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3.jpg" ContentType="image/jpeg"/>
  <Override PartName="/ppt/media/image5.jp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media/image18.jpg" ContentType="image/jpeg"/>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35" r:id="rId2"/>
    <p:sldId id="375" r:id="rId3"/>
    <p:sldId id="336" r:id="rId4"/>
    <p:sldId id="420" r:id="rId5"/>
    <p:sldId id="333" r:id="rId6"/>
    <p:sldId id="421" r:id="rId7"/>
    <p:sldId id="324" r:id="rId8"/>
    <p:sldId id="396" r:id="rId9"/>
    <p:sldId id="422" r:id="rId10"/>
    <p:sldId id="419" r:id="rId11"/>
    <p:sldId id="398" r:id="rId12"/>
    <p:sldId id="397" r:id="rId13"/>
    <p:sldId id="432" r:id="rId14"/>
    <p:sldId id="373" r:id="rId15"/>
    <p:sldId id="313" r:id="rId16"/>
    <p:sldId id="323" r:id="rId17"/>
    <p:sldId id="348" r:id="rId18"/>
    <p:sldId id="322" r:id="rId19"/>
    <p:sldId id="314" r:id="rId20"/>
    <p:sldId id="328" r:id="rId21"/>
    <p:sldId id="326" r:id="rId22"/>
    <p:sldId id="342" r:id="rId23"/>
    <p:sldId id="359" r:id="rId24"/>
    <p:sldId id="343" r:id="rId25"/>
    <p:sldId id="372" r:id="rId26"/>
    <p:sldId id="377" r:id="rId27"/>
    <p:sldId id="381" r:id="rId28"/>
    <p:sldId id="310" r:id="rId29"/>
    <p:sldId id="430" r:id="rId30"/>
    <p:sldId id="385" r:id="rId31"/>
    <p:sldId id="29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14" d="100"/>
          <a:sy n="114" d="100"/>
        </p:scale>
        <p:origin x="36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F64A16-389C-4BE9-91F3-EE32955C108C}" type="datetimeFigureOut">
              <a:rPr lang="en-US" smtClean="0"/>
              <a:t>6/9/2025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20E848-5CD0-4B58-BE59-B2EB0C9A3E41}" type="slidenum">
              <a:rPr lang="en-US" smtClean="0"/>
              <a:t>‹#›</a:t>
            </a:fld>
            <a:endParaRPr lang="en-US"/>
          </a:p>
        </p:txBody>
      </p:sp>
    </p:spTree>
    <p:extLst>
      <p:ext uri="{BB962C8B-B14F-4D97-AF65-F5344CB8AC3E}">
        <p14:creationId xmlns:p14="http://schemas.microsoft.com/office/powerpoint/2010/main" val="3742247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537D2-FEC0-4064-B3FE-C39695C046F8}" type="slidenum">
              <a:rPr lang="en-US" smtClean="0"/>
              <a:t>1</a:t>
            </a:fld>
            <a:endParaRPr lang="en-US"/>
          </a:p>
        </p:txBody>
      </p:sp>
    </p:spTree>
    <p:extLst>
      <p:ext uri="{BB962C8B-B14F-4D97-AF65-F5344CB8AC3E}">
        <p14:creationId xmlns:p14="http://schemas.microsoft.com/office/powerpoint/2010/main" val="2114649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you ask the right question?</a:t>
            </a:r>
          </a:p>
          <a:p>
            <a:r>
              <a:rPr lang="en-US" dirty="0"/>
              <a:t>It’s important to change our language around acknowledging someone’s service in the military. Asking ‘are you a veteran?’ can be limiting and negate many prior service members experiences as they may individually not identify as a veteran due to length of service, active duty vs NG/Reserve components, discharge status, etc. Changing our language to be more inclusive to “Have you served in the military?” opens the door to learning more about someone’s service history to connect them to appropriate resources they may be eligible for and validates their service with this country. </a:t>
            </a:r>
          </a:p>
        </p:txBody>
      </p:sp>
      <p:sp>
        <p:nvSpPr>
          <p:cNvPr id="4" name="Slide Number Placeholder 3"/>
          <p:cNvSpPr>
            <a:spLocks noGrp="1"/>
          </p:cNvSpPr>
          <p:nvPr>
            <p:ph type="sldNum" sz="quarter" idx="5"/>
          </p:nvPr>
        </p:nvSpPr>
        <p:spPr/>
        <p:txBody>
          <a:bodyPr/>
          <a:lstStyle/>
          <a:p>
            <a:fld id="{E72537D2-FEC0-4064-B3FE-C39695C046F8}" type="slidenum">
              <a:rPr lang="en-US" smtClean="0"/>
              <a:t>12</a:t>
            </a:fld>
            <a:endParaRPr lang="en-US"/>
          </a:p>
        </p:txBody>
      </p:sp>
    </p:spTree>
    <p:extLst>
      <p:ext uri="{BB962C8B-B14F-4D97-AF65-F5344CB8AC3E}">
        <p14:creationId xmlns:p14="http://schemas.microsoft.com/office/powerpoint/2010/main" val="1909378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Chandler</a:t>
            </a:r>
          </a:p>
          <a:p>
            <a:r>
              <a:rPr lang="en-US" dirty="0"/>
              <a:t>Connecting Systems – cover community engagement boards, CVSO coalitions, Roundtable Groups, VSOs non for profit orgs </a:t>
            </a:r>
          </a:p>
          <a:p>
            <a:endParaRPr lang="en-US" dirty="0"/>
          </a:p>
          <a:p>
            <a:r>
              <a:rPr lang="en-US" dirty="0"/>
              <a:t>- Important for organizations and groups working for similar causes to work collaboratively so as to bring effective service delivery but also so as to not duplicate services or waste resources. </a:t>
            </a:r>
          </a:p>
          <a:p>
            <a:endParaRPr lang="en-US" dirty="0"/>
          </a:p>
          <a:p>
            <a:r>
              <a:rPr lang="en-US" dirty="0"/>
              <a:t>- Highlight veteran specific partnerships</a:t>
            </a:r>
          </a:p>
          <a:p>
            <a:r>
              <a:rPr lang="en-US" dirty="0"/>
              <a:t>	- Certified Veteran Engagement Boards (CVEB) “The Community Veterans Engagement Board (CVEB) model enables Veterans, Servicemembers, Military Families, Veteran advocates, community service providers, and stakeholders 	to have a collective voice in identifying their community goals and work to resolve gaps in service at the local level to improve service delivery for Veterans”  – Fox Valley Veterans Council and Veteran’s Health Coalition</a:t>
            </a:r>
          </a:p>
          <a:p>
            <a:r>
              <a:rPr lang="en-US" dirty="0"/>
              <a:t>		- Also, Veteran roundtable groups designed and networking, collaborating on resources and events, informing/educating the public on veteran specific topics such as resources, changes to benefits, etc. </a:t>
            </a:r>
          </a:p>
          <a:p>
            <a:r>
              <a:rPr lang="en-US" dirty="0"/>
              <a:t>		- Veteran service organizations such as DAV, American Legion, VFW, Marine Corp League, etc. </a:t>
            </a:r>
          </a:p>
          <a:p>
            <a:r>
              <a:rPr lang="en-US" dirty="0"/>
              <a:t>		- Veteran non for-profit agencies – housing programs, service organizations, service dog, etc.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2537D2-FEC0-4064-B3FE-C39695C046F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068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2537D2-FEC0-4064-B3FE-C39695C046F8}" type="slidenum">
              <a:rPr lang="en-US" smtClean="0"/>
              <a:t>14</a:t>
            </a:fld>
            <a:endParaRPr lang="en-US"/>
          </a:p>
        </p:txBody>
      </p:sp>
    </p:spTree>
    <p:extLst>
      <p:ext uri="{BB962C8B-B14F-4D97-AF65-F5344CB8AC3E}">
        <p14:creationId xmlns:p14="http://schemas.microsoft.com/office/powerpoint/2010/main" val="1012244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VORP received national recognition and was awarded the Abraham Lincoln Pillars of Excellence Award in 2020 for being one of the outstanding programs that support veterans across </a:t>
            </a:r>
            <a:r>
              <a:rPr lang="en-US"/>
              <a:t>the nation </a:t>
            </a:r>
            <a:endParaRPr lang="en-US" dirty="0"/>
          </a:p>
        </p:txBody>
      </p:sp>
      <p:sp>
        <p:nvSpPr>
          <p:cNvPr id="4" name="Slide Number Placeholder 3"/>
          <p:cNvSpPr>
            <a:spLocks noGrp="1"/>
          </p:cNvSpPr>
          <p:nvPr>
            <p:ph type="sldNum" sz="quarter" idx="10"/>
          </p:nvPr>
        </p:nvSpPr>
        <p:spPr/>
        <p:txBody>
          <a:bodyPr/>
          <a:lstStyle/>
          <a:p>
            <a:fld id="{E72537D2-FEC0-4064-B3FE-C39695C046F8}" type="slidenum">
              <a:rPr lang="en-US" smtClean="0"/>
              <a:t>15</a:t>
            </a:fld>
            <a:endParaRPr lang="en-US"/>
          </a:p>
        </p:txBody>
      </p:sp>
    </p:spTree>
    <p:extLst>
      <p:ext uri="{BB962C8B-B14F-4D97-AF65-F5344CB8AC3E}">
        <p14:creationId xmlns:p14="http://schemas.microsoft.com/office/powerpoint/2010/main" val="696613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8" indent="-171448">
              <a:buFont typeface="Arial" panose="020B0604020202020204" pitchFamily="34" charset="0"/>
              <a:buChar char="•"/>
            </a:pPr>
            <a:r>
              <a:rPr lang="en-US" dirty="0"/>
              <a:t>During the Grant – 330 Enrollees</a:t>
            </a:r>
            <a:r>
              <a:rPr lang="en-US" baseline="0" dirty="0"/>
              <a:t> and over 800 Contacts</a:t>
            </a:r>
            <a:endParaRPr lang="en-US" dirty="0"/>
          </a:p>
        </p:txBody>
      </p:sp>
      <p:sp>
        <p:nvSpPr>
          <p:cNvPr id="4" name="Slide Number Placeholder 3"/>
          <p:cNvSpPr>
            <a:spLocks noGrp="1"/>
          </p:cNvSpPr>
          <p:nvPr>
            <p:ph type="sldNum" sz="quarter" idx="10"/>
          </p:nvPr>
        </p:nvSpPr>
        <p:spPr/>
        <p:txBody>
          <a:bodyPr/>
          <a:lstStyle/>
          <a:p>
            <a:fld id="{E72537D2-FEC0-4064-B3FE-C39695C046F8}" type="slidenum">
              <a:rPr lang="en-US" smtClean="0"/>
              <a:t>16</a:t>
            </a:fld>
            <a:endParaRPr lang="en-US"/>
          </a:p>
        </p:txBody>
      </p:sp>
    </p:spTree>
    <p:extLst>
      <p:ext uri="{BB962C8B-B14F-4D97-AF65-F5344CB8AC3E}">
        <p14:creationId xmlns:p14="http://schemas.microsoft.com/office/powerpoint/2010/main" val="1131889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2537D2-FEC0-4064-B3FE-C39695C046F8}" type="slidenum">
              <a:rPr lang="en-US" smtClean="0"/>
              <a:t>17</a:t>
            </a:fld>
            <a:endParaRPr lang="en-US"/>
          </a:p>
        </p:txBody>
      </p:sp>
    </p:spTree>
    <p:extLst>
      <p:ext uri="{BB962C8B-B14F-4D97-AF65-F5344CB8AC3E}">
        <p14:creationId xmlns:p14="http://schemas.microsoft.com/office/powerpoint/2010/main" val="28074992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2537D2-FEC0-4064-B3FE-C39695C046F8}" type="slidenum">
              <a:rPr lang="en-US" smtClean="0"/>
              <a:t>18</a:t>
            </a:fld>
            <a:endParaRPr lang="en-US"/>
          </a:p>
        </p:txBody>
      </p:sp>
    </p:spTree>
    <p:extLst>
      <p:ext uri="{BB962C8B-B14F-4D97-AF65-F5344CB8AC3E}">
        <p14:creationId xmlns:p14="http://schemas.microsoft.com/office/powerpoint/2010/main" val="36292378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8" indent="-171448">
              <a:buFont typeface="Arial" panose="020B0604020202020204" pitchFamily="34" charset="0"/>
              <a:buChar char="•"/>
            </a:pPr>
            <a:r>
              <a:rPr lang="en-US" dirty="0"/>
              <a:t>Service in the military does not guarantee USDVA</a:t>
            </a:r>
            <a:r>
              <a:rPr lang="en-US" baseline="0" dirty="0"/>
              <a:t> benefits or healthcare.</a:t>
            </a:r>
          </a:p>
          <a:p>
            <a:pPr marL="171448" indent="-171448">
              <a:buFont typeface="Arial" panose="020B0604020202020204" pitchFamily="34" charset="0"/>
              <a:buChar char="•"/>
            </a:pPr>
            <a:r>
              <a:rPr lang="en-US" baseline="0" dirty="0"/>
              <a:t>VORP serves those who do not meet eligibility for other veteran programming. </a:t>
            </a:r>
            <a:endParaRPr lang="en-US" dirty="0"/>
          </a:p>
        </p:txBody>
      </p:sp>
      <p:sp>
        <p:nvSpPr>
          <p:cNvPr id="4" name="Slide Number Placeholder 3"/>
          <p:cNvSpPr>
            <a:spLocks noGrp="1"/>
          </p:cNvSpPr>
          <p:nvPr>
            <p:ph type="sldNum" sz="quarter" idx="10"/>
          </p:nvPr>
        </p:nvSpPr>
        <p:spPr/>
        <p:txBody>
          <a:bodyPr/>
          <a:lstStyle/>
          <a:p>
            <a:fld id="{E72537D2-FEC0-4064-B3FE-C39695C046F8}" type="slidenum">
              <a:rPr lang="en-US" smtClean="0"/>
              <a:t>19</a:t>
            </a:fld>
            <a:endParaRPr lang="en-US"/>
          </a:p>
        </p:txBody>
      </p:sp>
    </p:spTree>
    <p:extLst>
      <p:ext uri="{BB962C8B-B14F-4D97-AF65-F5344CB8AC3E}">
        <p14:creationId xmlns:p14="http://schemas.microsoft.com/office/powerpoint/2010/main" val="19281883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C7A209-0887-4381-9433-BB45BFEAD8FB}" type="slidenum">
              <a:rPr lang="en-US" smtClean="0"/>
              <a:t>20</a:t>
            </a:fld>
            <a:endParaRPr lang="en-US"/>
          </a:p>
        </p:txBody>
      </p:sp>
    </p:spTree>
    <p:extLst>
      <p:ext uri="{BB962C8B-B14F-4D97-AF65-F5344CB8AC3E}">
        <p14:creationId xmlns:p14="http://schemas.microsoft.com/office/powerpoint/2010/main" val="11251811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WDVA payment</a:t>
            </a:r>
            <a:r>
              <a:rPr lang="en-US" baseline="0" dirty="0"/>
              <a:t> only as a last resort when USDVA, county, and other care benefits are unavailable.</a:t>
            </a:r>
            <a:endParaRPr lang="en-US" dirty="0"/>
          </a:p>
        </p:txBody>
      </p:sp>
      <p:sp>
        <p:nvSpPr>
          <p:cNvPr id="4" name="Slide Number Placeholder 3"/>
          <p:cNvSpPr>
            <a:spLocks noGrp="1"/>
          </p:cNvSpPr>
          <p:nvPr>
            <p:ph type="sldNum" sz="quarter" idx="10"/>
          </p:nvPr>
        </p:nvSpPr>
        <p:spPr/>
        <p:txBody>
          <a:bodyPr/>
          <a:lstStyle/>
          <a:p>
            <a:fld id="{E72537D2-FEC0-4064-B3FE-C39695C046F8}" type="slidenum">
              <a:rPr lang="en-US" smtClean="0"/>
              <a:t>21</a:t>
            </a:fld>
            <a:endParaRPr lang="en-US"/>
          </a:p>
        </p:txBody>
      </p:sp>
    </p:spTree>
    <p:extLst>
      <p:ext uri="{BB962C8B-B14F-4D97-AF65-F5344CB8AC3E}">
        <p14:creationId xmlns:p14="http://schemas.microsoft.com/office/powerpoint/2010/main" val="1438147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2537D2-FEC0-4064-B3FE-C39695C046F8}" type="slidenum">
              <a:rPr lang="en-US" smtClean="0"/>
              <a:t>3</a:t>
            </a:fld>
            <a:endParaRPr lang="en-US"/>
          </a:p>
        </p:txBody>
      </p:sp>
    </p:spTree>
    <p:extLst>
      <p:ext uri="{BB962C8B-B14F-4D97-AF65-F5344CB8AC3E}">
        <p14:creationId xmlns:p14="http://schemas.microsoft.com/office/powerpoint/2010/main" val="2356977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537D2-FEC0-4064-B3FE-C39695C046F8}" type="slidenum">
              <a:rPr lang="en-US" smtClean="0"/>
              <a:t>22</a:t>
            </a:fld>
            <a:endParaRPr lang="en-US"/>
          </a:p>
        </p:txBody>
      </p:sp>
    </p:spTree>
    <p:extLst>
      <p:ext uri="{BB962C8B-B14F-4D97-AF65-F5344CB8AC3E}">
        <p14:creationId xmlns:p14="http://schemas.microsoft.com/office/powerpoint/2010/main" val="15189511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537D2-FEC0-4064-B3FE-C39695C046F8}" type="slidenum">
              <a:rPr lang="en-US" smtClean="0"/>
              <a:t>23</a:t>
            </a:fld>
            <a:endParaRPr lang="en-US"/>
          </a:p>
        </p:txBody>
      </p:sp>
    </p:spTree>
    <p:extLst>
      <p:ext uri="{BB962C8B-B14F-4D97-AF65-F5344CB8AC3E}">
        <p14:creationId xmlns:p14="http://schemas.microsoft.com/office/powerpoint/2010/main" val="36626448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2800" dirty="0">
                <a:solidFill>
                  <a:schemeClr val="tx1">
                    <a:lumMod val="65000"/>
                    <a:lumOff val="35000"/>
                  </a:schemeClr>
                </a:solidFill>
              </a:rPr>
              <a:t>Affordable housing</a:t>
            </a:r>
          </a:p>
          <a:p>
            <a:pPr marL="342896" indent="-342896">
              <a:buFont typeface="Arial" panose="020B0604020202020204" pitchFamily="34" charset="0"/>
              <a:buChar char="•"/>
            </a:pPr>
            <a:r>
              <a:rPr lang="en-US" sz="2400" dirty="0">
                <a:solidFill>
                  <a:schemeClr val="tx1">
                    <a:lumMod val="65000"/>
                    <a:lumOff val="35000"/>
                  </a:schemeClr>
                </a:solidFill>
              </a:rPr>
              <a:t>Rapid re-housing</a:t>
            </a:r>
          </a:p>
          <a:p>
            <a:pPr marL="342896" indent="-342896">
              <a:buFont typeface="Arial" panose="020B0604020202020204" pitchFamily="34" charset="0"/>
              <a:buChar char="•"/>
            </a:pPr>
            <a:r>
              <a:rPr lang="en-US" sz="2400" dirty="0">
                <a:solidFill>
                  <a:schemeClr val="tx1">
                    <a:lumMod val="65000"/>
                    <a:lumOff val="35000"/>
                  </a:schemeClr>
                </a:solidFill>
              </a:rPr>
              <a:t>Motel vouchers</a:t>
            </a:r>
          </a:p>
          <a:p>
            <a:pPr marL="342896" indent="-342896">
              <a:buFont typeface="Arial" panose="020B0604020202020204" pitchFamily="34" charset="0"/>
              <a:buChar char="•"/>
            </a:pPr>
            <a:r>
              <a:rPr lang="en-US" sz="2400" dirty="0">
                <a:solidFill>
                  <a:schemeClr val="tx1">
                    <a:lumMod val="65000"/>
                    <a:lumOff val="35000"/>
                  </a:schemeClr>
                </a:solidFill>
              </a:rPr>
              <a:t>Rent reasonableness </a:t>
            </a:r>
          </a:p>
          <a:p>
            <a:endParaRPr lang="en-US" dirty="0"/>
          </a:p>
        </p:txBody>
      </p:sp>
      <p:sp>
        <p:nvSpPr>
          <p:cNvPr id="4" name="Slide Number Placeholder 3"/>
          <p:cNvSpPr>
            <a:spLocks noGrp="1"/>
          </p:cNvSpPr>
          <p:nvPr>
            <p:ph type="sldNum" sz="quarter" idx="10"/>
          </p:nvPr>
        </p:nvSpPr>
        <p:spPr/>
        <p:txBody>
          <a:bodyPr/>
          <a:lstStyle/>
          <a:p>
            <a:fld id="{E72537D2-FEC0-4064-B3FE-C39695C046F8}" type="slidenum">
              <a:rPr lang="en-US" smtClean="0"/>
              <a:t>24</a:t>
            </a:fld>
            <a:endParaRPr lang="en-US"/>
          </a:p>
        </p:txBody>
      </p:sp>
    </p:spTree>
    <p:extLst>
      <p:ext uri="{BB962C8B-B14F-4D97-AF65-F5344CB8AC3E}">
        <p14:creationId xmlns:p14="http://schemas.microsoft.com/office/powerpoint/2010/main" val="5514497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While the Veteran homeless population has decreased by nearly half over the last decade (from an estimated 73,367 in 2009 to 37,878 in 2018), homelessness remains a significant problem.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Approximately 18 out of every 10,000 Veterans experienced homelessness on a single night in 2018.</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Homelessness and suicide share several of the same risk factors (including substance use, mental illness, adverse childhood experiences, social isolation, and unemployment) which is why Veterans who have ever experienced homelessness are at increased risk for suicidal ideation, suicide attempts, and suicide death.</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Veterans who have experienced homelessness are almost twice as likely as non-Veterans who have experienced homelessness and 11 times as likely as other Veterans to report lifetime suicide attempts.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Even after controlling for other risk factors, Veterans who have experienced homelessness in their lifetime are nearly four times as likely as other Veterans to have ever attempted suicide.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Housing instability (measured as concern over being able to pay rent or a mortgage) is also associated with suicide. In one study, Veterans with past-year housing instability were six times as likely as those who did not experience housing instability to report suicidal ideation.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More male Veterans than female Veterans are homeless, but female Veterans may be at greater risk for homelessness. Female Veterans who have experienced homelessness in their lifetime are also more likely than their male counterparts to have had suicidal thoughts or attempted suicide, although male veterans are more likely to complete </a:t>
            </a:r>
            <a:r>
              <a:rPr lang="en-US" sz="1200" b="0" i="0" u="none" strike="noStrike" kern="1200" baseline="0">
                <a:solidFill>
                  <a:schemeClr val="tx1"/>
                </a:solidFill>
                <a:latin typeface="+mn-lt"/>
                <a:ea typeface="+mn-ea"/>
                <a:cs typeface="+mn-cs"/>
              </a:rPr>
              <a:t>suicide. </a:t>
            </a:r>
            <a:r>
              <a:rPr lang="en-US" sz="1200" b="0" i="0" u="none" strike="noStrike" kern="1200" baseline="0" dirty="0">
                <a:solidFill>
                  <a:schemeClr val="tx1"/>
                </a:solidFill>
                <a:latin typeface="+mn-lt"/>
                <a:ea typeface="+mn-ea"/>
                <a:cs typeface="+mn-cs"/>
              </a:rPr>
              <a:t>And female Veterans who had suicidal thoughts or attempted suicide were more likely than their male counterparts to have experienced childhood and current sexual and physical abuse.</a:t>
            </a:r>
          </a:p>
          <a:p>
            <a:endParaRPr lang="en-US" dirty="0"/>
          </a:p>
        </p:txBody>
      </p:sp>
      <p:sp>
        <p:nvSpPr>
          <p:cNvPr id="4" name="Slide Number Placeholder 3"/>
          <p:cNvSpPr>
            <a:spLocks noGrp="1"/>
          </p:cNvSpPr>
          <p:nvPr>
            <p:ph type="sldNum" sz="quarter" idx="10"/>
          </p:nvPr>
        </p:nvSpPr>
        <p:spPr/>
        <p:txBody>
          <a:bodyPr/>
          <a:lstStyle/>
          <a:p>
            <a:fld id="{E72537D2-FEC0-4064-B3FE-C39695C046F8}" type="slidenum">
              <a:rPr lang="en-US" smtClean="0"/>
              <a:t>25</a:t>
            </a:fld>
            <a:endParaRPr lang="en-US"/>
          </a:p>
        </p:txBody>
      </p:sp>
    </p:spTree>
    <p:extLst>
      <p:ext uri="{BB962C8B-B14F-4D97-AF65-F5344CB8AC3E}">
        <p14:creationId xmlns:p14="http://schemas.microsoft.com/office/powerpoint/2010/main" val="10157405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2537D2-FEC0-4064-B3FE-C39695C046F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0154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Chandler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Highlight statistic of number of veteran suicide by firearm (71%) (QPR,2022)</a:t>
            </a:r>
          </a:p>
          <a:p>
            <a:endParaRPr lang="en-US" dirty="0"/>
          </a:p>
        </p:txBody>
      </p:sp>
      <p:sp>
        <p:nvSpPr>
          <p:cNvPr id="4" name="Slide Number Placeholder 3"/>
          <p:cNvSpPr>
            <a:spLocks noGrp="1"/>
          </p:cNvSpPr>
          <p:nvPr>
            <p:ph type="sldNum" sz="quarter" idx="5"/>
          </p:nvPr>
        </p:nvSpPr>
        <p:spPr/>
        <p:txBody>
          <a:bodyPr/>
          <a:lstStyle/>
          <a:p>
            <a:fld id="{3E9BE853-6661-4731-9A6F-92921409CD55}" type="slidenum">
              <a:rPr lang="en-US" smtClean="0"/>
              <a:t>29</a:t>
            </a:fld>
            <a:endParaRPr lang="en-US"/>
          </a:p>
        </p:txBody>
      </p:sp>
    </p:spTree>
    <p:extLst>
      <p:ext uri="{BB962C8B-B14F-4D97-AF65-F5344CB8AC3E}">
        <p14:creationId xmlns:p14="http://schemas.microsoft.com/office/powerpoint/2010/main" val="13485214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2537D2-FEC0-4064-B3FE-C39695C046F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3859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6" indent="-342900"/>
            <a:r>
              <a:rPr lang="en-US" sz="2800" dirty="0">
                <a:solidFill>
                  <a:schemeClr val="tx1">
                    <a:lumMod val="65000"/>
                    <a:lumOff val="35000"/>
                  </a:schemeClr>
                </a:solidFill>
              </a:rPr>
              <a:t>Myth 1: Veterans are a small subset of the population.</a:t>
            </a:r>
          </a:p>
          <a:p>
            <a:pPr marL="800100" lvl="7" indent="-342900"/>
            <a:r>
              <a:rPr lang="en-US" sz="2800" dirty="0">
                <a:solidFill>
                  <a:schemeClr val="tx1">
                    <a:lumMod val="65000"/>
                    <a:lumOff val="35000"/>
                  </a:schemeClr>
                </a:solidFill>
              </a:rPr>
              <a:t>The number that’s often thrown out is 1 percent, but that applies to active duty troops, researchers said. As of 2017, federal data show veterans make up 8 percent of the U.S. population, with post-9/11 veterans the fastest growing group among them.</a:t>
            </a:r>
          </a:p>
          <a:p>
            <a:pPr marL="342900" lvl="6" indent="-342900"/>
            <a:r>
              <a:rPr lang="en-US" sz="2800" dirty="0">
                <a:solidFill>
                  <a:schemeClr val="tx1">
                    <a:lumMod val="65000"/>
                    <a:lumOff val="35000"/>
                  </a:schemeClr>
                </a:solidFill>
              </a:rPr>
              <a:t>Myth 2: Veterans join the military because they could not get into college and are uneducated.</a:t>
            </a:r>
          </a:p>
          <a:p>
            <a:pPr marL="800100" lvl="7" indent="-342900"/>
            <a:r>
              <a:rPr lang="en-US" sz="2800" dirty="0">
                <a:solidFill>
                  <a:schemeClr val="tx1">
                    <a:lumMod val="65000"/>
                    <a:lumOff val="35000"/>
                  </a:schemeClr>
                </a:solidFill>
              </a:rPr>
              <a:t>According to federal data collected in the 2017 Current Population Survey, 35 percent of post-9/11 veterans have a bachelor’s degree or higher, compared to 31 percent of all veterans and 32 percent of the general U.S. population.</a:t>
            </a:r>
          </a:p>
          <a:p>
            <a:pPr marL="800100" lvl="7" indent="-342900"/>
            <a:r>
              <a:rPr lang="en-US" sz="2800" dirty="0">
                <a:solidFill>
                  <a:schemeClr val="tx1">
                    <a:lumMod val="65000"/>
                    <a:lumOff val="35000"/>
                  </a:schemeClr>
                </a:solidFill>
              </a:rPr>
              <a:t>Rosalinda Maury, a researcher with the Syracuse Institute for Veterans and Military Families, said education benefits tend to be a top recruiting incentive, and the military promotes and prepares service members for post-secondary education.</a:t>
            </a:r>
          </a:p>
          <a:p>
            <a:pPr marL="342900" lvl="6" indent="-342900"/>
            <a:r>
              <a:rPr lang="en-US" sz="2800" dirty="0">
                <a:solidFill>
                  <a:schemeClr val="tx1">
                    <a:lumMod val="65000"/>
                    <a:lumOff val="35000"/>
                  </a:schemeClr>
                </a:solidFill>
              </a:rPr>
              <a:t>Myth: 3 All veterans are eligible for VA Health Care </a:t>
            </a:r>
          </a:p>
          <a:p>
            <a:pPr marL="800100" lvl="7" indent="-342900"/>
            <a:r>
              <a:rPr lang="en-US" sz="2800" dirty="0">
                <a:solidFill>
                  <a:schemeClr val="tx1">
                    <a:lumMod val="65000"/>
                    <a:lumOff val="35000"/>
                  </a:schemeClr>
                </a:solidFill>
              </a:rPr>
              <a:t>Only 40% of those that serve in the Military are eligible for VA Services. </a:t>
            </a:r>
          </a:p>
          <a:p>
            <a:endParaRPr lang="en-US" dirty="0"/>
          </a:p>
        </p:txBody>
      </p:sp>
      <p:sp>
        <p:nvSpPr>
          <p:cNvPr id="4" name="Slide Number Placeholder 3"/>
          <p:cNvSpPr>
            <a:spLocks noGrp="1"/>
          </p:cNvSpPr>
          <p:nvPr>
            <p:ph type="sldNum" sz="quarter" idx="10"/>
          </p:nvPr>
        </p:nvSpPr>
        <p:spPr/>
        <p:txBody>
          <a:bodyPr/>
          <a:lstStyle/>
          <a:p>
            <a:fld id="{E72537D2-FEC0-4064-B3FE-C39695C046F8}" type="slidenum">
              <a:rPr lang="en-US" smtClean="0"/>
              <a:t>4</a:t>
            </a:fld>
            <a:endParaRPr lang="en-US"/>
          </a:p>
        </p:txBody>
      </p:sp>
    </p:spTree>
    <p:extLst>
      <p:ext uri="{BB962C8B-B14F-4D97-AF65-F5344CB8AC3E}">
        <p14:creationId xmlns:p14="http://schemas.microsoft.com/office/powerpoint/2010/main" val="3305609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6" indent="-342900"/>
            <a:r>
              <a:rPr lang="en-US" sz="2800" dirty="0">
                <a:solidFill>
                  <a:schemeClr val="tx1">
                    <a:lumMod val="65000"/>
                    <a:lumOff val="35000"/>
                  </a:schemeClr>
                </a:solidFill>
              </a:rPr>
              <a:t>Don’t want to fall into the stereotypes: PTSD,</a:t>
            </a:r>
            <a:r>
              <a:rPr lang="en-US" sz="2800" baseline="0" dirty="0">
                <a:solidFill>
                  <a:schemeClr val="tx1">
                    <a:lumMod val="65000"/>
                    <a:lumOff val="35000"/>
                  </a:schemeClr>
                </a:solidFill>
              </a:rPr>
              <a:t> damaged goods, gun-waving, outraged</a:t>
            </a:r>
            <a:endParaRPr lang="en-US" sz="2800" dirty="0">
              <a:solidFill>
                <a:schemeClr val="tx1">
                  <a:lumMod val="65000"/>
                  <a:lumOff val="35000"/>
                </a:schemeClr>
              </a:solidFill>
            </a:endParaRPr>
          </a:p>
          <a:p>
            <a:pPr marL="342900" lvl="6" indent="-342900"/>
            <a:r>
              <a:rPr lang="en-US" sz="2800" dirty="0">
                <a:solidFill>
                  <a:schemeClr val="tx1">
                    <a:lumMod val="65000"/>
                    <a:lumOff val="35000"/>
                  </a:schemeClr>
                </a:solidFill>
              </a:rPr>
              <a:t>Non-combat: Military fraught with hazardous, psychologically taxing assignments that don’t involve direct combat</a:t>
            </a:r>
          </a:p>
          <a:p>
            <a:pPr marL="342900" lvl="6" indent="-342900"/>
            <a:r>
              <a:rPr lang="en-US" sz="2800" dirty="0">
                <a:solidFill>
                  <a:schemeClr val="tx1">
                    <a:lumMod val="65000"/>
                    <a:lumOff val="35000"/>
                  </a:schemeClr>
                </a:solidFill>
              </a:rPr>
              <a:t>“Bad Paper” </a:t>
            </a:r>
          </a:p>
          <a:p>
            <a:pPr marL="342900" lvl="6" indent="-342900"/>
            <a:r>
              <a:rPr lang="en-US" sz="2800" dirty="0">
                <a:solidFill>
                  <a:schemeClr val="tx1">
                    <a:lumMod val="65000"/>
                    <a:lumOff val="35000"/>
                  </a:schemeClr>
                </a:solidFill>
              </a:rPr>
              <a:t>Actual quotes said to female veterans  - “You</a:t>
            </a:r>
            <a:r>
              <a:rPr lang="en-US" sz="2800" baseline="0" dirty="0">
                <a:solidFill>
                  <a:schemeClr val="tx1">
                    <a:lumMod val="65000"/>
                    <a:lumOff val="35000"/>
                  </a:schemeClr>
                </a:solidFill>
              </a:rPr>
              <a:t> don’t qualify because veterans are men.”  “Being married to a solider doesn’t make you a veteran.”  “Thank your husband for his service.”</a:t>
            </a:r>
            <a:endParaRPr lang="en-US" sz="2800" dirty="0">
              <a:solidFill>
                <a:schemeClr val="tx1">
                  <a:lumMod val="65000"/>
                  <a:lumOff val="35000"/>
                </a:schemeClr>
              </a:solidFill>
            </a:endParaRPr>
          </a:p>
          <a:p>
            <a:pPr marL="342900" lvl="6" indent="-342900"/>
            <a:r>
              <a:rPr lang="en-US" sz="2800" dirty="0">
                <a:solidFill>
                  <a:schemeClr val="tx1">
                    <a:lumMod val="65000"/>
                    <a:lumOff val="35000"/>
                  </a:schemeClr>
                </a:solidFill>
              </a:rPr>
              <a:t>Don’t Ask, Don’t Tell</a:t>
            </a:r>
          </a:p>
          <a:p>
            <a:pPr marL="342900" lvl="6" indent="-342900"/>
            <a:r>
              <a:rPr lang="en-US" sz="2800" dirty="0">
                <a:solidFill>
                  <a:schemeClr val="tx1">
                    <a:lumMod val="65000"/>
                    <a:lumOff val="35000"/>
                  </a:schemeClr>
                </a:solidFill>
              </a:rPr>
              <a:t>Trauma</a:t>
            </a:r>
          </a:p>
          <a:p>
            <a:endParaRPr lang="en-US" dirty="0"/>
          </a:p>
        </p:txBody>
      </p:sp>
      <p:sp>
        <p:nvSpPr>
          <p:cNvPr id="4" name="Slide Number Placeholder 3"/>
          <p:cNvSpPr>
            <a:spLocks noGrp="1"/>
          </p:cNvSpPr>
          <p:nvPr>
            <p:ph type="sldNum" sz="quarter" idx="10"/>
          </p:nvPr>
        </p:nvSpPr>
        <p:spPr/>
        <p:txBody>
          <a:bodyPr/>
          <a:lstStyle/>
          <a:p>
            <a:fld id="{E72537D2-FEC0-4064-B3FE-C39695C046F8}" type="slidenum">
              <a:rPr lang="en-US" smtClean="0"/>
              <a:t>5</a:t>
            </a:fld>
            <a:endParaRPr lang="en-US"/>
          </a:p>
        </p:txBody>
      </p:sp>
    </p:spTree>
    <p:extLst>
      <p:ext uri="{BB962C8B-B14F-4D97-AF65-F5344CB8AC3E}">
        <p14:creationId xmlns:p14="http://schemas.microsoft.com/office/powerpoint/2010/main" val="382627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6" indent="-342900"/>
            <a:r>
              <a:rPr lang="en-US" sz="2800" dirty="0">
                <a:solidFill>
                  <a:schemeClr val="tx1">
                    <a:lumMod val="65000"/>
                    <a:lumOff val="35000"/>
                  </a:schemeClr>
                </a:solidFill>
              </a:rPr>
              <a:t>Don’t want to fall into the stereotypes: PTSD,</a:t>
            </a:r>
            <a:r>
              <a:rPr lang="en-US" sz="2800" baseline="0" dirty="0">
                <a:solidFill>
                  <a:schemeClr val="tx1">
                    <a:lumMod val="65000"/>
                    <a:lumOff val="35000"/>
                  </a:schemeClr>
                </a:solidFill>
              </a:rPr>
              <a:t> damaged goods, gun-waving, outraged</a:t>
            </a:r>
            <a:endParaRPr lang="en-US" sz="2800" dirty="0">
              <a:solidFill>
                <a:schemeClr val="tx1">
                  <a:lumMod val="65000"/>
                  <a:lumOff val="35000"/>
                </a:schemeClr>
              </a:solidFill>
            </a:endParaRPr>
          </a:p>
          <a:p>
            <a:pPr marL="342900" lvl="6" indent="-342900"/>
            <a:r>
              <a:rPr lang="en-US" sz="2800" dirty="0">
                <a:solidFill>
                  <a:schemeClr val="tx1">
                    <a:lumMod val="65000"/>
                    <a:lumOff val="35000"/>
                  </a:schemeClr>
                </a:solidFill>
              </a:rPr>
              <a:t>Non-combat: Military fraught with hazardous, psychologically taxing assignments that don’t involve direct combat</a:t>
            </a:r>
          </a:p>
          <a:p>
            <a:pPr marL="342900" lvl="6" indent="-342900"/>
            <a:r>
              <a:rPr lang="en-US" sz="2800" dirty="0">
                <a:solidFill>
                  <a:schemeClr val="tx1">
                    <a:lumMod val="65000"/>
                    <a:lumOff val="35000"/>
                  </a:schemeClr>
                </a:solidFill>
              </a:rPr>
              <a:t>“Bad Paper” </a:t>
            </a:r>
          </a:p>
          <a:p>
            <a:pPr marL="342900" lvl="6" indent="-342900"/>
            <a:r>
              <a:rPr lang="en-US" sz="2800" dirty="0">
                <a:solidFill>
                  <a:schemeClr val="tx1">
                    <a:lumMod val="65000"/>
                    <a:lumOff val="35000"/>
                  </a:schemeClr>
                </a:solidFill>
              </a:rPr>
              <a:t>Actual quotes said to female veterans  - “You</a:t>
            </a:r>
            <a:r>
              <a:rPr lang="en-US" sz="2800" baseline="0" dirty="0">
                <a:solidFill>
                  <a:schemeClr val="tx1">
                    <a:lumMod val="65000"/>
                    <a:lumOff val="35000"/>
                  </a:schemeClr>
                </a:solidFill>
              </a:rPr>
              <a:t> don’t qualify because veterans are men.”  “Being married to a solider doesn’t make you a veteran.”  “Thank your husband for his service.”</a:t>
            </a:r>
            <a:endParaRPr lang="en-US" sz="2800" dirty="0">
              <a:solidFill>
                <a:schemeClr val="tx1">
                  <a:lumMod val="65000"/>
                  <a:lumOff val="35000"/>
                </a:schemeClr>
              </a:solidFill>
            </a:endParaRPr>
          </a:p>
          <a:p>
            <a:pPr marL="342900" lvl="6" indent="-342900"/>
            <a:r>
              <a:rPr lang="en-US" sz="2800" dirty="0">
                <a:solidFill>
                  <a:schemeClr val="tx1">
                    <a:lumMod val="65000"/>
                    <a:lumOff val="35000"/>
                  </a:schemeClr>
                </a:solidFill>
              </a:rPr>
              <a:t>Don’t Ask, Don’t Tell</a:t>
            </a:r>
          </a:p>
          <a:p>
            <a:pPr marL="342900" lvl="6" indent="-342900"/>
            <a:r>
              <a:rPr lang="en-US" sz="2800" dirty="0">
                <a:solidFill>
                  <a:schemeClr val="tx1">
                    <a:lumMod val="65000"/>
                    <a:lumOff val="35000"/>
                  </a:schemeClr>
                </a:solidFill>
              </a:rPr>
              <a:t>Trauma</a:t>
            </a:r>
          </a:p>
          <a:p>
            <a:endParaRPr lang="en-US" dirty="0"/>
          </a:p>
        </p:txBody>
      </p:sp>
      <p:sp>
        <p:nvSpPr>
          <p:cNvPr id="4" name="Slide Number Placeholder 3"/>
          <p:cNvSpPr>
            <a:spLocks noGrp="1"/>
          </p:cNvSpPr>
          <p:nvPr>
            <p:ph type="sldNum" sz="quarter" idx="10"/>
          </p:nvPr>
        </p:nvSpPr>
        <p:spPr/>
        <p:txBody>
          <a:bodyPr/>
          <a:lstStyle/>
          <a:p>
            <a:fld id="{E72537D2-FEC0-4064-B3FE-C39695C046F8}" type="slidenum">
              <a:rPr lang="en-US" smtClean="0"/>
              <a:t>6</a:t>
            </a:fld>
            <a:endParaRPr lang="en-US"/>
          </a:p>
        </p:txBody>
      </p:sp>
    </p:spTree>
    <p:extLst>
      <p:ext uri="{BB962C8B-B14F-4D97-AF65-F5344CB8AC3E}">
        <p14:creationId xmlns:p14="http://schemas.microsoft.com/office/powerpoint/2010/main" val="382627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537D2-FEC0-4064-B3FE-C39695C046F8}" type="slidenum">
              <a:rPr lang="en-US" smtClean="0"/>
              <a:t>7</a:t>
            </a:fld>
            <a:endParaRPr lang="en-US"/>
          </a:p>
        </p:txBody>
      </p:sp>
    </p:spTree>
    <p:extLst>
      <p:ext uri="{BB962C8B-B14F-4D97-AF65-F5344CB8AC3E}">
        <p14:creationId xmlns:p14="http://schemas.microsoft.com/office/powerpoint/2010/main" val="696052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Identify </a:t>
            </a:r>
            <a:br>
              <a:rPr lang="en-US" dirty="0"/>
            </a:br>
            <a:r>
              <a:rPr lang="en-US" dirty="0"/>
              <a:t>State: </a:t>
            </a:r>
            <a:br>
              <a:rPr lang="en-US" dirty="0"/>
            </a:br>
            <a:br>
              <a:rPr lang="en-US" dirty="0"/>
            </a:br>
            <a:r>
              <a:rPr lang="en-US" dirty="0"/>
              <a:t>Federal:</a:t>
            </a:r>
            <a:br>
              <a:rPr lang="en-US" dirty="0"/>
            </a:br>
            <a:br>
              <a:rPr lang="en-US" dirty="0"/>
            </a:br>
            <a:r>
              <a:rPr lang="en-US" dirty="0"/>
              <a:t>VORP:</a:t>
            </a:r>
          </a:p>
          <a:p>
            <a:endParaRPr lang="en-US" dirty="0"/>
          </a:p>
        </p:txBody>
      </p:sp>
      <p:sp>
        <p:nvSpPr>
          <p:cNvPr id="4" name="Slide Number Placeholder 3"/>
          <p:cNvSpPr>
            <a:spLocks noGrp="1"/>
          </p:cNvSpPr>
          <p:nvPr>
            <p:ph type="sldNum" sz="quarter" idx="5"/>
          </p:nvPr>
        </p:nvSpPr>
        <p:spPr/>
        <p:txBody>
          <a:bodyPr/>
          <a:lstStyle/>
          <a:p>
            <a:fld id="{E72537D2-FEC0-4064-B3FE-C39695C046F8}" type="slidenum">
              <a:rPr lang="en-US" smtClean="0"/>
              <a:t>8</a:t>
            </a:fld>
            <a:endParaRPr lang="en-US"/>
          </a:p>
        </p:txBody>
      </p:sp>
    </p:spTree>
    <p:extLst>
      <p:ext uri="{BB962C8B-B14F-4D97-AF65-F5344CB8AC3E}">
        <p14:creationId xmlns:p14="http://schemas.microsoft.com/office/powerpoint/2010/main" val="1794751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2537D2-FEC0-4064-B3FE-C39695C046F8}" type="slidenum">
              <a:rPr lang="en-US" smtClean="0"/>
              <a:t>10</a:t>
            </a:fld>
            <a:endParaRPr lang="en-US"/>
          </a:p>
        </p:txBody>
      </p:sp>
    </p:spTree>
    <p:extLst>
      <p:ext uri="{BB962C8B-B14F-4D97-AF65-F5344CB8AC3E}">
        <p14:creationId xmlns:p14="http://schemas.microsoft.com/office/powerpoint/2010/main" val="2450800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Veteran benefits Hand out</a:t>
            </a:r>
          </a:p>
        </p:txBody>
      </p:sp>
      <p:sp>
        <p:nvSpPr>
          <p:cNvPr id="4" name="Slide Number Placeholder 3"/>
          <p:cNvSpPr>
            <a:spLocks noGrp="1"/>
          </p:cNvSpPr>
          <p:nvPr>
            <p:ph type="sldNum" sz="quarter" idx="5"/>
          </p:nvPr>
        </p:nvSpPr>
        <p:spPr/>
        <p:txBody>
          <a:bodyPr/>
          <a:lstStyle/>
          <a:p>
            <a:fld id="{E72537D2-FEC0-4064-B3FE-C39695C046F8}" type="slidenum">
              <a:rPr lang="en-US" smtClean="0"/>
              <a:t>11</a:t>
            </a:fld>
            <a:endParaRPr lang="en-US"/>
          </a:p>
        </p:txBody>
      </p:sp>
    </p:spTree>
    <p:extLst>
      <p:ext uri="{BB962C8B-B14F-4D97-AF65-F5344CB8AC3E}">
        <p14:creationId xmlns:p14="http://schemas.microsoft.com/office/powerpoint/2010/main" val="2522348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DF6D9-87B1-23C5-6F14-82DFAC078D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DB3CFA3-6081-3FEF-88D4-9ACBEB5312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A5B509-D5E6-2FD8-819D-648EAF6EDF64}"/>
              </a:ext>
            </a:extLst>
          </p:cNvPr>
          <p:cNvSpPr>
            <a:spLocks noGrp="1"/>
          </p:cNvSpPr>
          <p:nvPr>
            <p:ph type="dt" sz="half" idx="10"/>
          </p:nvPr>
        </p:nvSpPr>
        <p:spPr/>
        <p:txBody>
          <a:bodyPr/>
          <a:lstStyle/>
          <a:p>
            <a:fld id="{DCF50035-3BFB-43B4-A317-56DE1B1351E4}" type="datetimeFigureOut">
              <a:rPr lang="en-US" smtClean="0"/>
              <a:t>6/9/2025</a:t>
            </a:fld>
            <a:endParaRPr lang="en-US"/>
          </a:p>
        </p:txBody>
      </p:sp>
      <p:sp>
        <p:nvSpPr>
          <p:cNvPr id="5" name="Footer Placeholder 4">
            <a:extLst>
              <a:ext uri="{FF2B5EF4-FFF2-40B4-BE49-F238E27FC236}">
                <a16:creationId xmlns:a16="http://schemas.microsoft.com/office/drawing/2014/main" id="{79F444C5-0EA8-275F-E09B-DD615B4F48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E4A6FB-EE03-0360-D347-54B0035054DF}"/>
              </a:ext>
            </a:extLst>
          </p:cNvPr>
          <p:cNvSpPr>
            <a:spLocks noGrp="1"/>
          </p:cNvSpPr>
          <p:nvPr>
            <p:ph type="sldNum" sz="quarter" idx="12"/>
          </p:nvPr>
        </p:nvSpPr>
        <p:spPr/>
        <p:txBody>
          <a:bodyPr/>
          <a:lstStyle/>
          <a:p>
            <a:fld id="{14197D76-95DF-4D47-A33C-B9AAD413ABA6}" type="slidenum">
              <a:rPr lang="en-US" smtClean="0"/>
              <a:t>‹#›</a:t>
            </a:fld>
            <a:endParaRPr lang="en-US"/>
          </a:p>
        </p:txBody>
      </p:sp>
    </p:spTree>
    <p:extLst>
      <p:ext uri="{BB962C8B-B14F-4D97-AF65-F5344CB8AC3E}">
        <p14:creationId xmlns:p14="http://schemas.microsoft.com/office/powerpoint/2010/main" val="2870980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585CF-5515-62B3-18B4-8018A6C10B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7A6C35E-E889-1959-194D-E75FE63D1A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1232AE-2217-73D2-BDD9-B590536AD592}"/>
              </a:ext>
            </a:extLst>
          </p:cNvPr>
          <p:cNvSpPr>
            <a:spLocks noGrp="1"/>
          </p:cNvSpPr>
          <p:nvPr>
            <p:ph type="dt" sz="half" idx="10"/>
          </p:nvPr>
        </p:nvSpPr>
        <p:spPr/>
        <p:txBody>
          <a:bodyPr/>
          <a:lstStyle/>
          <a:p>
            <a:fld id="{DCF50035-3BFB-43B4-A317-56DE1B1351E4}" type="datetimeFigureOut">
              <a:rPr lang="en-US" smtClean="0"/>
              <a:t>6/9/2025</a:t>
            </a:fld>
            <a:endParaRPr lang="en-US"/>
          </a:p>
        </p:txBody>
      </p:sp>
      <p:sp>
        <p:nvSpPr>
          <p:cNvPr id="5" name="Footer Placeholder 4">
            <a:extLst>
              <a:ext uri="{FF2B5EF4-FFF2-40B4-BE49-F238E27FC236}">
                <a16:creationId xmlns:a16="http://schemas.microsoft.com/office/drawing/2014/main" id="{16D98319-9707-A2FA-3B9E-0F41D16B5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1DB764-C0A3-9223-FDCE-673AB8B5D0A2}"/>
              </a:ext>
            </a:extLst>
          </p:cNvPr>
          <p:cNvSpPr>
            <a:spLocks noGrp="1"/>
          </p:cNvSpPr>
          <p:nvPr>
            <p:ph type="sldNum" sz="quarter" idx="12"/>
          </p:nvPr>
        </p:nvSpPr>
        <p:spPr/>
        <p:txBody>
          <a:bodyPr/>
          <a:lstStyle/>
          <a:p>
            <a:fld id="{14197D76-95DF-4D47-A33C-B9AAD413ABA6}" type="slidenum">
              <a:rPr lang="en-US" smtClean="0"/>
              <a:t>‹#›</a:t>
            </a:fld>
            <a:endParaRPr lang="en-US"/>
          </a:p>
        </p:txBody>
      </p:sp>
    </p:spTree>
    <p:extLst>
      <p:ext uri="{BB962C8B-B14F-4D97-AF65-F5344CB8AC3E}">
        <p14:creationId xmlns:p14="http://schemas.microsoft.com/office/powerpoint/2010/main" val="3926497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9A33AB-06D6-66FC-1BEE-43C13C13C75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4639BD-B696-1212-4C2C-FCB670FAFD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F62601-029D-5475-5B68-4F7358CB94A9}"/>
              </a:ext>
            </a:extLst>
          </p:cNvPr>
          <p:cNvSpPr>
            <a:spLocks noGrp="1"/>
          </p:cNvSpPr>
          <p:nvPr>
            <p:ph type="dt" sz="half" idx="10"/>
          </p:nvPr>
        </p:nvSpPr>
        <p:spPr/>
        <p:txBody>
          <a:bodyPr/>
          <a:lstStyle/>
          <a:p>
            <a:fld id="{DCF50035-3BFB-43B4-A317-56DE1B1351E4}" type="datetimeFigureOut">
              <a:rPr lang="en-US" smtClean="0"/>
              <a:t>6/9/2025</a:t>
            </a:fld>
            <a:endParaRPr lang="en-US"/>
          </a:p>
        </p:txBody>
      </p:sp>
      <p:sp>
        <p:nvSpPr>
          <p:cNvPr id="5" name="Footer Placeholder 4">
            <a:extLst>
              <a:ext uri="{FF2B5EF4-FFF2-40B4-BE49-F238E27FC236}">
                <a16:creationId xmlns:a16="http://schemas.microsoft.com/office/drawing/2014/main" id="{4DC51BEB-777B-932B-F363-87CA9FB3E0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9437E-689F-DAF5-A2E9-AE725B28EEEF}"/>
              </a:ext>
            </a:extLst>
          </p:cNvPr>
          <p:cNvSpPr>
            <a:spLocks noGrp="1"/>
          </p:cNvSpPr>
          <p:nvPr>
            <p:ph type="sldNum" sz="quarter" idx="12"/>
          </p:nvPr>
        </p:nvSpPr>
        <p:spPr/>
        <p:txBody>
          <a:bodyPr/>
          <a:lstStyle/>
          <a:p>
            <a:fld id="{14197D76-95DF-4D47-A33C-B9AAD413ABA6}" type="slidenum">
              <a:rPr lang="en-US" smtClean="0"/>
              <a:t>‹#›</a:t>
            </a:fld>
            <a:endParaRPr lang="en-US"/>
          </a:p>
        </p:txBody>
      </p:sp>
    </p:spTree>
    <p:extLst>
      <p:ext uri="{BB962C8B-B14F-4D97-AF65-F5344CB8AC3E}">
        <p14:creationId xmlns:p14="http://schemas.microsoft.com/office/powerpoint/2010/main" val="823434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pic>
        <p:nvPicPr>
          <p:cNvPr id="8" name="Picture 3" descr="C:\Users\mfaybe\Desktop\Letterhead_Color.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
            <a:ext cx="12192000" cy="1017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228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2D402-1BFB-23F6-B9E1-E3BF03F585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27AFF9-5BC6-6BBA-0AD8-3D01016B99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0A200D-849F-73E8-9BB9-9FADA3E44CE0}"/>
              </a:ext>
            </a:extLst>
          </p:cNvPr>
          <p:cNvSpPr>
            <a:spLocks noGrp="1"/>
          </p:cNvSpPr>
          <p:nvPr>
            <p:ph type="dt" sz="half" idx="10"/>
          </p:nvPr>
        </p:nvSpPr>
        <p:spPr/>
        <p:txBody>
          <a:bodyPr/>
          <a:lstStyle/>
          <a:p>
            <a:fld id="{DCF50035-3BFB-43B4-A317-56DE1B1351E4}" type="datetimeFigureOut">
              <a:rPr lang="en-US" smtClean="0"/>
              <a:t>6/9/2025</a:t>
            </a:fld>
            <a:endParaRPr lang="en-US"/>
          </a:p>
        </p:txBody>
      </p:sp>
      <p:sp>
        <p:nvSpPr>
          <p:cNvPr id="5" name="Footer Placeholder 4">
            <a:extLst>
              <a:ext uri="{FF2B5EF4-FFF2-40B4-BE49-F238E27FC236}">
                <a16:creationId xmlns:a16="http://schemas.microsoft.com/office/drawing/2014/main" id="{F59D7930-6D2E-8283-9C05-0B0D33865F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246730-E653-4837-BC29-D01B3EE43685}"/>
              </a:ext>
            </a:extLst>
          </p:cNvPr>
          <p:cNvSpPr>
            <a:spLocks noGrp="1"/>
          </p:cNvSpPr>
          <p:nvPr>
            <p:ph type="sldNum" sz="quarter" idx="12"/>
          </p:nvPr>
        </p:nvSpPr>
        <p:spPr/>
        <p:txBody>
          <a:bodyPr/>
          <a:lstStyle/>
          <a:p>
            <a:fld id="{14197D76-95DF-4D47-A33C-B9AAD413ABA6}" type="slidenum">
              <a:rPr lang="en-US" smtClean="0"/>
              <a:t>‹#›</a:t>
            </a:fld>
            <a:endParaRPr lang="en-US"/>
          </a:p>
        </p:txBody>
      </p:sp>
    </p:spTree>
    <p:extLst>
      <p:ext uri="{BB962C8B-B14F-4D97-AF65-F5344CB8AC3E}">
        <p14:creationId xmlns:p14="http://schemas.microsoft.com/office/powerpoint/2010/main" val="2143980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78762-400C-EF63-7708-B42906E264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726A8B-B78D-57F2-61F0-30FB4DCEB72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70E0A7-69EC-0244-8032-FA9DF62ED14F}"/>
              </a:ext>
            </a:extLst>
          </p:cNvPr>
          <p:cNvSpPr>
            <a:spLocks noGrp="1"/>
          </p:cNvSpPr>
          <p:nvPr>
            <p:ph type="dt" sz="half" idx="10"/>
          </p:nvPr>
        </p:nvSpPr>
        <p:spPr/>
        <p:txBody>
          <a:bodyPr/>
          <a:lstStyle/>
          <a:p>
            <a:fld id="{DCF50035-3BFB-43B4-A317-56DE1B1351E4}" type="datetimeFigureOut">
              <a:rPr lang="en-US" smtClean="0"/>
              <a:t>6/9/2025</a:t>
            </a:fld>
            <a:endParaRPr lang="en-US"/>
          </a:p>
        </p:txBody>
      </p:sp>
      <p:sp>
        <p:nvSpPr>
          <p:cNvPr id="5" name="Footer Placeholder 4">
            <a:extLst>
              <a:ext uri="{FF2B5EF4-FFF2-40B4-BE49-F238E27FC236}">
                <a16:creationId xmlns:a16="http://schemas.microsoft.com/office/drawing/2014/main" id="{9E9EEDF9-0897-9871-9782-6EC5F0EA0A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C83300-514E-8510-4293-EC95FB75189C}"/>
              </a:ext>
            </a:extLst>
          </p:cNvPr>
          <p:cNvSpPr>
            <a:spLocks noGrp="1"/>
          </p:cNvSpPr>
          <p:nvPr>
            <p:ph type="sldNum" sz="quarter" idx="12"/>
          </p:nvPr>
        </p:nvSpPr>
        <p:spPr/>
        <p:txBody>
          <a:bodyPr/>
          <a:lstStyle/>
          <a:p>
            <a:fld id="{14197D76-95DF-4D47-A33C-B9AAD413ABA6}" type="slidenum">
              <a:rPr lang="en-US" smtClean="0"/>
              <a:t>‹#›</a:t>
            </a:fld>
            <a:endParaRPr lang="en-US"/>
          </a:p>
        </p:txBody>
      </p:sp>
    </p:spTree>
    <p:extLst>
      <p:ext uri="{BB962C8B-B14F-4D97-AF65-F5344CB8AC3E}">
        <p14:creationId xmlns:p14="http://schemas.microsoft.com/office/powerpoint/2010/main" val="2450400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C97BA-7F65-F0C9-564F-F940DBA163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620881-946A-A740-4242-D38A198854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67112B-FE25-498B-A150-C07EE1E995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B477F4-92F3-C680-3438-E289BAC2CE5C}"/>
              </a:ext>
            </a:extLst>
          </p:cNvPr>
          <p:cNvSpPr>
            <a:spLocks noGrp="1"/>
          </p:cNvSpPr>
          <p:nvPr>
            <p:ph type="dt" sz="half" idx="10"/>
          </p:nvPr>
        </p:nvSpPr>
        <p:spPr/>
        <p:txBody>
          <a:bodyPr/>
          <a:lstStyle/>
          <a:p>
            <a:fld id="{DCF50035-3BFB-43B4-A317-56DE1B1351E4}" type="datetimeFigureOut">
              <a:rPr lang="en-US" smtClean="0"/>
              <a:t>6/9/2025</a:t>
            </a:fld>
            <a:endParaRPr lang="en-US"/>
          </a:p>
        </p:txBody>
      </p:sp>
      <p:sp>
        <p:nvSpPr>
          <p:cNvPr id="6" name="Footer Placeholder 5">
            <a:extLst>
              <a:ext uri="{FF2B5EF4-FFF2-40B4-BE49-F238E27FC236}">
                <a16:creationId xmlns:a16="http://schemas.microsoft.com/office/drawing/2014/main" id="{79575E91-9287-4DA6-676D-1830835CD8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CDA143-B78B-4804-B951-C739630B0063}"/>
              </a:ext>
            </a:extLst>
          </p:cNvPr>
          <p:cNvSpPr>
            <a:spLocks noGrp="1"/>
          </p:cNvSpPr>
          <p:nvPr>
            <p:ph type="sldNum" sz="quarter" idx="12"/>
          </p:nvPr>
        </p:nvSpPr>
        <p:spPr/>
        <p:txBody>
          <a:bodyPr/>
          <a:lstStyle/>
          <a:p>
            <a:fld id="{14197D76-95DF-4D47-A33C-B9AAD413ABA6}" type="slidenum">
              <a:rPr lang="en-US" smtClean="0"/>
              <a:t>‹#›</a:t>
            </a:fld>
            <a:endParaRPr lang="en-US"/>
          </a:p>
        </p:txBody>
      </p:sp>
    </p:spTree>
    <p:extLst>
      <p:ext uri="{BB962C8B-B14F-4D97-AF65-F5344CB8AC3E}">
        <p14:creationId xmlns:p14="http://schemas.microsoft.com/office/powerpoint/2010/main" val="2890107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E2562-92D6-FECD-12DA-3BCCB2D188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E27CFCB-D3B2-F860-B3BF-0FADB41EB3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F3AFB5-76FF-01F4-D2D0-0C024F9497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92F0B2-4EFB-E79C-591E-CF63316846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78CA11-FB4F-8074-E4A9-D76D198FF31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10F8DC-43D4-0DA7-7AF3-C2E5ADE32B84}"/>
              </a:ext>
            </a:extLst>
          </p:cNvPr>
          <p:cNvSpPr>
            <a:spLocks noGrp="1"/>
          </p:cNvSpPr>
          <p:nvPr>
            <p:ph type="dt" sz="half" idx="10"/>
          </p:nvPr>
        </p:nvSpPr>
        <p:spPr/>
        <p:txBody>
          <a:bodyPr/>
          <a:lstStyle/>
          <a:p>
            <a:fld id="{DCF50035-3BFB-43B4-A317-56DE1B1351E4}" type="datetimeFigureOut">
              <a:rPr lang="en-US" smtClean="0"/>
              <a:t>6/9/2025</a:t>
            </a:fld>
            <a:endParaRPr lang="en-US"/>
          </a:p>
        </p:txBody>
      </p:sp>
      <p:sp>
        <p:nvSpPr>
          <p:cNvPr id="8" name="Footer Placeholder 7">
            <a:extLst>
              <a:ext uri="{FF2B5EF4-FFF2-40B4-BE49-F238E27FC236}">
                <a16:creationId xmlns:a16="http://schemas.microsoft.com/office/drawing/2014/main" id="{043393D9-BA7B-30FD-55B8-C510DD97060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3D23208-E5E1-2F54-27B3-E885DEA2E289}"/>
              </a:ext>
            </a:extLst>
          </p:cNvPr>
          <p:cNvSpPr>
            <a:spLocks noGrp="1"/>
          </p:cNvSpPr>
          <p:nvPr>
            <p:ph type="sldNum" sz="quarter" idx="12"/>
          </p:nvPr>
        </p:nvSpPr>
        <p:spPr/>
        <p:txBody>
          <a:bodyPr/>
          <a:lstStyle/>
          <a:p>
            <a:fld id="{14197D76-95DF-4D47-A33C-B9AAD413ABA6}" type="slidenum">
              <a:rPr lang="en-US" smtClean="0"/>
              <a:t>‹#›</a:t>
            </a:fld>
            <a:endParaRPr lang="en-US"/>
          </a:p>
        </p:txBody>
      </p:sp>
    </p:spTree>
    <p:extLst>
      <p:ext uri="{BB962C8B-B14F-4D97-AF65-F5344CB8AC3E}">
        <p14:creationId xmlns:p14="http://schemas.microsoft.com/office/powerpoint/2010/main" val="2052467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DC056-5D5D-28F3-698C-17BC3B92AC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395750-8217-9F67-E5C0-0A6E8979F0D7}"/>
              </a:ext>
            </a:extLst>
          </p:cNvPr>
          <p:cNvSpPr>
            <a:spLocks noGrp="1"/>
          </p:cNvSpPr>
          <p:nvPr>
            <p:ph type="dt" sz="half" idx="10"/>
          </p:nvPr>
        </p:nvSpPr>
        <p:spPr/>
        <p:txBody>
          <a:bodyPr/>
          <a:lstStyle/>
          <a:p>
            <a:fld id="{DCF50035-3BFB-43B4-A317-56DE1B1351E4}" type="datetimeFigureOut">
              <a:rPr lang="en-US" smtClean="0"/>
              <a:t>6/9/2025</a:t>
            </a:fld>
            <a:endParaRPr lang="en-US"/>
          </a:p>
        </p:txBody>
      </p:sp>
      <p:sp>
        <p:nvSpPr>
          <p:cNvPr id="4" name="Footer Placeholder 3">
            <a:extLst>
              <a:ext uri="{FF2B5EF4-FFF2-40B4-BE49-F238E27FC236}">
                <a16:creationId xmlns:a16="http://schemas.microsoft.com/office/drawing/2014/main" id="{08A63BFE-87F1-AE54-C271-42F236E337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465530-2D85-76B4-797E-0BAA5A971E42}"/>
              </a:ext>
            </a:extLst>
          </p:cNvPr>
          <p:cNvSpPr>
            <a:spLocks noGrp="1"/>
          </p:cNvSpPr>
          <p:nvPr>
            <p:ph type="sldNum" sz="quarter" idx="12"/>
          </p:nvPr>
        </p:nvSpPr>
        <p:spPr/>
        <p:txBody>
          <a:bodyPr/>
          <a:lstStyle/>
          <a:p>
            <a:fld id="{14197D76-95DF-4D47-A33C-B9AAD413ABA6}" type="slidenum">
              <a:rPr lang="en-US" smtClean="0"/>
              <a:t>‹#›</a:t>
            </a:fld>
            <a:endParaRPr lang="en-US"/>
          </a:p>
        </p:txBody>
      </p:sp>
    </p:spTree>
    <p:extLst>
      <p:ext uri="{BB962C8B-B14F-4D97-AF65-F5344CB8AC3E}">
        <p14:creationId xmlns:p14="http://schemas.microsoft.com/office/powerpoint/2010/main" val="1444442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BC290D-28FC-78E6-218E-106859CB0D80}"/>
              </a:ext>
            </a:extLst>
          </p:cNvPr>
          <p:cNvSpPr>
            <a:spLocks noGrp="1"/>
          </p:cNvSpPr>
          <p:nvPr>
            <p:ph type="dt" sz="half" idx="10"/>
          </p:nvPr>
        </p:nvSpPr>
        <p:spPr/>
        <p:txBody>
          <a:bodyPr/>
          <a:lstStyle/>
          <a:p>
            <a:fld id="{DCF50035-3BFB-43B4-A317-56DE1B1351E4}" type="datetimeFigureOut">
              <a:rPr lang="en-US" smtClean="0"/>
              <a:t>6/9/2025</a:t>
            </a:fld>
            <a:endParaRPr lang="en-US"/>
          </a:p>
        </p:txBody>
      </p:sp>
      <p:sp>
        <p:nvSpPr>
          <p:cNvPr id="3" name="Footer Placeholder 2">
            <a:extLst>
              <a:ext uri="{FF2B5EF4-FFF2-40B4-BE49-F238E27FC236}">
                <a16:creationId xmlns:a16="http://schemas.microsoft.com/office/drawing/2014/main" id="{A039B43C-FBD7-3DF5-EA4B-9818DFED4F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85CAA5-7DD5-2A42-1517-10BF5A5FD578}"/>
              </a:ext>
            </a:extLst>
          </p:cNvPr>
          <p:cNvSpPr>
            <a:spLocks noGrp="1"/>
          </p:cNvSpPr>
          <p:nvPr>
            <p:ph type="sldNum" sz="quarter" idx="12"/>
          </p:nvPr>
        </p:nvSpPr>
        <p:spPr/>
        <p:txBody>
          <a:bodyPr/>
          <a:lstStyle/>
          <a:p>
            <a:fld id="{14197D76-95DF-4D47-A33C-B9AAD413ABA6}" type="slidenum">
              <a:rPr lang="en-US" smtClean="0"/>
              <a:t>‹#›</a:t>
            </a:fld>
            <a:endParaRPr lang="en-US"/>
          </a:p>
        </p:txBody>
      </p:sp>
    </p:spTree>
    <p:extLst>
      <p:ext uri="{BB962C8B-B14F-4D97-AF65-F5344CB8AC3E}">
        <p14:creationId xmlns:p14="http://schemas.microsoft.com/office/powerpoint/2010/main" val="1511576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9E7CE-5BE4-E29D-8104-090B86597A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2C03304-0EB5-0CE3-8341-9A4651E6A6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0812A2F-27CB-3051-908E-4787B973D4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13E33C-1985-B099-16BC-A6DDCB625A33}"/>
              </a:ext>
            </a:extLst>
          </p:cNvPr>
          <p:cNvSpPr>
            <a:spLocks noGrp="1"/>
          </p:cNvSpPr>
          <p:nvPr>
            <p:ph type="dt" sz="half" idx="10"/>
          </p:nvPr>
        </p:nvSpPr>
        <p:spPr/>
        <p:txBody>
          <a:bodyPr/>
          <a:lstStyle/>
          <a:p>
            <a:fld id="{DCF50035-3BFB-43B4-A317-56DE1B1351E4}" type="datetimeFigureOut">
              <a:rPr lang="en-US" smtClean="0"/>
              <a:t>6/9/2025</a:t>
            </a:fld>
            <a:endParaRPr lang="en-US"/>
          </a:p>
        </p:txBody>
      </p:sp>
      <p:sp>
        <p:nvSpPr>
          <p:cNvPr id="6" name="Footer Placeholder 5">
            <a:extLst>
              <a:ext uri="{FF2B5EF4-FFF2-40B4-BE49-F238E27FC236}">
                <a16:creationId xmlns:a16="http://schemas.microsoft.com/office/drawing/2014/main" id="{3D813CDD-3DD4-6FC6-5DD8-4DEA2BF271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615692-3D85-E334-6F3C-09E3460D4373}"/>
              </a:ext>
            </a:extLst>
          </p:cNvPr>
          <p:cNvSpPr>
            <a:spLocks noGrp="1"/>
          </p:cNvSpPr>
          <p:nvPr>
            <p:ph type="sldNum" sz="quarter" idx="12"/>
          </p:nvPr>
        </p:nvSpPr>
        <p:spPr/>
        <p:txBody>
          <a:bodyPr/>
          <a:lstStyle/>
          <a:p>
            <a:fld id="{14197D76-95DF-4D47-A33C-B9AAD413ABA6}" type="slidenum">
              <a:rPr lang="en-US" smtClean="0"/>
              <a:t>‹#›</a:t>
            </a:fld>
            <a:endParaRPr lang="en-US"/>
          </a:p>
        </p:txBody>
      </p:sp>
    </p:spTree>
    <p:extLst>
      <p:ext uri="{BB962C8B-B14F-4D97-AF65-F5344CB8AC3E}">
        <p14:creationId xmlns:p14="http://schemas.microsoft.com/office/powerpoint/2010/main" val="342120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5C9E7-FAE5-C92F-BEF4-85CFFB94CB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E95E65-CFC7-4DEF-8A63-AA760B58FB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96884E-6B9A-57AE-E8B7-5A544FD6B6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3A58C2-186D-8AC6-B72E-915A4934969D}"/>
              </a:ext>
            </a:extLst>
          </p:cNvPr>
          <p:cNvSpPr>
            <a:spLocks noGrp="1"/>
          </p:cNvSpPr>
          <p:nvPr>
            <p:ph type="dt" sz="half" idx="10"/>
          </p:nvPr>
        </p:nvSpPr>
        <p:spPr/>
        <p:txBody>
          <a:bodyPr/>
          <a:lstStyle/>
          <a:p>
            <a:fld id="{DCF50035-3BFB-43B4-A317-56DE1B1351E4}" type="datetimeFigureOut">
              <a:rPr lang="en-US" smtClean="0"/>
              <a:t>6/9/2025</a:t>
            </a:fld>
            <a:endParaRPr lang="en-US"/>
          </a:p>
        </p:txBody>
      </p:sp>
      <p:sp>
        <p:nvSpPr>
          <p:cNvPr id="6" name="Footer Placeholder 5">
            <a:extLst>
              <a:ext uri="{FF2B5EF4-FFF2-40B4-BE49-F238E27FC236}">
                <a16:creationId xmlns:a16="http://schemas.microsoft.com/office/drawing/2014/main" id="{B4B8FF1B-6CAB-A784-3B6E-D1C29F3AF5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0E4ABD-7150-8CFE-C894-9B020F59E32E}"/>
              </a:ext>
            </a:extLst>
          </p:cNvPr>
          <p:cNvSpPr>
            <a:spLocks noGrp="1"/>
          </p:cNvSpPr>
          <p:nvPr>
            <p:ph type="sldNum" sz="quarter" idx="12"/>
          </p:nvPr>
        </p:nvSpPr>
        <p:spPr/>
        <p:txBody>
          <a:bodyPr/>
          <a:lstStyle/>
          <a:p>
            <a:fld id="{14197D76-95DF-4D47-A33C-B9AAD413ABA6}" type="slidenum">
              <a:rPr lang="en-US" smtClean="0"/>
              <a:t>‹#›</a:t>
            </a:fld>
            <a:endParaRPr lang="en-US"/>
          </a:p>
        </p:txBody>
      </p:sp>
    </p:spTree>
    <p:extLst>
      <p:ext uri="{BB962C8B-B14F-4D97-AF65-F5344CB8AC3E}">
        <p14:creationId xmlns:p14="http://schemas.microsoft.com/office/powerpoint/2010/main" val="2568197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CFB80C-53E4-7CEF-B2BE-F76929542D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EB4F98-F26A-08A5-CAF8-984B829D4B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00E3E-CDB3-AC50-75FE-9716DA17D7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CF50035-3BFB-43B4-A317-56DE1B1351E4}" type="datetimeFigureOut">
              <a:rPr lang="en-US" smtClean="0"/>
              <a:t>6/9/2025</a:t>
            </a:fld>
            <a:endParaRPr lang="en-US"/>
          </a:p>
        </p:txBody>
      </p:sp>
      <p:sp>
        <p:nvSpPr>
          <p:cNvPr id="5" name="Footer Placeholder 4">
            <a:extLst>
              <a:ext uri="{FF2B5EF4-FFF2-40B4-BE49-F238E27FC236}">
                <a16:creationId xmlns:a16="http://schemas.microsoft.com/office/drawing/2014/main" id="{7316912F-979D-A8BC-6603-1E0B419CEB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D033B8C-75A8-59CE-30B3-20DFE064EC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4197D76-95DF-4D47-A33C-B9AAD413ABA6}" type="slidenum">
              <a:rPr lang="en-US" smtClean="0"/>
              <a:t>‹#›</a:t>
            </a:fld>
            <a:endParaRPr lang="en-US"/>
          </a:p>
        </p:txBody>
      </p:sp>
    </p:spTree>
    <p:extLst>
      <p:ext uri="{BB962C8B-B14F-4D97-AF65-F5344CB8AC3E}">
        <p14:creationId xmlns:p14="http://schemas.microsoft.com/office/powerpoint/2010/main" val="487699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www.betherewis.co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wicvso.or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hyperlink" Target="https://www.veteranpeeroutreach.org/live-today-put-it-away/"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hyperlink" Target="https://www.facebook.com/CaptainJohnDMasonProgram/videos/introduction-to-wisconsins-gun-shop-project-and-safe-storage-program/767907190595211/"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hyperlink" Target="https://docs.legis.wisconsin.gov/document/publiclaw/106-207" TargetMode="External"/><Relationship Id="rId3" Type="http://schemas.openxmlformats.org/officeDocument/2006/relationships/hyperlink" Target="https://docs.legis.wisconsin.gov/document/statutes/45.01(12)(b)" TargetMode="External"/><Relationship Id="rId7" Type="http://schemas.openxmlformats.org/officeDocument/2006/relationships/hyperlink" Target="https://docs.legis.wisconsin.gov/document/usc/8%20USC%201157" TargetMode="External"/><Relationship Id="rId2" Type="http://schemas.openxmlformats.org/officeDocument/2006/relationships/hyperlink" Target="https://docs.legis.wisconsin.gov/document/statutes/45.001" TargetMode="External"/><Relationship Id="rId1" Type="http://schemas.openxmlformats.org/officeDocument/2006/relationships/slideLayout" Target="../slideLayouts/slideLayout12.xml"/><Relationship Id="rId6" Type="http://schemas.openxmlformats.org/officeDocument/2006/relationships/hyperlink" Target="https://docs.legis.wisconsin.gov/document/statutes/343.17" TargetMode="External"/><Relationship Id="rId5" Type="http://schemas.openxmlformats.org/officeDocument/2006/relationships/hyperlink" Target="https://docs.legis.wisconsin.gov/document/statutes/343.14" TargetMode="External"/><Relationship Id="rId4" Type="http://schemas.openxmlformats.org/officeDocument/2006/relationships/hyperlink" Target="https://docs.legis.wisconsin.gov/document/statutes/45.01(12)(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38"/>
            <a:ext cx="9144000" cy="1017866"/>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1524000" y="2209801"/>
            <a:ext cx="9144000" cy="1846659"/>
          </a:xfrm>
          <a:prstGeom prst="rect">
            <a:avLst/>
          </a:prstGeom>
        </p:spPr>
        <p:txBody>
          <a:bodyPr vert="horz" wrap="square" lIns="0" tIns="0" rIns="0" bIns="0" rtlCol="0">
            <a:spAutoFit/>
          </a:bodyPr>
          <a:lstStyle/>
          <a:p>
            <a:pPr algn="ctr">
              <a:lnSpc>
                <a:spcPct val="100000"/>
              </a:lnSpc>
            </a:pPr>
            <a:endParaRPr lang="en-US" sz="8000" b="1" spc="-35" dirty="0">
              <a:solidFill>
                <a:srgbClr val="282873"/>
              </a:solidFill>
              <a:latin typeface="Tw Cen MT"/>
              <a:cs typeface="Tw Cen MT"/>
            </a:endParaRPr>
          </a:p>
          <a:p>
            <a:pPr algn="ctr">
              <a:lnSpc>
                <a:spcPct val="100000"/>
              </a:lnSpc>
            </a:pPr>
            <a:endParaRPr lang="en-US" sz="4000" b="1" spc="-35" dirty="0">
              <a:solidFill>
                <a:srgbClr val="282873"/>
              </a:solidFill>
              <a:latin typeface="Tw Cen MT"/>
              <a:cs typeface="Tw Cen MT"/>
            </a:endParaRPr>
          </a:p>
        </p:txBody>
      </p:sp>
      <p:sp>
        <p:nvSpPr>
          <p:cNvPr id="4" name="Title 3"/>
          <p:cNvSpPr>
            <a:spLocks noGrp="1"/>
          </p:cNvSpPr>
          <p:nvPr>
            <p:ph type="ctrTitle"/>
          </p:nvPr>
        </p:nvSpPr>
        <p:spPr>
          <a:xfrm>
            <a:off x="1524000" y="1752601"/>
            <a:ext cx="9144000" cy="1453153"/>
          </a:xfrm>
        </p:spPr>
        <p:txBody>
          <a:bodyPr>
            <a:noAutofit/>
          </a:bodyPr>
          <a:lstStyle/>
          <a:p>
            <a:pPr>
              <a:spcBef>
                <a:spcPts val="105"/>
              </a:spcBef>
            </a:pPr>
            <a:br>
              <a:rPr lang="en-US" sz="2800" b="1" spc="-35" dirty="0">
                <a:solidFill>
                  <a:srgbClr val="002060"/>
                </a:solidFill>
                <a:latin typeface="Tw Cen MT"/>
                <a:cs typeface="Calibri"/>
              </a:rPr>
            </a:br>
            <a:br>
              <a:rPr lang="en-US" sz="2400" spc="-5" dirty="0">
                <a:solidFill>
                  <a:srgbClr val="002060"/>
                </a:solidFill>
                <a:latin typeface="Tw Cen MT" panose="020B0602020104020603" pitchFamily="34" charset="0"/>
                <a:cs typeface="Calibri"/>
              </a:rPr>
            </a:br>
            <a:r>
              <a:rPr lang="en-US" sz="3600" b="1" spc="300" dirty="0">
                <a:solidFill>
                  <a:srgbClr val="002060"/>
                </a:solidFill>
                <a:latin typeface="Tw Cen MT"/>
                <a:cs typeface="Calibri"/>
              </a:rPr>
              <a:t>WISCONSIN DEPARTMENT OF VETERANS AFFAIRS</a:t>
            </a:r>
            <a:br>
              <a:rPr lang="en-US" sz="2400" spc="-5" dirty="0">
                <a:solidFill>
                  <a:srgbClr val="002060"/>
                </a:solidFill>
                <a:latin typeface="Tw Cen MT" panose="020B0602020104020603" pitchFamily="34" charset="0"/>
                <a:cs typeface="Calibri"/>
              </a:rPr>
            </a:br>
            <a:br>
              <a:rPr lang="en-US" sz="2400" spc="-5" dirty="0">
                <a:solidFill>
                  <a:srgbClr val="002060"/>
                </a:solidFill>
                <a:latin typeface="Tw Cen MT" panose="020B0602020104020603" pitchFamily="34" charset="0"/>
                <a:cs typeface="Calibri"/>
              </a:rPr>
            </a:br>
            <a:r>
              <a:rPr lang="en-US" sz="2400" spc="300" dirty="0">
                <a:solidFill>
                  <a:srgbClr val="002060"/>
                </a:solidFill>
                <a:latin typeface="Tw Cen MT" panose="020B0602020104020603" pitchFamily="34" charset="0"/>
                <a:cs typeface="Calibri"/>
              </a:rPr>
              <a:t>James Bond, Secretary</a:t>
            </a:r>
            <a:br>
              <a:rPr lang="en-US" sz="2400" b="1" dirty="0">
                <a:solidFill>
                  <a:srgbClr val="C00000"/>
                </a:solidFill>
                <a:cs typeface="Calibri"/>
              </a:rPr>
            </a:br>
            <a:endParaRPr lang="en-US" sz="3200" dirty="0">
              <a:solidFill>
                <a:srgbClr val="C00000"/>
              </a:solidFill>
            </a:endParaRP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3574" t="1" b="48088"/>
          <a:stretch/>
        </p:blipFill>
        <p:spPr>
          <a:xfrm>
            <a:off x="1541782" y="4001752"/>
            <a:ext cx="3489424" cy="209593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96969" y="4003706"/>
            <a:ext cx="1570482" cy="2093976"/>
          </a:xfrm>
          <a:prstGeom prst="rect">
            <a:avLst/>
          </a:prstGeom>
        </p:spPr>
      </p:pic>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t="12319" b="12153"/>
          <a:stretch/>
        </p:blipFill>
        <p:spPr>
          <a:xfrm>
            <a:off x="6950997" y="4003706"/>
            <a:ext cx="3700070" cy="2095930"/>
          </a:xfrm>
          <a:prstGeom prst="rect">
            <a:avLst/>
          </a:prstGeom>
        </p:spPr>
      </p:pic>
    </p:spTree>
    <p:extLst>
      <p:ext uri="{BB962C8B-B14F-4D97-AF65-F5344CB8AC3E}">
        <p14:creationId xmlns:p14="http://schemas.microsoft.com/office/powerpoint/2010/main" val="806347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4EF0D-D171-7177-49E4-982A88359A3B}"/>
              </a:ext>
            </a:extLst>
          </p:cNvPr>
          <p:cNvSpPr txBox="1">
            <a:spLocks/>
          </p:cNvSpPr>
          <p:nvPr/>
        </p:nvSpPr>
        <p:spPr>
          <a:xfrm>
            <a:off x="1484878" y="1143000"/>
            <a:ext cx="9138745" cy="60960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002060"/>
                </a:solidFill>
                <a:effectLst>
                  <a:outerShdw blurRad="38100" dist="38100" dir="2700000" algn="tl">
                    <a:srgbClr val="000000">
                      <a:alpha val="43137"/>
                    </a:srgbClr>
                  </a:outerShdw>
                </a:effectLst>
                <a:latin typeface="Tw Cen MT" panose="020B0602020104020603" pitchFamily="34" charset="0"/>
              </a:rPr>
              <a:t>Definitions of a Veteran (VORP) </a:t>
            </a:r>
          </a:p>
        </p:txBody>
      </p:sp>
      <p:sp>
        <p:nvSpPr>
          <p:cNvPr id="3" name="TextBox 2">
            <a:extLst>
              <a:ext uri="{FF2B5EF4-FFF2-40B4-BE49-F238E27FC236}">
                <a16:creationId xmlns:a16="http://schemas.microsoft.com/office/drawing/2014/main" id="{1DEA44FB-83B0-C52D-2D9D-CF00CD0D89B2}"/>
              </a:ext>
            </a:extLst>
          </p:cNvPr>
          <p:cNvSpPr txBox="1"/>
          <p:nvPr/>
        </p:nvSpPr>
        <p:spPr>
          <a:xfrm>
            <a:off x="2342638" y="1981200"/>
            <a:ext cx="7423222" cy="923330"/>
          </a:xfrm>
          <a:prstGeom prst="rect">
            <a:avLst/>
          </a:prstGeom>
          <a:noFill/>
        </p:spPr>
        <p:txBody>
          <a:bodyPr wrap="square" rtlCol="0">
            <a:spAutoFit/>
          </a:bodyPr>
          <a:lstStyle/>
          <a:p>
            <a:pPr algn="l"/>
            <a:endParaRPr lang="en-US" dirty="0">
              <a:solidFill>
                <a:srgbClr val="000000"/>
              </a:solidFill>
              <a:latin typeface="Aptos" panose="020B0004020202020204" pitchFamily="34" charset="0"/>
            </a:endParaRPr>
          </a:p>
          <a:p>
            <a:endParaRPr lang="en-US" dirty="0"/>
          </a:p>
          <a:p>
            <a:endParaRPr lang="en-US" dirty="0"/>
          </a:p>
        </p:txBody>
      </p:sp>
      <p:sp>
        <p:nvSpPr>
          <p:cNvPr id="8" name="TextBox 7">
            <a:extLst>
              <a:ext uri="{FF2B5EF4-FFF2-40B4-BE49-F238E27FC236}">
                <a16:creationId xmlns:a16="http://schemas.microsoft.com/office/drawing/2014/main" id="{41009E35-A0E1-E6CB-8B8C-94642279D631}"/>
              </a:ext>
            </a:extLst>
          </p:cNvPr>
          <p:cNvSpPr txBox="1"/>
          <p:nvPr/>
        </p:nvSpPr>
        <p:spPr>
          <a:xfrm>
            <a:off x="8433004" y="6581002"/>
            <a:ext cx="2437142" cy="276999"/>
          </a:xfrm>
          <a:prstGeom prst="rect">
            <a:avLst/>
          </a:prstGeom>
          <a:noFill/>
        </p:spPr>
        <p:txBody>
          <a:bodyPr wrap="none" rtlCol="0">
            <a:spAutoFit/>
          </a:bodyPr>
          <a:lstStyle/>
          <a:p>
            <a:r>
              <a:rPr lang="en-US" sz="1200" dirty="0"/>
              <a:t>Wisconsin Legislature, Ch.45, 295</a:t>
            </a:r>
          </a:p>
        </p:txBody>
      </p:sp>
      <p:sp>
        <p:nvSpPr>
          <p:cNvPr id="11" name="TextBox 10">
            <a:extLst>
              <a:ext uri="{FF2B5EF4-FFF2-40B4-BE49-F238E27FC236}">
                <a16:creationId xmlns:a16="http://schemas.microsoft.com/office/drawing/2014/main" id="{3B543771-9A5D-DA27-4EA4-2BF52657861A}"/>
              </a:ext>
            </a:extLst>
          </p:cNvPr>
          <p:cNvSpPr txBox="1"/>
          <p:nvPr/>
        </p:nvSpPr>
        <p:spPr>
          <a:xfrm>
            <a:off x="2229364" y="2270458"/>
            <a:ext cx="7619999" cy="3262432"/>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tx2"/>
                </a:solidFill>
                <a:latin typeface="+mj-lt"/>
              </a:rPr>
              <a:t>Currently serving/have served in the national guard and/or a reserve component of the U.S. armed forces</a:t>
            </a:r>
          </a:p>
          <a:p>
            <a:endParaRPr lang="en-US" sz="2400" dirty="0">
              <a:solidFill>
                <a:schemeClr val="tx2"/>
              </a:solidFill>
              <a:latin typeface="+mj-lt"/>
            </a:endParaRPr>
          </a:p>
          <a:p>
            <a:pPr marL="342900" indent="-342900">
              <a:buFont typeface="Arial" panose="020B0604020202020204" pitchFamily="34" charset="0"/>
              <a:buChar char="•"/>
            </a:pPr>
            <a:r>
              <a:rPr lang="en-US" sz="2400" dirty="0">
                <a:solidFill>
                  <a:schemeClr val="tx2"/>
                </a:solidFill>
                <a:latin typeface="+mj-lt"/>
              </a:rPr>
              <a:t>Served on active duty in any of the U.S. armed forces, forces incorporated as part of the U.S. armed forces</a:t>
            </a:r>
          </a:p>
          <a:p>
            <a:endParaRPr lang="en-US" sz="2400" dirty="0">
              <a:solidFill>
                <a:schemeClr val="tx2"/>
              </a:solidFill>
              <a:latin typeface="+mj-lt"/>
            </a:endParaRPr>
          </a:p>
          <a:p>
            <a:pPr marL="342900" indent="-342900">
              <a:buFont typeface="Arial" panose="020B0604020202020204" pitchFamily="34" charset="0"/>
              <a:buChar char="•"/>
            </a:pPr>
            <a:r>
              <a:rPr lang="en-US" sz="2400" dirty="0">
                <a:solidFill>
                  <a:schemeClr val="tx2"/>
                </a:solidFill>
                <a:latin typeface="+mj-lt"/>
              </a:rPr>
              <a:t>Discharged under conditions other than dishonorable </a:t>
            </a:r>
          </a:p>
          <a:p>
            <a:pPr marL="800100" lvl="1" indent="-342900">
              <a:buFont typeface="Arial" panose="020B0604020202020204" pitchFamily="34" charset="0"/>
              <a:buChar char="•"/>
            </a:pPr>
            <a:r>
              <a:rPr lang="en-US" dirty="0">
                <a:solidFill>
                  <a:schemeClr val="tx2"/>
                </a:solidFill>
                <a:latin typeface="+mj-lt"/>
              </a:rPr>
              <a:t>Bad conduct and uncharacterized discharges accepted</a:t>
            </a:r>
          </a:p>
          <a:p>
            <a:endParaRPr lang="en-US" dirty="0"/>
          </a:p>
        </p:txBody>
      </p:sp>
    </p:spTree>
    <p:extLst>
      <p:ext uri="{BB962C8B-B14F-4D97-AF65-F5344CB8AC3E}">
        <p14:creationId xmlns:p14="http://schemas.microsoft.com/office/powerpoint/2010/main" val="217274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DD692-0ECF-3511-F8A2-73BF3C10AD82}"/>
              </a:ext>
            </a:extLst>
          </p:cNvPr>
          <p:cNvSpPr txBox="1">
            <a:spLocks/>
          </p:cNvSpPr>
          <p:nvPr/>
        </p:nvSpPr>
        <p:spPr>
          <a:xfrm>
            <a:off x="1484878" y="1143000"/>
            <a:ext cx="9138745" cy="106529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rgbClr val="002060"/>
                </a:solidFill>
                <a:effectLst>
                  <a:outerShdw blurRad="38100" dist="38100" dir="2700000" algn="tl">
                    <a:srgbClr val="000000">
                      <a:alpha val="43137"/>
                    </a:srgbClr>
                  </a:outerShdw>
                </a:effectLst>
                <a:latin typeface="Tw Cen MT" panose="020B0602020104020603" pitchFamily="34" charset="0"/>
              </a:rPr>
              <a:t>Levels of Veteran Services</a:t>
            </a:r>
          </a:p>
        </p:txBody>
      </p:sp>
      <p:sp>
        <p:nvSpPr>
          <p:cNvPr id="3" name="TextBox 2">
            <a:extLst>
              <a:ext uri="{FF2B5EF4-FFF2-40B4-BE49-F238E27FC236}">
                <a16:creationId xmlns:a16="http://schemas.microsoft.com/office/drawing/2014/main" id="{C9EAE99E-7AEB-35B1-080C-607EE6FE4CBB}"/>
              </a:ext>
            </a:extLst>
          </p:cNvPr>
          <p:cNvSpPr txBox="1"/>
          <p:nvPr/>
        </p:nvSpPr>
        <p:spPr>
          <a:xfrm>
            <a:off x="1981200" y="1828800"/>
            <a:ext cx="8458200" cy="5355312"/>
          </a:xfrm>
          <a:prstGeom prst="rect">
            <a:avLst/>
          </a:prstGeom>
          <a:noFill/>
        </p:spPr>
        <p:txBody>
          <a:bodyPr wrap="square" rtlCol="0">
            <a:spAutoFit/>
          </a:bodyPr>
          <a:lstStyle/>
          <a:p>
            <a:r>
              <a:rPr lang="en-US" b="1" dirty="0">
                <a:solidFill>
                  <a:schemeClr val="tx2"/>
                </a:solidFill>
              </a:rPr>
              <a:t>Local</a:t>
            </a:r>
          </a:p>
          <a:p>
            <a:pPr marL="742950" lvl="1" indent="-285750">
              <a:buFont typeface="Arial" panose="020B0604020202020204" pitchFamily="34" charset="0"/>
              <a:buChar char="•"/>
            </a:pPr>
            <a:r>
              <a:rPr lang="en-US" dirty="0">
                <a:solidFill>
                  <a:schemeClr val="tx2"/>
                </a:solidFill>
              </a:rPr>
              <a:t>Veteran service organizations (VFW, American Legion, DAV, </a:t>
            </a:r>
            <a:r>
              <a:rPr lang="en-US" dirty="0" err="1">
                <a:solidFill>
                  <a:schemeClr val="tx2"/>
                </a:solidFill>
              </a:rPr>
              <a:t>etc</a:t>
            </a:r>
            <a:r>
              <a:rPr lang="en-US" dirty="0">
                <a:solidFill>
                  <a:schemeClr val="tx2"/>
                </a:solidFill>
              </a:rPr>
              <a:t>)</a:t>
            </a:r>
          </a:p>
          <a:p>
            <a:pPr marL="742950" lvl="1" indent="-285750">
              <a:buFont typeface="Arial" panose="020B0604020202020204" pitchFamily="34" charset="0"/>
              <a:buChar char="•"/>
            </a:pPr>
            <a:r>
              <a:rPr lang="en-US" dirty="0">
                <a:solidFill>
                  <a:schemeClr val="tx2"/>
                </a:solidFill>
              </a:rPr>
              <a:t>Nonprofits (veteran-specific/community-based)</a:t>
            </a:r>
          </a:p>
          <a:p>
            <a:pPr marL="742950" lvl="1" indent="-285750">
              <a:buFont typeface="Arial" panose="020B0604020202020204" pitchFamily="34" charset="0"/>
              <a:buChar char="•"/>
            </a:pPr>
            <a:r>
              <a:rPr lang="en-US" dirty="0">
                <a:solidFill>
                  <a:schemeClr val="tx2"/>
                </a:solidFill>
              </a:rPr>
              <a:t>County &amp; Tribal Veteran Service Offices (CVSOs)</a:t>
            </a:r>
          </a:p>
          <a:p>
            <a:pPr marL="742950" lvl="1" indent="-285750">
              <a:buFont typeface="Arial" panose="020B0604020202020204" pitchFamily="34" charset="0"/>
              <a:buChar char="•"/>
            </a:pPr>
            <a:r>
              <a:rPr lang="en-US" dirty="0">
                <a:solidFill>
                  <a:schemeClr val="tx2"/>
                </a:solidFill>
              </a:rPr>
              <a:t>Veteran treatment court </a:t>
            </a:r>
          </a:p>
          <a:p>
            <a:r>
              <a:rPr lang="en-US" b="1" dirty="0">
                <a:solidFill>
                  <a:schemeClr val="tx2"/>
                </a:solidFill>
              </a:rPr>
              <a:t>State</a:t>
            </a:r>
          </a:p>
          <a:p>
            <a:pPr marL="742950" lvl="1" indent="-285750">
              <a:buFont typeface="Arial" panose="020B0604020202020204" pitchFamily="34" charset="0"/>
              <a:buChar char="•"/>
            </a:pPr>
            <a:r>
              <a:rPr lang="en-US" dirty="0">
                <a:solidFill>
                  <a:schemeClr val="tx2"/>
                </a:solidFill>
              </a:rPr>
              <a:t>Wisconsin Dept of Veterans Affairs</a:t>
            </a:r>
          </a:p>
          <a:p>
            <a:pPr marL="1200150" lvl="2" indent="-285750">
              <a:buFont typeface="Arial" panose="020B0604020202020204" pitchFamily="34" charset="0"/>
              <a:buChar char="•"/>
            </a:pPr>
            <a:r>
              <a:rPr lang="en-US" dirty="0">
                <a:solidFill>
                  <a:schemeClr val="tx2"/>
                </a:solidFill>
              </a:rPr>
              <a:t>Cemeteries </a:t>
            </a:r>
          </a:p>
          <a:p>
            <a:pPr marL="1200150" lvl="2" indent="-285750">
              <a:buFont typeface="Arial" panose="020B0604020202020204" pitchFamily="34" charset="0"/>
              <a:buChar char="•"/>
            </a:pPr>
            <a:r>
              <a:rPr lang="en-US" dirty="0">
                <a:solidFill>
                  <a:schemeClr val="tx2"/>
                </a:solidFill>
              </a:rPr>
              <a:t>Veterans Homes</a:t>
            </a:r>
          </a:p>
          <a:p>
            <a:pPr marL="1200150" lvl="2" indent="-285750">
              <a:buFont typeface="Arial" panose="020B0604020202020204" pitchFamily="34" charset="0"/>
              <a:buChar char="•"/>
            </a:pPr>
            <a:r>
              <a:rPr lang="en-US" dirty="0">
                <a:solidFill>
                  <a:schemeClr val="tx2"/>
                </a:solidFill>
              </a:rPr>
              <a:t>VORP</a:t>
            </a:r>
          </a:p>
          <a:p>
            <a:pPr marL="1200150" lvl="2" indent="-285750">
              <a:buFont typeface="Arial" panose="020B0604020202020204" pitchFamily="34" charset="0"/>
              <a:buChar char="•"/>
            </a:pPr>
            <a:r>
              <a:rPr lang="en-US" dirty="0">
                <a:solidFill>
                  <a:schemeClr val="tx2"/>
                </a:solidFill>
              </a:rPr>
              <a:t>Grant Per Diem (GPD) Transitional Housing Programs</a:t>
            </a:r>
          </a:p>
          <a:p>
            <a:pPr marL="1200150" lvl="2" indent="-285750">
              <a:buFont typeface="Arial" panose="020B0604020202020204" pitchFamily="34" charset="0"/>
              <a:buChar char="•"/>
            </a:pPr>
            <a:r>
              <a:rPr lang="en-US" dirty="0">
                <a:solidFill>
                  <a:schemeClr val="tx2"/>
                </a:solidFill>
              </a:rPr>
              <a:t>Education and Employment benefits</a:t>
            </a:r>
          </a:p>
          <a:p>
            <a:r>
              <a:rPr lang="en-US" b="1" dirty="0">
                <a:solidFill>
                  <a:schemeClr val="tx2"/>
                </a:solidFill>
              </a:rPr>
              <a:t>Federal</a:t>
            </a:r>
          </a:p>
          <a:p>
            <a:pPr marL="742950" lvl="1" indent="-285750">
              <a:buFont typeface="Arial" panose="020B0604020202020204" pitchFamily="34" charset="0"/>
              <a:buChar char="•"/>
            </a:pPr>
            <a:r>
              <a:rPr lang="en-US" dirty="0">
                <a:solidFill>
                  <a:schemeClr val="tx2"/>
                </a:solidFill>
              </a:rPr>
              <a:t>Healthcare/VAMC/CBOC</a:t>
            </a:r>
          </a:p>
          <a:p>
            <a:pPr marL="742950" lvl="1" indent="-285750">
              <a:buFont typeface="Arial" panose="020B0604020202020204" pitchFamily="34" charset="0"/>
              <a:buChar char="•"/>
            </a:pPr>
            <a:r>
              <a:rPr lang="en-US" dirty="0">
                <a:solidFill>
                  <a:schemeClr val="tx2"/>
                </a:solidFill>
              </a:rPr>
              <a:t>Compensation &amp; Pension</a:t>
            </a:r>
          </a:p>
          <a:p>
            <a:pPr marL="742950" lvl="1" indent="-285750">
              <a:buFont typeface="Arial" panose="020B0604020202020204" pitchFamily="34" charset="0"/>
              <a:buChar char="•"/>
            </a:pPr>
            <a:r>
              <a:rPr lang="en-US" dirty="0">
                <a:solidFill>
                  <a:schemeClr val="tx2"/>
                </a:solidFill>
              </a:rPr>
              <a:t>Housing</a:t>
            </a:r>
          </a:p>
          <a:p>
            <a:pPr marL="742950" lvl="1" indent="-285750">
              <a:buFont typeface="Arial" panose="020B0604020202020204" pitchFamily="34" charset="0"/>
              <a:buChar char="•"/>
            </a:pPr>
            <a:r>
              <a:rPr lang="en-US" dirty="0">
                <a:solidFill>
                  <a:schemeClr val="tx2"/>
                </a:solidFill>
              </a:rPr>
              <a:t>MH and/or SUD residential treatment</a:t>
            </a:r>
          </a:p>
          <a:p>
            <a:pPr marL="742950" lvl="1" indent="-285750">
              <a:buFont typeface="Arial" panose="020B0604020202020204" pitchFamily="34" charset="0"/>
              <a:buChar char="•"/>
            </a:pPr>
            <a:r>
              <a:rPr lang="en-US" dirty="0" err="1">
                <a:solidFill>
                  <a:schemeClr val="tx2"/>
                </a:solidFill>
              </a:rPr>
              <a:t>Etc</a:t>
            </a:r>
            <a:r>
              <a:rPr lang="en-US" dirty="0">
                <a:solidFill>
                  <a:schemeClr val="tx2"/>
                </a:solidFill>
              </a:rPr>
              <a:t>	</a:t>
            </a:r>
          </a:p>
          <a:p>
            <a:pPr lvl="1"/>
            <a:endParaRPr lang="en-US" dirty="0"/>
          </a:p>
        </p:txBody>
      </p:sp>
    </p:spTree>
    <p:extLst>
      <p:ext uri="{BB962C8B-B14F-4D97-AF65-F5344CB8AC3E}">
        <p14:creationId xmlns:p14="http://schemas.microsoft.com/office/powerpoint/2010/main" val="2717757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 calcmode="lin" valueType="num">
                                      <p:cBhvr additive="base">
                                        <p:cTn id="5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anim calcmode="lin" valueType="num">
                                      <p:cBhvr additive="base">
                                        <p:cTn id="5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
                                            <p:txEl>
                                              <p:pRg st="13" end="13"/>
                                            </p:txEl>
                                          </p:spTgt>
                                        </p:tgtEl>
                                        <p:attrNameLst>
                                          <p:attrName>style.visibility</p:attrName>
                                        </p:attrNameLst>
                                      </p:cBhvr>
                                      <p:to>
                                        <p:strVal val="visible"/>
                                      </p:to>
                                    </p:set>
                                    <p:anim calcmode="lin" valueType="num">
                                      <p:cBhvr additive="base">
                                        <p:cTn id="6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
                                            <p:txEl>
                                              <p:pRg st="14" end="14"/>
                                            </p:txEl>
                                          </p:spTgt>
                                        </p:tgtEl>
                                        <p:attrNameLst>
                                          <p:attrName>style.visibility</p:attrName>
                                        </p:attrNameLst>
                                      </p:cBhvr>
                                      <p:to>
                                        <p:strVal val="visible"/>
                                      </p:to>
                                    </p:set>
                                    <p:anim calcmode="lin" valueType="num">
                                      <p:cBhvr additive="base">
                                        <p:cTn id="67"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3">
                                            <p:txEl>
                                              <p:pRg st="15" end="15"/>
                                            </p:txEl>
                                          </p:spTgt>
                                        </p:tgtEl>
                                        <p:attrNameLst>
                                          <p:attrName>style.visibility</p:attrName>
                                        </p:attrNameLst>
                                      </p:cBhvr>
                                      <p:to>
                                        <p:strVal val="visible"/>
                                      </p:to>
                                    </p:set>
                                    <p:anim calcmode="lin" valueType="num">
                                      <p:cBhvr additive="base">
                                        <p:cTn id="71"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15" end="15"/>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3">
                                            <p:txEl>
                                              <p:pRg st="16" end="16"/>
                                            </p:txEl>
                                          </p:spTgt>
                                        </p:tgtEl>
                                        <p:attrNameLst>
                                          <p:attrName>style.visibility</p:attrName>
                                        </p:attrNameLst>
                                      </p:cBhvr>
                                      <p:to>
                                        <p:strVal val="visible"/>
                                      </p:to>
                                    </p:set>
                                    <p:anim calcmode="lin" valueType="num">
                                      <p:cBhvr additive="base">
                                        <p:cTn id="75"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3">
                                            <p:txEl>
                                              <p:pRg st="16" end="16"/>
                                            </p:txEl>
                                          </p:spTgt>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3">
                                            <p:txEl>
                                              <p:pRg st="17" end="17"/>
                                            </p:txEl>
                                          </p:spTgt>
                                        </p:tgtEl>
                                        <p:attrNameLst>
                                          <p:attrName>style.visibility</p:attrName>
                                        </p:attrNameLst>
                                      </p:cBhvr>
                                      <p:to>
                                        <p:strVal val="visible"/>
                                      </p:to>
                                    </p:set>
                                    <p:anim calcmode="lin" valueType="num">
                                      <p:cBhvr additive="base">
                                        <p:cTn id="79"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7" end="1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EFEC1-EACC-EECD-5076-2403F35198E8}"/>
              </a:ext>
            </a:extLst>
          </p:cNvPr>
          <p:cNvSpPr txBox="1">
            <a:spLocks/>
          </p:cNvSpPr>
          <p:nvPr/>
        </p:nvSpPr>
        <p:spPr>
          <a:xfrm>
            <a:off x="1484878" y="1143000"/>
            <a:ext cx="9138745" cy="106529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b="1" dirty="0">
              <a:solidFill>
                <a:srgbClr val="002060"/>
              </a:solidFill>
              <a:latin typeface="Tw Cen MT" panose="020B0602020104020603" pitchFamily="34" charset="0"/>
            </a:endParaRPr>
          </a:p>
        </p:txBody>
      </p:sp>
      <p:sp>
        <p:nvSpPr>
          <p:cNvPr id="3" name="TextBox 2">
            <a:extLst>
              <a:ext uri="{FF2B5EF4-FFF2-40B4-BE49-F238E27FC236}">
                <a16:creationId xmlns:a16="http://schemas.microsoft.com/office/drawing/2014/main" id="{E59D67DE-A464-C545-20BE-AD4C92C2AFE2}"/>
              </a:ext>
            </a:extLst>
          </p:cNvPr>
          <p:cNvSpPr txBox="1"/>
          <p:nvPr/>
        </p:nvSpPr>
        <p:spPr>
          <a:xfrm>
            <a:off x="2167713" y="2196809"/>
            <a:ext cx="7856574" cy="646331"/>
          </a:xfrm>
          <a:prstGeom prst="rect">
            <a:avLst/>
          </a:prstGeom>
          <a:noFill/>
        </p:spPr>
        <p:txBody>
          <a:bodyPr wrap="none" rtlCol="0">
            <a:spAutoFit/>
          </a:bodyPr>
          <a:lstStyle/>
          <a:p>
            <a:pPr algn="ctr"/>
            <a:r>
              <a:rPr lang="en-US" sz="3600" b="1" dirty="0">
                <a:solidFill>
                  <a:schemeClr val="tx2"/>
                </a:solidFill>
              </a:rPr>
              <a:t>Current practice: </a:t>
            </a:r>
            <a:r>
              <a:rPr lang="en-US" sz="3600" dirty="0">
                <a:solidFill>
                  <a:schemeClr val="tx2"/>
                </a:solidFill>
              </a:rPr>
              <a:t>“Are you a veteran?”</a:t>
            </a:r>
          </a:p>
        </p:txBody>
      </p:sp>
      <p:sp>
        <p:nvSpPr>
          <p:cNvPr id="4" name="TextBox 3">
            <a:extLst>
              <a:ext uri="{FF2B5EF4-FFF2-40B4-BE49-F238E27FC236}">
                <a16:creationId xmlns:a16="http://schemas.microsoft.com/office/drawing/2014/main" id="{0057154E-0E4A-49C7-2D38-B379A173AC94}"/>
              </a:ext>
            </a:extLst>
          </p:cNvPr>
          <p:cNvSpPr txBox="1"/>
          <p:nvPr/>
        </p:nvSpPr>
        <p:spPr>
          <a:xfrm>
            <a:off x="1524000" y="4769750"/>
            <a:ext cx="9885976" cy="923330"/>
          </a:xfrm>
          <a:prstGeom prst="rect">
            <a:avLst/>
          </a:prstGeom>
          <a:noFill/>
        </p:spPr>
        <p:txBody>
          <a:bodyPr wrap="none" rtlCol="0">
            <a:spAutoFit/>
          </a:bodyPr>
          <a:lstStyle/>
          <a:p>
            <a:r>
              <a:rPr lang="en-US" sz="3600" b="1" dirty="0">
                <a:solidFill>
                  <a:schemeClr val="tx2"/>
                </a:solidFill>
              </a:rPr>
              <a:t>Best practice: </a:t>
            </a:r>
            <a:r>
              <a:rPr lang="en-US" sz="3600" dirty="0">
                <a:solidFill>
                  <a:schemeClr val="tx2"/>
                </a:solidFill>
              </a:rPr>
              <a:t>“Have you served in the military?”</a:t>
            </a:r>
          </a:p>
          <a:p>
            <a:endParaRPr lang="en-US" dirty="0"/>
          </a:p>
        </p:txBody>
      </p:sp>
    </p:spTree>
    <p:extLst>
      <p:ext uri="{BB962C8B-B14F-4D97-AF65-F5344CB8AC3E}">
        <p14:creationId xmlns:p14="http://schemas.microsoft.com/office/powerpoint/2010/main" val="1656873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131491"/>
            <a:ext cx="8763000" cy="1193285"/>
          </a:xfrm>
        </p:spPr>
        <p:txBody>
          <a:bodyPr>
            <a:normAutofit/>
          </a:bodyPr>
          <a:lstStyle/>
          <a:p>
            <a:pPr algn="ctr"/>
            <a:r>
              <a:rPr lang="nn-NO" sz="3600" b="1" dirty="0">
                <a:solidFill>
                  <a:srgbClr val="002060"/>
                </a:solidFill>
                <a:latin typeface="Tw Cen MT" panose="020B0602020104020603" pitchFamily="34" charset="0"/>
              </a:rPr>
              <a:t>Building Partnerships and Connecting Systems </a:t>
            </a:r>
            <a:endParaRPr lang="en-US" sz="3600" b="1" dirty="0">
              <a:solidFill>
                <a:srgbClr val="002060"/>
              </a:solidFill>
              <a:latin typeface="Tw Cen MT" panose="020B0602020104020603" pitchFamily="34" charset="0"/>
            </a:endParaRPr>
          </a:p>
        </p:txBody>
      </p:sp>
      <p:sp>
        <p:nvSpPr>
          <p:cNvPr id="3" name="Text Placeholder 2"/>
          <p:cNvSpPr>
            <a:spLocks noGrp="1"/>
          </p:cNvSpPr>
          <p:nvPr>
            <p:ph type="body" idx="1"/>
          </p:nvPr>
        </p:nvSpPr>
        <p:spPr>
          <a:xfrm>
            <a:off x="6481764" y="2617401"/>
            <a:ext cx="3500436" cy="3631514"/>
          </a:xfrm>
        </p:spPr>
        <p:txBody>
          <a:bodyPr>
            <a:noAutofit/>
          </a:bodyPr>
          <a:lstStyle/>
          <a:p>
            <a:pPr marL="285750" indent="-285750"/>
            <a:r>
              <a:rPr lang="en-US" sz="1800" dirty="0">
                <a:solidFill>
                  <a:schemeClr val="tx1">
                    <a:lumMod val="65000"/>
                    <a:lumOff val="35000"/>
                  </a:schemeClr>
                </a:solidFill>
              </a:rPr>
              <a:t>Community Veteran Engagement Boards (CVEBs)</a:t>
            </a:r>
          </a:p>
          <a:p>
            <a:pPr marL="285750" indent="-285750"/>
            <a:endParaRPr lang="en-US" sz="1800" dirty="0">
              <a:solidFill>
                <a:schemeClr val="tx1">
                  <a:lumMod val="65000"/>
                  <a:lumOff val="35000"/>
                </a:schemeClr>
              </a:solidFill>
            </a:endParaRPr>
          </a:p>
          <a:p>
            <a:pPr marL="285750" indent="-285750"/>
            <a:r>
              <a:rPr lang="en-US" sz="1800" dirty="0">
                <a:solidFill>
                  <a:schemeClr val="tx1">
                    <a:lumMod val="65000"/>
                    <a:lumOff val="35000"/>
                  </a:schemeClr>
                </a:solidFill>
              </a:rPr>
              <a:t>Suicide Prevention Task Forces</a:t>
            </a:r>
          </a:p>
          <a:p>
            <a:pPr marL="742950" lvl="1" indent="-285750"/>
            <a:endParaRPr lang="en-US" sz="1400" dirty="0">
              <a:solidFill>
                <a:schemeClr val="tx1">
                  <a:lumMod val="65000"/>
                  <a:lumOff val="35000"/>
                </a:schemeClr>
              </a:solidFill>
              <a:hlinkClick r:id="rId3">
                <a:extLst>
                  <a:ext uri="{A12FA001-AC4F-418D-AE19-62706E023703}">
                    <ahyp:hlinkClr xmlns:ahyp="http://schemas.microsoft.com/office/drawing/2018/hyperlinkcolor" val="tx"/>
                  </a:ext>
                </a:extLst>
              </a:hlinkClick>
            </a:endParaRPr>
          </a:p>
          <a:p>
            <a:pPr marL="285750" indent="-285750"/>
            <a:r>
              <a:rPr lang="en-US" sz="1800" dirty="0">
                <a:solidFill>
                  <a:schemeClr val="tx1">
                    <a:lumMod val="65000"/>
                    <a:lumOff val="35000"/>
                  </a:schemeClr>
                </a:solidFill>
              </a:rPr>
              <a:t>County &amp; Tribal</a:t>
            </a:r>
            <a:r>
              <a:rPr lang="en-US" dirty="0">
                <a:solidFill>
                  <a:schemeClr val="tx1">
                    <a:lumMod val="65000"/>
                    <a:lumOff val="35000"/>
                  </a:schemeClr>
                </a:solidFill>
              </a:rPr>
              <a:t> </a:t>
            </a:r>
            <a:r>
              <a:rPr lang="en-US" sz="1800" dirty="0">
                <a:solidFill>
                  <a:schemeClr val="tx1">
                    <a:lumMod val="65000"/>
                    <a:lumOff val="35000"/>
                  </a:schemeClr>
                </a:solidFill>
              </a:rPr>
              <a:t>Veterans Service Officer Association of Wisconsin - </a:t>
            </a:r>
            <a:r>
              <a:rPr lang="en-US" sz="1800" dirty="0">
                <a:solidFill>
                  <a:schemeClr val="tx1">
                    <a:lumMod val="65000"/>
                    <a:lumOff val="35000"/>
                  </a:schemeClr>
                </a:solidFill>
                <a:hlinkClick r:id="rId4">
                  <a:extLst>
                    <a:ext uri="{A12FA001-AC4F-418D-AE19-62706E023703}">
                      <ahyp:hlinkClr xmlns:ahyp="http://schemas.microsoft.com/office/drawing/2018/hyperlinkcolor" val="tx"/>
                    </a:ext>
                  </a:extLst>
                </a:hlinkClick>
              </a:rPr>
              <a:t>https://wicvso.org/</a:t>
            </a:r>
            <a:endParaRPr lang="en-US" sz="1800" dirty="0">
              <a:solidFill>
                <a:schemeClr val="tx1">
                  <a:lumMod val="65000"/>
                  <a:lumOff val="35000"/>
                </a:schemeClr>
              </a:solidFill>
            </a:endParaRPr>
          </a:p>
          <a:p>
            <a:pPr marL="285750" indent="-285750"/>
            <a:endParaRPr lang="en-US" sz="1800" dirty="0">
              <a:solidFill>
                <a:schemeClr val="tx1">
                  <a:lumMod val="65000"/>
                  <a:lumOff val="35000"/>
                </a:schemeClr>
              </a:solidFill>
            </a:endParaRPr>
          </a:p>
          <a:p>
            <a:pPr marL="285750" indent="-285750"/>
            <a:r>
              <a:rPr lang="en-US" sz="1800" dirty="0">
                <a:solidFill>
                  <a:schemeClr val="tx1">
                    <a:lumMod val="65000"/>
                    <a:lumOff val="35000"/>
                  </a:schemeClr>
                </a:solidFill>
              </a:rPr>
              <a:t>Veteran Service Organizations </a:t>
            </a:r>
          </a:p>
        </p:txBody>
      </p:sp>
      <p:sp>
        <p:nvSpPr>
          <p:cNvPr id="5" name="Text Placeholder 2"/>
          <p:cNvSpPr txBox="1">
            <a:spLocks/>
          </p:cNvSpPr>
          <p:nvPr/>
        </p:nvSpPr>
        <p:spPr>
          <a:xfrm>
            <a:off x="1981200" y="2438362"/>
            <a:ext cx="8229600" cy="441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lvl="6" indent="-342900">
              <a:defRPr/>
            </a:pPr>
            <a:endParaRPr lang="en-US" sz="1800" dirty="0">
              <a:hlinkClick r:id="rId3"/>
            </a:endParaRPr>
          </a:p>
        </p:txBody>
      </p:sp>
      <p:pic>
        <p:nvPicPr>
          <p:cNvPr id="6" name="Picture 5">
            <a:extLst>
              <a:ext uri="{FF2B5EF4-FFF2-40B4-BE49-F238E27FC236}">
                <a16:creationId xmlns:a16="http://schemas.microsoft.com/office/drawing/2014/main" id="{1D231AB2-4D36-38B3-3E5C-0BE012FFAEF7}"/>
              </a:ext>
            </a:extLst>
          </p:cNvPr>
          <p:cNvPicPr>
            <a:picLocks noChangeAspect="1"/>
          </p:cNvPicPr>
          <p:nvPr/>
        </p:nvPicPr>
        <p:blipFill>
          <a:blip r:embed="rId5"/>
          <a:stretch>
            <a:fillRect/>
          </a:stretch>
        </p:blipFill>
        <p:spPr>
          <a:xfrm>
            <a:off x="2176305" y="2438361"/>
            <a:ext cx="3576638" cy="35766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a:extLst>
              <a:ext uri="{FF2B5EF4-FFF2-40B4-BE49-F238E27FC236}">
                <a16:creationId xmlns:a16="http://schemas.microsoft.com/office/drawing/2014/main" id="{F4968C3D-F76C-EB64-050C-E29F95E13AB1}"/>
              </a:ext>
            </a:extLst>
          </p:cNvPr>
          <p:cNvSpPr txBox="1"/>
          <p:nvPr/>
        </p:nvSpPr>
        <p:spPr>
          <a:xfrm>
            <a:off x="1981200" y="6220205"/>
            <a:ext cx="4572000" cy="415498"/>
          </a:xfrm>
          <a:prstGeom prst="rect">
            <a:avLst/>
          </a:prstGeom>
          <a:noFill/>
        </p:spPr>
        <p:txBody>
          <a:bodyPr wrap="square">
            <a:spAutoFit/>
          </a:bodyPr>
          <a:lstStyle/>
          <a:p>
            <a:r>
              <a:rPr lang="en-US" sz="1050" dirty="0">
                <a:solidFill>
                  <a:schemeClr val="tx2"/>
                </a:solidFill>
                <a:latin typeface="Tw Cen MT" panose="020B0602020104020603" pitchFamily="34" charset="0"/>
              </a:rPr>
              <a:t>https://edexec.co.uk/building-strong-partnerships-between-schools-and-the-community/</a:t>
            </a:r>
          </a:p>
        </p:txBody>
      </p:sp>
    </p:spTree>
    <p:extLst>
      <p:ext uri="{BB962C8B-B14F-4D97-AF65-F5344CB8AC3E}">
        <p14:creationId xmlns:p14="http://schemas.microsoft.com/office/powerpoint/2010/main" val="3259381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B55BD8-23EB-5DF7-8EAA-2EA320761312}"/>
              </a:ext>
            </a:extLst>
          </p:cNvPr>
          <p:cNvSpPr txBox="1"/>
          <p:nvPr/>
        </p:nvSpPr>
        <p:spPr>
          <a:xfrm>
            <a:off x="1524000" y="1371600"/>
            <a:ext cx="9144000" cy="707886"/>
          </a:xfrm>
          <a:prstGeom prst="rect">
            <a:avLst/>
          </a:prstGeom>
          <a:noFill/>
        </p:spPr>
        <p:txBody>
          <a:bodyPr wrap="square" rtlCol="0">
            <a:spAutoFit/>
          </a:bodyPr>
          <a:lstStyle/>
          <a:p>
            <a:pPr algn="ctr">
              <a:lnSpc>
                <a:spcPct val="100000"/>
              </a:lnSpc>
            </a:pPr>
            <a:r>
              <a:rPr lang="en-US" sz="4000" b="1" spc="-35" dirty="0">
                <a:solidFill>
                  <a:schemeClr val="accent1">
                    <a:lumMod val="50000"/>
                  </a:schemeClr>
                </a:solidFill>
                <a:latin typeface="Tw Cen MT" panose="020B0602020104020603" pitchFamily="34" charset="0"/>
                <a:cs typeface="Tw Cen MT"/>
              </a:rPr>
              <a:t>Veteran Outreach &amp; Recovery Program</a:t>
            </a:r>
          </a:p>
        </p:txBody>
      </p:sp>
      <p:pic>
        <p:nvPicPr>
          <p:cNvPr id="5" name="Picture 4" descr="A person walking through a tunnel&#10;&#10;Description automatically generated with low confidence">
            <a:extLst>
              <a:ext uri="{FF2B5EF4-FFF2-40B4-BE49-F238E27FC236}">
                <a16:creationId xmlns:a16="http://schemas.microsoft.com/office/drawing/2014/main" id="{477D629D-A749-70A6-D97E-90F3698E05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6100" y="2362201"/>
            <a:ext cx="6019800" cy="4013039"/>
          </a:xfrm>
          <a:prstGeom prst="rect">
            <a:avLst/>
          </a:prstGeom>
        </p:spPr>
      </p:pic>
    </p:spTree>
    <p:extLst>
      <p:ext uri="{BB962C8B-B14F-4D97-AF65-F5344CB8AC3E}">
        <p14:creationId xmlns:p14="http://schemas.microsoft.com/office/powerpoint/2010/main" val="3034207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562600" y="2667001"/>
            <a:ext cx="4876800" cy="3947997"/>
          </a:xfrm>
        </p:spPr>
        <p:txBody>
          <a:bodyPr>
            <a:normAutofit fontScale="92500" lnSpcReduction="10000"/>
          </a:bodyPr>
          <a:lstStyle/>
          <a:p>
            <a:pPr marL="0" indent="0">
              <a:buNone/>
            </a:pPr>
            <a:r>
              <a:rPr lang="en-US" sz="3000" dirty="0">
                <a:solidFill>
                  <a:schemeClr val="tx1">
                    <a:lumMod val="65000"/>
                    <a:lumOff val="35000"/>
                  </a:schemeClr>
                </a:solidFill>
                <a:latin typeface="+mj-lt"/>
              </a:rPr>
              <a:t>The Veterans Outreach &amp; Recovery Program is a comprehensive, coordinated outreach program serving veterans who would benefit from connection with community services and who may need support in navigating those service systems with a special focus on treatment and recovery support.</a:t>
            </a:r>
          </a:p>
        </p:txBody>
      </p:sp>
      <p:sp>
        <p:nvSpPr>
          <p:cNvPr id="4" name="object 2"/>
          <p:cNvSpPr/>
          <p:nvPr/>
        </p:nvSpPr>
        <p:spPr>
          <a:xfrm>
            <a:off x="1524000" y="38"/>
            <a:ext cx="9144000" cy="1017866"/>
          </a:xfrm>
          <a:prstGeom prst="rect">
            <a:avLst/>
          </a:prstGeom>
          <a:blipFill>
            <a:blip r:embed="rId3" cstate="print"/>
            <a:stretch>
              <a:fillRect/>
            </a:stretch>
          </a:blipFill>
        </p:spPr>
        <p:txBody>
          <a:bodyPr wrap="square" lIns="0" tIns="0" rIns="0" bIns="0" rtlCol="0"/>
          <a:lstStyle/>
          <a:p>
            <a:endParaRPr/>
          </a:p>
        </p:txBody>
      </p:sp>
      <p:pic>
        <p:nvPicPr>
          <p:cNvPr id="9219" name="Picture 3" descr="\\DVAMFS4\Workareas\Projects\VORP\Marketing\Pictures\Region III Forum\2017-09-08\00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0" y="3101081"/>
            <a:ext cx="3905250" cy="2928938"/>
          </a:xfrm>
          <a:prstGeom prst="rect">
            <a:avLst/>
          </a:prstGeom>
          <a:noFill/>
          <a:extLst>
            <a:ext uri="{909E8E84-426E-40DD-AFC4-6F175D3DCCD1}">
              <a14:hiddenFill xmlns:a14="http://schemas.microsoft.com/office/drawing/2010/main">
                <a:solidFill>
                  <a:srgbClr val="FFFFFF"/>
                </a:solidFill>
              </a14:hiddenFill>
            </a:ext>
          </a:extLst>
        </p:spPr>
      </p:pic>
      <p:sp>
        <p:nvSpPr>
          <p:cNvPr id="5" name="object 3"/>
          <p:cNvSpPr txBox="1"/>
          <p:nvPr/>
        </p:nvSpPr>
        <p:spPr>
          <a:xfrm>
            <a:off x="1524000" y="1184455"/>
            <a:ext cx="9144000" cy="1107996"/>
          </a:xfrm>
          <a:prstGeom prst="rect">
            <a:avLst/>
          </a:prstGeom>
        </p:spPr>
        <p:txBody>
          <a:bodyPr vert="horz" wrap="square" lIns="0" tIns="0" rIns="0" bIns="0" rtlCol="0">
            <a:spAutoFit/>
          </a:bodyPr>
          <a:lstStyle/>
          <a:p>
            <a:pPr algn="ctr">
              <a:lnSpc>
                <a:spcPct val="100000"/>
              </a:lnSpc>
            </a:pPr>
            <a:r>
              <a:rPr lang="en-US" sz="3600" b="1" spc="-35" dirty="0">
                <a:solidFill>
                  <a:srgbClr val="002060"/>
                </a:solidFill>
                <a:latin typeface="Tw Cen MT" panose="020B0602020104020603" pitchFamily="34" charset="0"/>
                <a:cs typeface="Tw Cen MT"/>
              </a:rPr>
              <a:t>What is VORP?</a:t>
            </a:r>
          </a:p>
          <a:p>
            <a:pPr algn="ctr">
              <a:lnSpc>
                <a:spcPct val="100000"/>
              </a:lnSpc>
            </a:pPr>
            <a:r>
              <a:rPr lang="en-US" sz="3600" b="1" spc="-35" dirty="0">
                <a:solidFill>
                  <a:srgbClr val="002060"/>
                </a:solidFill>
                <a:latin typeface="Tw Cen MT" panose="020B0602020104020603" pitchFamily="34" charset="0"/>
                <a:cs typeface="Tw Cen MT"/>
              </a:rPr>
              <a:t>Pillars of Excellence Award Winner</a:t>
            </a:r>
          </a:p>
        </p:txBody>
      </p:sp>
    </p:spTree>
    <p:extLst>
      <p:ext uri="{BB962C8B-B14F-4D97-AF65-F5344CB8AC3E}">
        <p14:creationId xmlns:p14="http://schemas.microsoft.com/office/powerpoint/2010/main" val="650621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9785" y="992110"/>
            <a:ext cx="9138745" cy="1362908"/>
          </a:xfrm>
        </p:spPr>
        <p:txBody>
          <a:bodyPr>
            <a:normAutofit/>
          </a:bodyPr>
          <a:lstStyle/>
          <a:p>
            <a:r>
              <a:rPr lang="en-US" sz="3600" b="1" dirty="0">
                <a:solidFill>
                  <a:srgbClr val="002060"/>
                </a:solidFill>
                <a:latin typeface="Tw Cen MT" panose="020B0602020104020603" pitchFamily="34" charset="0"/>
              </a:rPr>
              <a:t>History</a:t>
            </a:r>
          </a:p>
        </p:txBody>
      </p:sp>
      <p:sp>
        <p:nvSpPr>
          <p:cNvPr id="4" name="object 2"/>
          <p:cNvSpPr/>
          <p:nvPr/>
        </p:nvSpPr>
        <p:spPr>
          <a:xfrm>
            <a:off x="1518744" y="38"/>
            <a:ext cx="9144000" cy="1017866"/>
          </a:xfrm>
          <a:prstGeom prst="rect">
            <a:avLst/>
          </a:prstGeom>
          <a:blipFill>
            <a:blip r:embed="rId3" cstate="print"/>
            <a:stretch>
              <a:fillRect/>
            </a:stretch>
          </a:blipFill>
        </p:spPr>
        <p:txBody>
          <a:bodyPr wrap="square" lIns="0" tIns="0" rIns="0" bIns="0" rtlCol="0"/>
          <a:lstStyle/>
          <a:p>
            <a:endParaRPr/>
          </a:p>
        </p:txBody>
      </p:sp>
      <p:sp>
        <p:nvSpPr>
          <p:cNvPr id="5" name="Text Placeholder 2"/>
          <p:cNvSpPr>
            <a:spLocks noGrp="1"/>
          </p:cNvSpPr>
          <p:nvPr>
            <p:ph type="body" idx="1"/>
          </p:nvPr>
        </p:nvSpPr>
        <p:spPr>
          <a:xfrm>
            <a:off x="1705594" y="1041351"/>
            <a:ext cx="4385151" cy="5638761"/>
          </a:xfrm>
        </p:spPr>
        <p:txBody>
          <a:bodyPr>
            <a:noAutofit/>
          </a:bodyPr>
          <a:lstStyle/>
          <a:p>
            <a:pPr marL="342900" lvl="6" indent="-342900"/>
            <a:r>
              <a:rPr lang="en-US" sz="2000" dirty="0">
                <a:solidFill>
                  <a:schemeClr val="tx1">
                    <a:lumMod val="65000"/>
                    <a:lumOff val="35000"/>
                  </a:schemeClr>
                </a:solidFill>
              </a:rPr>
              <a:t>Grant Collaboration with DHS</a:t>
            </a:r>
          </a:p>
          <a:p>
            <a:pPr marL="800100" lvl="7" indent="-342900"/>
            <a:r>
              <a:rPr lang="en-US" sz="2000" dirty="0">
                <a:solidFill>
                  <a:schemeClr val="tx1">
                    <a:lumMod val="65000"/>
                    <a:lumOff val="35000"/>
                  </a:schemeClr>
                </a:solidFill>
              </a:rPr>
              <a:t>2014 – 2017</a:t>
            </a:r>
          </a:p>
          <a:p>
            <a:pPr marL="800100" lvl="7" indent="-342900"/>
            <a:r>
              <a:rPr lang="en-US" sz="2000" dirty="0">
                <a:solidFill>
                  <a:schemeClr val="tx1">
                    <a:lumMod val="65000"/>
                    <a:lumOff val="35000"/>
                  </a:schemeClr>
                </a:solidFill>
              </a:rPr>
              <a:t>49 Counties</a:t>
            </a:r>
          </a:p>
          <a:p>
            <a:pPr marL="800100" lvl="7" indent="-342900"/>
            <a:r>
              <a:rPr lang="en-US" sz="2000" dirty="0">
                <a:solidFill>
                  <a:schemeClr val="tx1">
                    <a:lumMod val="65000"/>
                    <a:lumOff val="35000"/>
                  </a:schemeClr>
                </a:solidFill>
              </a:rPr>
              <a:t>Strict eligibility</a:t>
            </a:r>
          </a:p>
          <a:p>
            <a:pPr marL="800100" lvl="7" indent="-342900"/>
            <a:endParaRPr lang="en-US" sz="1200" dirty="0">
              <a:solidFill>
                <a:schemeClr val="tx1">
                  <a:lumMod val="65000"/>
                  <a:lumOff val="35000"/>
                </a:schemeClr>
              </a:solidFill>
            </a:endParaRPr>
          </a:p>
          <a:p>
            <a:pPr marL="342900" lvl="6" indent="-342900"/>
            <a:r>
              <a:rPr lang="en-US" sz="2000" dirty="0">
                <a:solidFill>
                  <a:schemeClr val="tx1">
                    <a:lumMod val="65000"/>
                    <a:lumOff val="35000"/>
                  </a:schemeClr>
                </a:solidFill>
              </a:rPr>
              <a:t>State Pilot</a:t>
            </a:r>
          </a:p>
          <a:p>
            <a:pPr marL="800100" lvl="7" indent="-342900"/>
            <a:r>
              <a:rPr lang="en-US" sz="2000" dirty="0">
                <a:solidFill>
                  <a:schemeClr val="tx1">
                    <a:lumMod val="65000"/>
                    <a:lumOff val="35000"/>
                  </a:schemeClr>
                </a:solidFill>
              </a:rPr>
              <a:t>2018 – 2019 </a:t>
            </a:r>
          </a:p>
          <a:p>
            <a:pPr marL="800100" lvl="7" indent="-342900"/>
            <a:r>
              <a:rPr lang="en-US" sz="2000" dirty="0">
                <a:solidFill>
                  <a:schemeClr val="tx1">
                    <a:lumMod val="65000"/>
                    <a:lumOff val="35000"/>
                  </a:schemeClr>
                </a:solidFill>
              </a:rPr>
              <a:t>72 Counties</a:t>
            </a:r>
          </a:p>
          <a:p>
            <a:pPr marL="800100" lvl="7" indent="-342900"/>
            <a:r>
              <a:rPr lang="en-US" sz="2000" dirty="0">
                <a:solidFill>
                  <a:schemeClr val="tx1">
                    <a:lumMod val="65000"/>
                    <a:lumOff val="35000"/>
                  </a:schemeClr>
                </a:solidFill>
              </a:rPr>
              <a:t>Referral &amp; Recovery Tracks</a:t>
            </a:r>
          </a:p>
          <a:p>
            <a:pPr marL="800100" lvl="7" indent="-342900"/>
            <a:endParaRPr lang="en-US" sz="1200" dirty="0">
              <a:solidFill>
                <a:schemeClr val="tx1">
                  <a:lumMod val="65000"/>
                  <a:lumOff val="35000"/>
                </a:schemeClr>
              </a:solidFill>
            </a:endParaRPr>
          </a:p>
          <a:p>
            <a:pPr marL="342900" lvl="6" indent="-342900"/>
            <a:r>
              <a:rPr lang="en-US" sz="2000" dirty="0">
                <a:solidFill>
                  <a:schemeClr val="tx1">
                    <a:lumMod val="65000"/>
                    <a:lumOff val="35000"/>
                  </a:schemeClr>
                </a:solidFill>
              </a:rPr>
              <a:t>Permanent Funding</a:t>
            </a:r>
          </a:p>
          <a:p>
            <a:pPr marL="800100" lvl="7" indent="-342900"/>
            <a:r>
              <a:rPr lang="en-US" sz="2000" dirty="0">
                <a:solidFill>
                  <a:schemeClr val="tx1">
                    <a:lumMod val="65000"/>
                    <a:lumOff val="35000"/>
                  </a:schemeClr>
                </a:solidFill>
              </a:rPr>
              <a:t>July 2019; 11 regions</a:t>
            </a:r>
          </a:p>
          <a:p>
            <a:pPr marL="800100" lvl="7" indent="-342900"/>
            <a:r>
              <a:rPr lang="en-US" sz="2000" dirty="0">
                <a:solidFill>
                  <a:schemeClr val="tx1">
                    <a:lumMod val="65000"/>
                    <a:lumOff val="35000"/>
                  </a:schemeClr>
                </a:solidFill>
              </a:rPr>
              <a:t>Recovery Track</a:t>
            </a:r>
          </a:p>
          <a:p>
            <a:pPr marL="800100" lvl="7" indent="-342900"/>
            <a:endParaRPr lang="en-US" sz="1200" dirty="0">
              <a:solidFill>
                <a:schemeClr val="tx1">
                  <a:lumMod val="65000"/>
                  <a:lumOff val="35000"/>
                </a:schemeClr>
              </a:solidFill>
            </a:endParaRPr>
          </a:p>
          <a:p>
            <a:pPr marL="342900" lvl="6" indent="-342900"/>
            <a:r>
              <a:rPr lang="en-US" sz="2000" dirty="0">
                <a:solidFill>
                  <a:schemeClr val="tx1">
                    <a:lumMod val="65000"/>
                    <a:lumOff val="35000"/>
                  </a:schemeClr>
                </a:solidFill>
              </a:rPr>
              <a:t>ARPA Expansion (ends 6/30/25)</a:t>
            </a:r>
          </a:p>
          <a:p>
            <a:pPr marL="800100" lvl="7" indent="-342900"/>
            <a:r>
              <a:rPr lang="en-US" sz="2000" dirty="0">
                <a:solidFill>
                  <a:schemeClr val="tx1">
                    <a:lumMod val="65000"/>
                    <a:lumOff val="35000"/>
                  </a:schemeClr>
                </a:solidFill>
              </a:rPr>
              <a:t>5 additional regions; total of 16 regions</a:t>
            </a:r>
          </a:p>
          <a:p>
            <a:pPr marL="457200" lvl="7" indent="0">
              <a:buNone/>
            </a:pPr>
            <a:endParaRPr lang="en-US" sz="2400" dirty="0">
              <a:solidFill>
                <a:schemeClr val="tx1">
                  <a:lumMod val="65000"/>
                  <a:lumOff val="35000"/>
                </a:schemeClr>
              </a:solidFill>
              <a:latin typeface="+mj-lt"/>
            </a:endParaRPr>
          </a:p>
        </p:txBody>
      </p:sp>
      <p:pic>
        <p:nvPicPr>
          <p:cNvPr id="6" name="Picture 5" descr="C:\Users\mkirclo\AppData\Local\Microsoft\Windows\Temporary Internet Files\Content.Outlook\ELXE7O7Y\IMG_0299.JPG">
            <a:extLst>
              <a:ext uri="{FF2B5EF4-FFF2-40B4-BE49-F238E27FC236}">
                <a16:creationId xmlns:a16="http://schemas.microsoft.com/office/drawing/2014/main" id="{8AE05E18-2F80-3389-5A4F-7BDD36902BE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9614" y="2514600"/>
            <a:ext cx="4468387" cy="3351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838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017904"/>
            <a:ext cx="9144000" cy="887096"/>
          </a:xfrm>
        </p:spPr>
        <p:txBody>
          <a:bodyPr>
            <a:normAutofit/>
          </a:bodyPr>
          <a:lstStyle/>
          <a:p>
            <a:r>
              <a:rPr lang="nn-NO" sz="3600" b="1" dirty="0">
                <a:solidFill>
                  <a:srgbClr val="002060"/>
                </a:solidFill>
                <a:latin typeface="Tw Cen MT" panose="020B0602020104020603" pitchFamily="34" charset="0"/>
              </a:rPr>
              <a:t>VORP Today</a:t>
            </a:r>
            <a:endParaRPr lang="en-US" sz="3600" b="1" dirty="0">
              <a:solidFill>
                <a:srgbClr val="002060"/>
              </a:solidFill>
              <a:latin typeface="Tw Cen MT" panose="020B0602020104020603" pitchFamily="34" charset="0"/>
            </a:endParaRPr>
          </a:p>
        </p:txBody>
      </p:sp>
      <p:sp>
        <p:nvSpPr>
          <p:cNvPr id="3" name="Text Placeholder 2"/>
          <p:cNvSpPr>
            <a:spLocks noGrp="1"/>
          </p:cNvSpPr>
          <p:nvPr>
            <p:ph type="body" idx="1"/>
          </p:nvPr>
        </p:nvSpPr>
        <p:spPr>
          <a:xfrm>
            <a:off x="1905000" y="2286000"/>
            <a:ext cx="5105400" cy="3810000"/>
          </a:xfrm>
        </p:spPr>
        <p:txBody>
          <a:bodyPr>
            <a:normAutofit/>
          </a:bodyPr>
          <a:lstStyle/>
          <a:p>
            <a:r>
              <a:rPr lang="en-US" sz="2400" dirty="0">
                <a:solidFill>
                  <a:schemeClr val="tx1">
                    <a:lumMod val="65000"/>
                    <a:lumOff val="35000"/>
                  </a:schemeClr>
                </a:solidFill>
                <a:latin typeface="+mj-lt"/>
              </a:rPr>
              <a:t>Permanent funding through State of Wisconsin</a:t>
            </a:r>
          </a:p>
          <a:p>
            <a:r>
              <a:rPr lang="en-US" sz="2400" dirty="0">
                <a:solidFill>
                  <a:schemeClr val="tx1">
                    <a:lumMod val="65000"/>
                    <a:lumOff val="35000"/>
                  </a:schemeClr>
                </a:solidFill>
                <a:latin typeface="+mj-lt"/>
              </a:rPr>
              <a:t>No requirement of homelessness or diagnosis</a:t>
            </a:r>
          </a:p>
          <a:p>
            <a:r>
              <a:rPr lang="en-US" sz="2400" dirty="0">
                <a:solidFill>
                  <a:schemeClr val="tx1">
                    <a:lumMod val="65000"/>
                    <a:lumOff val="35000"/>
                  </a:schemeClr>
                </a:solidFill>
              </a:rPr>
              <a:t>Provide case management</a:t>
            </a:r>
          </a:p>
          <a:p>
            <a:r>
              <a:rPr lang="en-US" sz="2400" dirty="0">
                <a:solidFill>
                  <a:schemeClr val="tx1">
                    <a:lumMod val="65000"/>
                    <a:lumOff val="35000"/>
                  </a:schemeClr>
                </a:solidFill>
                <a:latin typeface="+mj-lt"/>
              </a:rPr>
              <a:t>Serve veterans who are in crisis</a:t>
            </a:r>
          </a:p>
          <a:p>
            <a:r>
              <a:rPr lang="en-US" sz="2400" dirty="0">
                <a:solidFill>
                  <a:schemeClr val="tx1">
                    <a:lumMod val="65000"/>
                    <a:lumOff val="35000"/>
                  </a:schemeClr>
                </a:solidFill>
                <a:latin typeface="+mj-lt"/>
              </a:rPr>
              <a:t>Serve all 72 counties, in 16 Regions, with 16 outreach staff and 3 clinical coordinators</a:t>
            </a:r>
          </a:p>
        </p:txBody>
      </p:sp>
      <p:sp>
        <p:nvSpPr>
          <p:cNvPr id="4" name="object 2"/>
          <p:cNvSpPr/>
          <p:nvPr/>
        </p:nvSpPr>
        <p:spPr>
          <a:xfrm>
            <a:off x="1524000" y="38"/>
            <a:ext cx="9144000" cy="1017866"/>
          </a:xfrm>
          <a:prstGeom prst="rect">
            <a:avLst/>
          </a:prstGeom>
          <a:blipFill>
            <a:blip r:embed="rId3" cstate="print"/>
            <a:stretch>
              <a:fillRect/>
            </a:stretch>
          </a:blipFill>
        </p:spPr>
        <p:txBody>
          <a:bodyPr wrap="square" lIns="0" tIns="0" rIns="0" bIns="0" rtlCol="0"/>
          <a:lstStyle/>
          <a:p>
            <a:endParaRPr/>
          </a:p>
        </p:txBody>
      </p:sp>
      <p:pic>
        <p:nvPicPr>
          <p:cNvPr id="5" name="Picture 2" descr="Image may contain: 3 people, people sitting and indo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3884" y="2397512"/>
            <a:ext cx="3204117" cy="240308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ay be an image of one or more people, people standing and car">
            <a:extLst>
              <a:ext uri="{FF2B5EF4-FFF2-40B4-BE49-F238E27FC236}">
                <a16:creationId xmlns:a16="http://schemas.microsoft.com/office/drawing/2014/main" id="{5E54CCC8-C17E-AF62-E7CA-D2F8E1D1097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2614"/>
          <a:stretch/>
        </p:blipFill>
        <p:spPr bwMode="auto">
          <a:xfrm>
            <a:off x="7467600" y="4800600"/>
            <a:ext cx="3200400" cy="1433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035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object 2"/>
          <p:cNvSpPr/>
          <p:nvPr/>
        </p:nvSpPr>
        <p:spPr>
          <a:xfrm>
            <a:off x="1524000" y="38"/>
            <a:ext cx="9144000" cy="1017866"/>
          </a:xfrm>
          <a:prstGeom prst="rect">
            <a:avLst/>
          </a:prstGeom>
          <a:blipFill>
            <a:blip r:embed="rId3" cstate="print"/>
            <a:stretch>
              <a:fillRect/>
            </a:stretch>
          </a:blipFill>
        </p:spPr>
        <p:txBody>
          <a:bodyPr wrap="square" lIns="0" tIns="0" rIns="0" bIns="0" rtlCol="0"/>
          <a:lstStyle/>
          <a:p>
            <a:endParaRPr/>
          </a:p>
        </p:txBody>
      </p:sp>
      <p:pic>
        <p:nvPicPr>
          <p:cNvPr id="3" name="Picture 2" descr="A map of the united states of america&#10;&#10;Description automatically generated with medium confidence">
            <a:extLst>
              <a:ext uri="{FF2B5EF4-FFF2-40B4-BE49-F238E27FC236}">
                <a16:creationId xmlns:a16="http://schemas.microsoft.com/office/drawing/2014/main" id="{CEFE8F83-48F1-A94B-A4FD-5EE579B704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16386" y="1017904"/>
            <a:ext cx="5759228" cy="5813432"/>
          </a:xfrm>
          <a:prstGeom prst="rect">
            <a:avLst/>
          </a:prstGeom>
        </p:spPr>
      </p:pic>
    </p:spTree>
    <p:extLst>
      <p:ext uri="{BB962C8B-B14F-4D97-AF65-F5344CB8AC3E}">
        <p14:creationId xmlns:p14="http://schemas.microsoft.com/office/powerpoint/2010/main" val="1878321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029055"/>
            <a:ext cx="9144000" cy="1362908"/>
          </a:xfrm>
        </p:spPr>
        <p:txBody>
          <a:bodyPr>
            <a:normAutofit/>
          </a:bodyPr>
          <a:lstStyle/>
          <a:p>
            <a:r>
              <a:rPr lang="nn-NO" sz="3600" b="1" dirty="0">
                <a:solidFill>
                  <a:srgbClr val="002060"/>
                </a:solidFill>
                <a:latin typeface="Tw Cen MT" panose="020B0602020104020603" pitchFamily="34" charset="0"/>
              </a:rPr>
              <a:t>Criteria for Enrollment in VORP</a:t>
            </a:r>
            <a:endParaRPr lang="en-US" sz="3600" b="1" dirty="0">
              <a:solidFill>
                <a:srgbClr val="002060"/>
              </a:solidFill>
              <a:latin typeface="Tw Cen MT" panose="020B0602020104020603" pitchFamily="34" charset="0"/>
            </a:endParaRPr>
          </a:p>
        </p:txBody>
      </p:sp>
      <p:sp>
        <p:nvSpPr>
          <p:cNvPr id="3" name="Text Placeholder 2"/>
          <p:cNvSpPr>
            <a:spLocks noGrp="1"/>
          </p:cNvSpPr>
          <p:nvPr>
            <p:ph type="body" idx="1"/>
          </p:nvPr>
        </p:nvSpPr>
        <p:spPr>
          <a:xfrm>
            <a:off x="1981200" y="2209800"/>
            <a:ext cx="8229600" cy="4343400"/>
          </a:xfrm>
        </p:spPr>
        <p:txBody>
          <a:bodyPr>
            <a:normAutofit/>
          </a:bodyPr>
          <a:lstStyle/>
          <a:p>
            <a:pPr marL="0" indent="0">
              <a:buNone/>
            </a:pPr>
            <a:r>
              <a:rPr lang="en-US" dirty="0">
                <a:solidFill>
                  <a:schemeClr val="tx1">
                    <a:lumMod val="65000"/>
                    <a:lumOff val="35000"/>
                  </a:schemeClr>
                </a:solidFill>
                <a:latin typeface="+mj-lt"/>
              </a:rPr>
              <a:t>Verification of the following:</a:t>
            </a:r>
          </a:p>
          <a:p>
            <a:r>
              <a:rPr lang="en-US" dirty="0">
                <a:solidFill>
                  <a:schemeClr val="tx1">
                    <a:lumMod val="65000"/>
                    <a:lumOff val="35000"/>
                  </a:schemeClr>
                </a:solidFill>
                <a:latin typeface="+mj-lt"/>
              </a:rPr>
              <a:t>Are serving in the national guard of WI or a reserve component of the U.S. armed forces</a:t>
            </a:r>
          </a:p>
          <a:p>
            <a:r>
              <a:rPr lang="en-US" dirty="0">
                <a:solidFill>
                  <a:schemeClr val="tx1">
                    <a:lumMod val="65000"/>
                    <a:lumOff val="35000"/>
                  </a:schemeClr>
                </a:solidFill>
                <a:latin typeface="+mj-lt"/>
              </a:rPr>
              <a:t>Served on active duty in the U.S. armed forces, forces incorporated as part of the U.S. armed forces, a reserve component of the U.S. armed forces, or the national guard of any state and were discharged under conditions other than dishonorable</a:t>
            </a:r>
          </a:p>
        </p:txBody>
      </p:sp>
      <p:sp>
        <p:nvSpPr>
          <p:cNvPr id="4" name="object 2"/>
          <p:cNvSpPr/>
          <p:nvPr/>
        </p:nvSpPr>
        <p:spPr>
          <a:xfrm>
            <a:off x="1524000" y="38"/>
            <a:ext cx="9144000" cy="1017866"/>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815612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B55BD8-23EB-5DF7-8EAA-2EA320761312}"/>
              </a:ext>
            </a:extLst>
          </p:cNvPr>
          <p:cNvSpPr txBox="1"/>
          <p:nvPr/>
        </p:nvSpPr>
        <p:spPr>
          <a:xfrm>
            <a:off x="2400300" y="1752601"/>
            <a:ext cx="7391400" cy="1015663"/>
          </a:xfrm>
          <a:prstGeom prst="rect">
            <a:avLst/>
          </a:prstGeom>
          <a:noFill/>
        </p:spPr>
        <p:txBody>
          <a:bodyPr wrap="square" rtlCol="0">
            <a:spAutoFit/>
          </a:bodyPr>
          <a:lstStyle/>
          <a:p>
            <a:pPr algn="ctr">
              <a:lnSpc>
                <a:spcPct val="100000"/>
              </a:lnSpc>
            </a:pPr>
            <a:r>
              <a:rPr lang="en-US" sz="3600" b="1" spc="-35" dirty="0">
                <a:solidFill>
                  <a:schemeClr val="accent1">
                    <a:lumMod val="50000"/>
                  </a:schemeClr>
                </a:solidFill>
                <a:latin typeface="Tw Cen MT" panose="020B0602020104020603" pitchFamily="34" charset="0"/>
                <a:cs typeface="Tw Cen MT"/>
              </a:rPr>
              <a:t>Bureau of Health Services</a:t>
            </a:r>
          </a:p>
          <a:p>
            <a:pPr algn="ctr">
              <a:lnSpc>
                <a:spcPct val="100000"/>
              </a:lnSpc>
            </a:pPr>
            <a:r>
              <a:rPr lang="en-US" sz="2400" b="1" spc="-35" dirty="0">
                <a:solidFill>
                  <a:schemeClr val="accent1">
                    <a:lumMod val="50000"/>
                  </a:schemeClr>
                </a:solidFill>
                <a:latin typeface="Tw Cen MT" panose="020B0602020104020603" pitchFamily="34" charset="0"/>
                <a:cs typeface="Tw Cen MT"/>
              </a:rPr>
              <a:t>Jenny Fahey- Director of Bureau of Health Services </a:t>
            </a:r>
          </a:p>
        </p:txBody>
      </p:sp>
      <p:sp>
        <p:nvSpPr>
          <p:cNvPr id="3" name="TextBox 2">
            <a:extLst>
              <a:ext uri="{FF2B5EF4-FFF2-40B4-BE49-F238E27FC236}">
                <a16:creationId xmlns:a16="http://schemas.microsoft.com/office/drawing/2014/main" id="{EBED4A29-BBAC-8B1F-468D-4B039D045D9D}"/>
              </a:ext>
            </a:extLst>
          </p:cNvPr>
          <p:cNvSpPr txBox="1"/>
          <p:nvPr/>
        </p:nvSpPr>
        <p:spPr>
          <a:xfrm>
            <a:off x="2209800" y="3429001"/>
            <a:ext cx="3048000" cy="2400657"/>
          </a:xfrm>
          <a:prstGeom prst="rect">
            <a:avLst/>
          </a:prstGeom>
          <a:noFill/>
        </p:spPr>
        <p:txBody>
          <a:bodyPr wrap="square" rtlCol="0">
            <a:spAutoFit/>
          </a:bodyPr>
          <a:lstStyle/>
          <a:p>
            <a:pPr algn="ctr">
              <a:lnSpc>
                <a:spcPct val="100000"/>
              </a:lnSpc>
            </a:pPr>
            <a:r>
              <a:rPr lang="en-US" sz="2400" b="1" spc="-35" dirty="0">
                <a:solidFill>
                  <a:schemeClr val="accent1">
                    <a:lumMod val="50000"/>
                  </a:schemeClr>
                </a:solidFill>
                <a:latin typeface="Tw Cen MT" panose="020B0602020104020603" pitchFamily="34" charset="0"/>
                <a:cs typeface="Tw Cen MT"/>
              </a:rPr>
              <a:t>Veteran Outreach and Recovery Program (VORP)</a:t>
            </a:r>
          </a:p>
          <a:p>
            <a:pPr algn="ctr">
              <a:lnSpc>
                <a:spcPct val="100000"/>
              </a:lnSpc>
            </a:pPr>
            <a:r>
              <a:rPr lang="en-US" sz="2400" b="1" spc="-35" dirty="0">
                <a:solidFill>
                  <a:schemeClr val="accent1">
                    <a:lumMod val="50000"/>
                  </a:schemeClr>
                </a:solidFill>
                <a:latin typeface="Tw Cen MT" panose="020B0602020104020603" pitchFamily="34" charset="0"/>
                <a:cs typeface="Tw Cen MT"/>
              </a:rPr>
              <a:t>__________________</a:t>
            </a:r>
            <a:endParaRPr lang="en-US" b="1" spc="-35" dirty="0">
              <a:solidFill>
                <a:schemeClr val="accent1">
                  <a:lumMod val="50000"/>
                </a:schemeClr>
              </a:solidFill>
              <a:latin typeface="Tw Cen MT" panose="020B0602020104020603" pitchFamily="34" charset="0"/>
              <a:cs typeface="Tw Cen MT"/>
            </a:endParaRPr>
          </a:p>
          <a:p>
            <a:pPr algn="ctr">
              <a:lnSpc>
                <a:spcPct val="100000"/>
              </a:lnSpc>
            </a:pPr>
            <a:r>
              <a:rPr lang="en-US" b="1" spc="-35" dirty="0">
                <a:solidFill>
                  <a:schemeClr val="accent1">
                    <a:lumMod val="50000"/>
                  </a:schemeClr>
                </a:solidFill>
                <a:latin typeface="Tw Cen MT" panose="020B0602020104020603" pitchFamily="34" charset="0"/>
                <a:cs typeface="Tw Cen MT"/>
              </a:rPr>
              <a:t>Program Supervisors: </a:t>
            </a:r>
          </a:p>
          <a:p>
            <a:pPr algn="ctr">
              <a:lnSpc>
                <a:spcPct val="100000"/>
              </a:lnSpc>
            </a:pPr>
            <a:r>
              <a:rPr lang="en-US" b="1" spc="-35" dirty="0">
                <a:solidFill>
                  <a:schemeClr val="accent1">
                    <a:lumMod val="50000"/>
                  </a:schemeClr>
                </a:solidFill>
                <a:latin typeface="Tw Cen MT" panose="020B0602020104020603" pitchFamily="34" charset="0"/>
                <a:cs typeface="Tw Cen MT"/>
              </a:rPr>
              <a:t>Chandler Miller (Team South)</a:t>
            </a:r>
          </a:p>
          <a:p>
            <a:pPr algn="ctr">
              <a:lnSpc>
                <a:spcPct val="100000"/>
              </a:lnSpc>
            </a:pPr>
            <a:r>
              <a:rPr lang="en-US" b="1" spc="-35" dirty="0">
                <a:solidFill>
                  <a:schemeClr val="accent1">
                    <a:lumMod val="50000"/>
                  </a:schemeClr>
                </a:solidFill>
                <a:latin typeface="Tw Cen MT" panose="020B0602020104020603" pitchFamily="34" charset="0"/>
                <a:cs typeface="Tw Cen MT"/>
              </a:rPr>
              <a:t>Cal Stammer (Team North)</a:t>
            </a:r>
          </a:p>
        </p:txBody>
      </p:sp>
      <p:sp>
        <p:nvSpPr>
          <p:cNvPr id="4" name="TextBox 3">
            <a:extLst>
              <a:ext uri="{FF2B5EF4-FFF2-40B4-BE49-F238E27FC236}">
                <a16:creationId xmlns:a16="http://schemas.microsoft.com/office/drawing/2014/main" id="{FB863CA1-9817-06E0-3A9C-83D33F35DAC5}"/>
              </a:ext>
            </a:extLst>
          </p:cNvPr>
          <p:cNvSpPr txBox="1"/>
          <p:nvPr/>
        </p:nvSpPr>
        <p:spPr>
          <a:xfrm>
            <a:off x="7212419" y="3429000"/>
            <a:ext cx="2743200" cy="2123658"/>
          </a:xfrm>
          <a:prstGeom prst="rect">
            <a:avLst/>
          </a:prstGeom>
          <a:noFill/>
        </p:spPr>
        <p:txBody>
          <a:bodyPr wrap="square" rtlCol="0">
            <a:spAutoFit/>
          </a:bodyPr>
          <a:lstStyle/>
          <a:p>
            <a:pPr algn="ctr">
              <a:lnSpc>
                <a:spcPct val="100000"/>
              </a:lnSpc>
            </a:pPr>
            <a:r>
              <a:rPr lang="en-US" sz="2400" b="1" spc="-35" dirty="0">
                <a:solidFill>
                  <a:schemeClr val="accent1">
                    <a:lumMod val="50000"/>
                  </a:schemeClr>
                </a:solidFill>
                <a:latin typeface="Tw Cen MT" panose="020B0602020104020603" pitchFamily="34" charset="0"/>
                <a:cs typeface="Tw Cen MT"/>
              </a:rPr>
              <a:t>Veteran Housing and Recovery Program (VHRP)</a:t>
            </a:r>
          </a:p>
          <a:p>
            <a:pPr algn="ctr">
              <a:lnSpc>
                <a:spcPct val="100000"/>
              </a:lnSpc>
            </a:pPr>
            <a:r>
              <a:rPr lang="en-US" sz="2400" b="1" spc="-35" dirty="0">
                <a:solidFill>
                  <a:schemeClr val="accent1">
                    <a:lumMod val="50000"/>
                  </a:schemeClr>
                </a:solidFill>
                <a:latin typeface="Tw Cen MT" panose="020B0602020104020603" pitchFamily="34" charset="0"/>
                <a:cs typeface="Tw Cen MT"/>
              </a:rPr>
              <a:t>_________________</a:t>
            </a:r>
            <a:endParaRPr lang="en-US" b="1" spc="-35" dirty="0">
              <a:solidFill>
                <a:schemeClr val="accent1">
                  <a:lumMod val="50000"/>
                </a:schemeClr>
              </a:solidFill>
              <a:latin typeface="Tw Cen MT" panose="020B0602020104020603" pitchFamily="34" charset="0"/>
              <a:cs typeface="Tw Cen MT"/>
            </a:endParaRPr>
          </a:p>
          <a:p>
            <a:pPr algn="ctr">
              <a:lnSpc>
                <a:spcPct val="100000"/>
              </a:lnSpc>
            </a:pPr>
            <a:r>
              <a:rPr lang="en-US" b="1" spc="-35" dirty="0">
                <a:solidFill>
                  <a:schemeClr val="accent1">
                    <a:lumMod val="50000"/>
                  </a:schemeClr>
                </a:solidFill>
                <a:latin typeface="Tw Cen MT" panose="020B0602020104020603" pitchFamily="34" charset="0"/>
                <a:cs typeface="Tw Cen MT"/>
              </a:rPr>
              <a:t>Contract Specialist: </a:t>
            </a:r>
          </a:p>
          <a:p>
            <a:pPr algn="ctr"/>
            <a:r>
              <a:rPr lang="en-US" b="1" dirty="0">
                <a:solidFill>
                  <a:schemeClr val="accent1">
                    <a:lumMod val="50000"/>
                  </a:schemeClr>
                </a:solidFill>
                <a:latin typeface="Tw Cen MT" panose="020B0602020104020603" pitchFamily="34" charset="0"/>
                <a:ea typeface="Calibri" panose="020F0502020204030204" pitchFamily="34" charset="0"/>
              </a:rPr>
              <a:t>Trish O’Reilly</a:t>
            </a:r>
          </a:p>
        </p:txBody>
      </p:sp>
    </p:spTree>
    <p:extLst>
      <p:ext uri="{BB962C8B-B14F-4D97-AF65-F5344CB8AC3E}">
        <p14:creationId xmlns:p14="http://schemas.microsoft.com/office/powerpoint/2010/main" val="35070554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295400"/>
            <a:ext cx="9144000" cy="838200"/>
          </a:xfrm>
        </p:spPr>
        <p:txBody>
          <a:bodyPr>
            <a:normAutofit/>
          </a:bodyPr>
          <a:lstStyle/>
          <a:p>
            <a:r>
              <a:rPr lang="en-US" sz="3600" b="1" dirty="0">
                <a:solidFill>
                  <a:srgbClr val="002060"/>
                </a:solidFill>
                <a:latin typeface="Tw Cen MT" panose="020B0602020104020603" pitchFamily="34" charset="0"/>
              </a:rPr>
              <a:t>Where We Serve Veterans</a:t>
            </a:r>
          </a:p>
        </p:txBody>
      </p:sp>
      <p:sp>
        <p:nvSpPr>
          <p:cNvPr id="4" name="object 2"/>
          <p:cNvSpPr/>
          <p:nvPr/>
        </p:nvSpPr>
        <p:spPr>
          <a:xfrm>
            <a:off x="1524000" y="38"/>
            <a:ext cx="9144000" cy="1017866"/>
          </a:xfrm>
          <a:prstGeom prst="rect">
            <a:avLst/>
          </a:prstGeom>
          <a:blipFill>
            <a:blip r:embed="rId3" cstate="print"/>
            <a:stretch>
              <a:fillRect/>
            </a:stretch>
          </a:blipFill>
        </p:spPr>
        <p:txBody>
          <a:bodyPr wrap="square" lIns="0" tIns="0" rIns="0" bIns="0" rtlCol="0"/>
          <a:lstStyle/>
          <a:p>
            <a:endParaRPr/>
          </a:p>
        </p:txBody>
      </p:sp>
      <p:sp>
        <p:nvSpPr>
          <p:cNvPr id="5" name="Content Placeholder 2"/>
          <p:cNvSpPr txBox="1">
            <a:spLocks/>
          </p:cNvSpPr>
          <p:nvPr/>
        </p:nvSpPr>
        <p:spPr>
          <a:xfrm>
            <a:off x="1981200" y="2209800"/>
            <a:ext cx="8229600" cy="3886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None/>
              <a:defRPr/>
            </a:pPr>
            <a:endParaRPr lang="en-US" sz="1800" dirty="0">
              <a:solidFill>
                <a:schemeClr val="tx1">
                  <a:lumMod val="65000"/>
                  <a:lumOff val="35000"/>
                </a:schemeClr>
              </a:solidFill>
              <a:latin typeface="+mj-lt"/>
            </a:endParaRPr>
          </a:p>
        </p:txBody>
      </p:sp>
      <p:sp>
        <p:nvSpPr>
          <p:cNvPr id="6" name="Text Placeholder 2"/>
          <p:cNvSpPr txBox="1">
            <a:spLocks/>
          </p:cNvSpPr>
          <p:nvPr/>
        </p:nvSpPr>
        <p:spPr>
          <a:xfrm>
            <a:off x="2476500" y="2095481"/>
            <a:ext cx="7239000" cy="2362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800" dirty="0">
                <a:solidFill>
                  <a:schemeClr val="tx1">
                    <a:lumMod val="65000"/>
                    <a:lumOff val="35000"/>
                  </a:schemeClr>
                </a:solidFill>
                <a:latin typeface="+mj-lt"/>
              </a:rPr>
              <a:t>Taking our programs and services to the Veteran.  Into the family home, on the street, in the jails, in the parks, treatment facilities, homeless shelters, and even in a disabled or roadside parked car.</a:t>
            </a:r>
          </a:p>
        </p:txBody>
      </p:sp>
      <p:pic>
        <p:nvPicPr>
          <p:cNvPr id="3076" name="Picture 4" descr="C:\Users\mkirclo\AppData\Local\Microsoft\Windows\Temporary Internet Files\Content.Outlook\ELXE7O7Y\Resized95201801259503295495659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600" y="4343362"/>
            <a:ext cx="33528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171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006398"/>
            <a:ext cx="9144000" cy="1051002"/>
          </a:xfrm>
        </p:spPr>
        <p:txBody>
          <a:bodyPr>
            <a:normAutofit/>
          </a:bodyPr>
          <a:lstStyle/>
          <a:p>
            <a:r>
              <a:rPr lang="nn-NO" sz="3600" b="1" dirty="0">
                <a:solidFill>
                  <a:srgbClr val="002060"/>
                </a:solidFill>
                <a:latin typeface="Tw Cen MT" panose="020B0602020104020603" pitchFamily="34" charset="0"/>
              </a:rPr>
              <a:t>Services</a:t>
            </a:r>
            <a:endParaRPr lang="en-US" sz="3600" b="1" dirty="0">
              <a:solidFill>
                <a:srgbClr val="002060"/>
              </a:solidFill>
              <a:latin typeface="Tw Cen MT" panose="020B0602020104020603" pitchFamily="34" charset="0"/>
            </a:endParaRPr>
          </a:p>
        </p:txBody>
      </p:sp>
      <p:sp>
        <p:nvSpPr>
          <p:cNvPr id="3" name="Text Placeholder 2"/>
          <p:cNvSpPr>
            <a:spLocks noGrp="1"/>
          </p:cNvSpPr>
          <p:nvPr>
            <p:ph type="body" idx="1"/>
          </p:nvPr>
        </p:nvSpPr>
        <p:spPr>
          <a:xfrm>
            <a:off x="1981200" y="1981200"/>
            <a:ext cx="5410200" cy="4419600"/>
          </a:xfrm>
        </p:spPr>
        <p:txBody>
          <a:bodyPr>
            <a:normAutofit lnSpcReduction="10000"/>
          </a:bodyPr>
          <a:lstStyle/>
          <a:p>
            <a:pPr lvl="0"/>
            <a:r>
              <a:rPr lang="en-US" dirty="0">
                <a:solidFill>
                  <a:schemeClr val="tx1">
                    <a:lumMod val="65000"/>
                    <a:lumOff val="35000"/>
                  </a:schemeClr>
                </a:solidFill>
              </a:rPr>
              <a:t>Home – Assistance in having a                              stable, safe place to live</a:t>
            </a:r>
          </a:p>
          <a:p>
            <a:pPr lvl="0"/>
            <a:r>
              <a:rPr lang="en-US" dirty="0">
                <a:solidFill>
                  <a:schemeClr val="tx1">
                    <a:lumMod val="65000"/>
                    <a:lumOff val="35000"/>
                  </a:schemeClr>
                </a:solidFill>
              </a:rPr>
              <a:t>Motivation – Assistance finding the internal motivation needed to change behavior</a:t>
            </a:r>
          </a:p>
          <a:p>
            <a:pPr lvl="0"/>
            <a:r>
              <a:rPr lang="en-US" dirty="0">
                <a:solidFill>
                  <a:schemeClr val="tx1">
                    <a:lumMod val="65000"/>
                    <a:lumOff val="35000"/>
                  </a:schemeClr>
                </a:solidFill>
              </a:rPr>
              <a:t>Recovery – Assistance with  mental health and/or substance use issues</a:t>
            </a:r>
          </a:p>
          <a:p>
            <a:pPr lvl="1"/>
            <a:r>
              <a:rPr lang="en-US" dirty="0">
                <a:solidFill>
                  <a:schemeClr val="tx1">
                    <a:lumMod val="65000"/>
                    <a:lumOff val="35000"/>
                  </a:schemeClr>
                </a:solidFill>
              </a:rPr>
              <a:t>Payment of treatment for mental health and/or substance use disorders</a:t>
            </a:r>
            <a:endParaRPr lang="en-US" sz="2800" dirty="0">
              <a:solidFill>
                <a:schemeClr val="tx1">
                  <a:lumMod val="65000"/>
                  <a:lumOff val="35000"/>
                </a:schemeClr>
              </a:solidFill>
            </a:endParaRPr>
          </a:p>
          <a:p>
            <a:pPr marL="0" indent="0">
              <a:buNone/>
            </a:pPr>
            <a:endParaRPr lang="en-US" dirty="0">
              <a:solidFill>
                <a:schemeClr val="tx1">
                  <a:lumMod val="65000"/>
                  <a:lumOff val="35000"/>
                </a:schemeClr>
              </a:solidFill>
              <a:latin typeface="+mj-lt"/>
            </a:endParaRPr>
          </a:p>
        </p:txBody>
      </p:sp>
      <p:sp>
        <p:nvSpPr>
          <p:cNvPr id="4" name="object 2"/>
          <p:cNvSpPr/>
          <p:nvPr/>
        </p:nvSpPr>
        <p:spPr>
          <a:xfrm>
            <a:off x="1524000" y="38"/>
            <a:ext cx="9144000" cy="1017866"/>
          </a:xfrm>
          <a:prstGeom prst="rect">
            <a:avLst/>
          </a:prstGeom>
          <a:blipFill>
            <a:blip r:embed="rId3" cstate="print"/>
            <a:stretch>
              <a:fillRect/>
            </a:stretch>
          </a:blipFill>
        </p:spPr>
        <p:txBody>
          <a:bodyPr wrap="square" lIns="0" tIns="0" rIns="0" bIns="0" rtlCol="0"/>
          <a:lstStyle/>
          <a:p>
            <a:endParaRPr/>
          </a:p>
        </p:txBody>
      </p:sp>
      <p:pic>
        <p:nvPicPr>
          <p:cNvPr id="4098" name="Picture 2" descr="C:\Users\mkirclo\AppData\Local\Microsoft\Windows\Temporary Internet Files\Content.Outlook\ELXE7O7Y\IMG_0029 (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3966" y="2590800"/>
            <a:ext cx="3276600" cy="245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115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009896"/>
            <a:ext cx="9144000" cy="818905"/>
          </a:xfrm>
        </p:spPr>
        <p:txBody>
          <a:bodyPr>
            <a:normAutofit/>
          </a:bodyPr>
          <a:lstStyle/>
          <a:p>
            <a:r>
              <a:rPr lang="nn-NO" sz="3600" b="1" dirty="0">
                <a:solidFill>
                  <a:srgbClr val="002060"/>
                </a:solidFill>
                <a:latin typeface="Tw Cen MT" panose="020B0602020104020603" pitchFamily="34" charset="0"/>
              </a:rPr>
              <a:t>Services</a:t>
            </a:r>
            <a:endParaRPr lang="en-US" sz="3600" b="1" dirty="0">
              <a:solidFill>
                <a:srgbClr val="002060"/>
              </a:solidFill>
              <a:latin typeface="Tw Cen MT" panose="020B0602020104020603" pitchFamily="34" charset="0"/>
            </a:endParaRPr>
          </a:p>
        </p:txBody>
      </p:sp>
      <p:sp>
        <p:nvSpPr>
          <p:cNvPr id="3" name="Text Placeholder 2"/>
          <p:cNvSpPr>
            <a:spLocks noGrp="1"/>
          </p:cNvSpPr>
          <p:nvPr>
            <p:ph type="body" idx="1"/>
          </p:nvPr>
        </p:nvSpPr>
        <p:spPr>
          <a:xfrm>
            <a:off x="1981200" y="1828800"/>
            <a:ext cx="5182072" cy="4724400"/>
          </a:xfrm>
        </p:spPr>
        <p:txBody>
          <a:bodyPr>
            <a:normAutofit fontScale="92500"/>
          </a:bodyPr>
          <a:lstStyle/>
          <a:p>
            <a:r>
              <a:rPr lang="en-US" dirty="0">
                <a:solidFill>
                  <a:schemeClr val="tx1">
                    <a:lumMod val="65000"/>
                    <a:lumOff val="35000"/>
                  </a:schemeClr>
                </a:solidFill>
              </a:rPr>
              <a:t>Health – Assistance in managing conditions and making choices that support well-being</a:t>
            </a:r>
          </a:p>
          <a:p>
            <a:pPr lvl="0"/>
            <a:r>
              <a:rPr lang="en-US" dirty="0">
                <a:solidFill>
                  <a:schemeClr val="tx1">
                    <a:lumMod val="65000"/>
                    <a:lumOff val="35000"/>
                  </a:schemeClr>
                </a:solidFill>
              </a:rPr>
              <a:t>Purpose – Assistance in conducting meaningful daily activities for the independence, income, and resources to participate in society</a:t>
            </a:r>
          </a:p>
          <a:p>
            <a:pPr lvl="0"/>
            <a:r>
              <a:rPr lang="en-US" dirty="0">
                <a:solidFill>
                  <a:schemeClr val="tx1">
                    <a:lumMod val="65000"/>
                    <a:lumOff val="35000"/>
                  </a:schemeClr>
                </a:solidFill>
              </a:rPr>
              <a:t>Community – Assistance in building relationships and social networks</a:t>
            </a:r>
          </a:p>
          <a:p>
            <a:pPr lvl="0"/>
            <a:endParaRPr lang="en-US" dirty="0">
              <a:solidFill>
                <a:schemeClr val="tx1">
                  <a:lumMod val="65000"/>
                  <a:lumOff val="35000"/>
                </a:schemeClr>
              </a:solidFill>
            </a:endParaRPr>
          </a:p>
          <a:p>
            <a:pPr marL="0" indent="0">
              <a:buNone/>
            </a:pPr>
            <a:endParaRPr lang="en-US" dirty="0">
              <a:solidFill>
                <a:schemeClr val="tx1">
                  <a:lumMod val="65000"/>
                  <a:lumOff val="35000"/>
                </a:schemeClr>
              </a:solidFill>
              <a:latin typeface="+mj-lt"/>
            </a:endParaRPr>
          </a:p>
        </p:txBody>
      </p:sp>
      <p:sp>
        <p:nvSpPr>
          <p:cNvPr id="4" name="object 2"/>
          <p:cNvSpPr/>
          <p:nvPr/>
        </p:nvSpPr>
        <p:spPr>
          <a:xfrm>
            <a:off x="1524000" y="38"/>
            <a:ext cx="9144000" cy="1017866"/>
          </a:xfrm>
          <a:prstGeom prst="rect">
            <a:avLst/>
          </a:prstGeom>
          <a:blipFill>
            <a:blip r:embed="rId3" cstate="print"/>
            <a:stretch>
              <a:fillRect/>
            </a:stretch>
          </a:blipFill>
        </p:spPr>
        <p:txBody>
          <a:bodyPr wrap="square" lIns="0" tIns="0" rIns="0" bIns="0" rtlCol="0"/>
          <a:lstStyle/>
          <a:p>
            <a:endParaRPr/>
          </a:p>
        </p:txBody>
      </p:sp>
      <p:pic>
        <p:nvPicPr>
          <p:cNvPr id="5122" name="Picture 2" descr="Image may contain: 3 people, people smiling, people standing and outdo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3273" y="2667001"/>
            <a:ext cx="3504727" cy="2628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578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0" y="1219201"/>
            <a:ext cx="7772400" cy="954107"/>
          </a:xfrm>
          <a:prstGeom prst="rect">
            <a:avLst/>
          </a:prstGeom>
          <a:noFill/>
        </p:spPr>
        <p:txBody>
          <a:bodyPr wrap="square" rtlCol="0">
            <a:spAutoFit/>
          </a:bodyPr>
          <a:lstStyle/>
          <a:p>
            <a:pPr algn="ctr"/>
            <a:r>
              <a:rPr lang="en-US" sz="3600" b="1" dirty="0">
                <a:solidFill>
                  <a:srgbClr val="002060"/>
                </a:solidFill>
                <a:latin typeface="Tw Cen MT" panose="020B0602020104020603" pitchFamily="34" charset="0"/>
              </a:rPr>
              <a:t>Program Connection</a:t>
            </a:r>
            <a:endParaRPr lang="en-US" sz="3600" dirty="0">
              <a:solidFill>
                <a:srgbClr val="002060"/>
              </a:solidFill>
            </a:endParaRPr>
          </a:p>
          <a:p>
            <a:pPr marL="342900" indent="-342900">
              <a:buFont typeface="Arial" panose="020B0604020202020204" pitchFamily="34" charset="0"/>
              <a:buChar char="•"/>
            </a:pPr>
            <a:endParaRPr lang="en-US" sz="2000" dirty="0">
              <a:solidFill>
                <a:srgbClr val="002060"/>
              </a:solidFill>
            </a:endParaRPr>
          </a:p>
        </p:txBody>
      </p:sp>
      <p:graphicFrame>
        <p:nvGraphicFramePr>
          <p:cNvPr id="3" name="Table 2"/>
          <p:cNvGraphicFramePr>
            <a:graphicFrameLocks noGrp="1"/>
          </p:cNvGraphicFramePr>
          <p:nvPr/>
        </p:nvGraphicFramePr>
        <p:xfrm>
          <a:off x="2514600" y="2006894"/>
          <a:ext cx="7162800" cy="3875747"/>
        </p:xfrm>
        <a:graphic>
          <a:graphicData uri="http://schemas.openxmlformats.org/drawingml/2006/table">
            <a:tbl>
              <a:tblPr firstRow="1" bandRow="1">
                <a:tableStyleId>{5C22544A-7EE6-4342-B048-85BDC9FD1C3A}</a:tableStyleId>
              </a:tblPr>
              <a:tblGrid>
                <a:gridCol w="35814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tblGrid>
              <a:tr h="583907">
                <a:tc>
                  <a:txBody>
                    <a:bodyPr/>
                    <a:lstStyle/>
                    <a:p>
                      <a:pPr algn="ctr"/>
                      <a:r>
                        <a:rPr lang="en-US" dirty="0"/>
                        <a:t>VORP to VHRP</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n-lt"/>
                          <a:ea typeface="+mn-ea"/>
                          <a:cs typeface="+mn-cs"/>
                        </a:rPr>
                        <a:t>VHRP to VORP</a:t>
                      </a:r>
                      <a:endParaRPr lang="en-US" dirty="0"/>
                    </a:p>
                  </a:txBody>
                  <a:tcPr anchor="ctr"/>
                </a:tc>
                <a:extLst>
                  <a:ext uri="{0D108BD9-81ED-4DB2-BD59-A6C34878D82A}">
                    <a16:rowId xmlns:a16="http://schemas.microsoft.com/office/drawing/2014/main" val="10000"/>
                  </a:ext>
                </a:extLst>
              </a:tr>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Conduct outreach for each others' programs </a:t>
                      </a:r>
                      <a:endParaRPr lang="en-US" sz="2000"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10001"/>
                  </a:ext>
                </a:extLst>
              </a:tr>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Make referrals to one another</a:t>
                      </a:r>
                    </a:p>
                  </a:txBody>
                  <a:tcPr/>
                </a:tc>
                <a:tc hMerge="1">
                  <a:txBody>
                    <a:bodyPr/>
                    <a:lstStyle/>
                    <a:p>
                      <a:endParaRPr lang="en-US" dirty="0"/>
                    </a:p>
                  </a:txBody>
                  <a:tcPr/>
                </a:tc>
                <a:extLst>
                  <a:ext uri="{0D108BD9-81ED-4DB2-BD59-A6C34878D82A}">
                    <a16:rowId xmlns:a16="http://schemas.microsoft.com/office/drawing/2014/main" val="10002"/>
                  </a:ext>
                </a:extLst>
              </a:tr>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Resource sharing</a:t>
                      </a:r>
                    </a:p>
                  </a:txBody>
                  <a:tcPr/>
                </a:tc>
                <a:tc hMerge="1">
                  <a:txBody>
                    <a:bodyPr/>
                    <a:lstStyle/>
                    <a:p>
                      <a:endParaRPr lang="en-US"/>
                    </a:p>
                  </a:txBody>
                  <a:tcPr/>
                </a:tc>
                <a:extLst>
                  <a:ext uri="{0D108BD9-81ED-4DB2-BD59-A6C34878D82A}">
                    <a16:rowId xmlns:a16="http://schemas.microsoft.com/office/drawing/2014/main" val="1000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Transportation into/out of program (only if enrolled in VORP prior to program entry)</a:t>
                      </a:r>
                      <a:endParaRPr lang="en-US" sz="2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Involve in discharge planning </a:t>
                      </a:r>
                      <a:endParaRPr lang="en-US" sz="2000" dirty="0"/>
                    </a:p>
                  </a:txBody>
                  <a:tcPr anchor="ctr"/>
                </a:tc>
                <a:extLst>
                  <a:ext uri="{0D108BD9-81ED-4DB2-BD59-A6C34878D82A}">
                    <a16:rowId xmlns:a16="http://schemas.microsoft.com/office/drawing/2014/main" val="1000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On site support and connection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Staffing cases</a:t>
                      </a:r>
                      <a:endParaRPr lang="en-US" sz="2000" dirty="0"/>
                    </a:p>
                  </a:txBody>
                  <a:tcPr/>
                </a:tc>
                <a:extLst>
                  <a:ext uri="{0D108BD9-81ED-4DB2-BD59-A6C34878D82A}">
                    <a16:rowId xmlns:a16="http://schemas.microsoft.com/office/drawing/2014/main" val="1000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Location assistance if AWOL</a:t>
                      </a:r>
                      <a:endParaRPr lang="en-US" sz="2000" dirty="0"/>
                    </a:p>
                  </a:txBody>
                  <a:tcPr/>
                </a:tc>
                <a:tc>
                  <a:txBody>
                    <a:bodyPr/>
                    <a:lstStyle/>
                    <a:p>
                      <a:pPr algn="ctr"/>
                      <a:endParaRPr lang="en-US" sz="20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6385281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086096"/>
            <a:ext cx="9144000" cy="818905"/>
          </a:xfrm>
        </p:spPr>
        <p:txBody>
          <a:bodyPr>
            <a:normAutofit fontScale="90000"/>
          </a:bodyPr>
          <a:lstStyle/>
          <a:p>
            <a:r>
              <a:rPr lang="nn-NO" sz="3600" b="1" dirty="0">
                <a:solidFill>
                  <a:srgbClr val="002060"/>
                </a:solidFill>
                <a:latin typeface="Tw Cen MT" panose="020B0602020104020603" pitchFamily="34" charset="0"/>
              </a:rPr>
              <a:t>Unmet Community Needs and Barriers Experienced by Veterans</a:t>
            </a:r>
            <a:endParaRPr lang="en-US" sz="3600" b="1" dirty="0">
              <a:solidFill>
                <a:srgbClr val="002060"/>
              </a:solidFill>
              <a:latin typeface="Tw Cen MT" panose="020B0602020104020603" pitchFamily="34" charset="0"/>
            </a:endParaRPr>
          </a:p>
        </p:txBody>
      </p:sp>
      <p:sp>
        <p:nvSpPr>
          <p:cNvPr id="3" name="Text Placeholder 2"/>
          <p:cNvSpPr>
            <a:spLocks noGrp="1"/>
          </p:cNvSpPr>
          <p:nvPr>
            <p:ph type="body" idx="1"/>
          </p:nvPr>
        </p:nvSpPr>
        <p:spPr>
          <a:xfrm>
            <a:off x="1981200" y="1913860"/>
            <a:ext cx="8229600" cy="4724400"/>
          </a:xfrm>
        </p:spPr>
        <p:txBody>
          <a:bodyPr>
            <a:normAutofit/>
          </a:bodyPr>
          <a:lstStyle/>
          <a:p>
            <a:pPr>
              <a:spcBef>
                <a:spcPts val="1200"/>
              </a:spcBef>
            </a:pPr>
            <a:r>
              <a:rPr lang="en-US" sz="2200" dirty="0">
                <a:solidFill>
                  <a:schemeClr val="tx1">
                    <a:lumMod val="65000"/>
                    <a:lumOff val="35000"/>
                  </a:schemeClr>
                </a:solidFill>
              </a:rPr>
              <a:t>Transportation</a:t>
            </a:r>
          </a:p>
          <a:p>
            <a:pPr>
              <a:spcBef>
                <a:spcPts val="1200"/>
              </a:spcBef>
            </a:pPr>
            <a:r>
              <a:rPr lang="en-US" sz="2200" dirty="0">
                <a:solidFill>
                  <a:schemeClr val="tx1">
                    <a:lumMod val="65000"/>
                    <a:lumOff val="35000"/>
                  </a:schemeClr>
                </a:solidFill>
              </a:rPr>
              <a:t>Accessible and equitable community resources (i.e. rural vs. urban Wisconsin services)</a:t>
            </a:r>
          </a:p>
          <a:p>
            <a:pPr>
              <a:spcBef>
                <a:spcPts val="1200"/>
              </a:spcBef>
            </a:pPr>
            <a:r>
              <a:rPr lang="en-US" sz="2200" dirty="0">
                <a:solidFill>
                  <a:schemeClr val="tx1">
                    <a:lumMod val="65000"/>
                    <a:lumOff val="35000"/>
                  </a:schemeClr>
                </a:solidFill>
              </a:rPr>
              <a:t>Affordable housing (i.e. eviction history/credit scores, limited low-income housing (waitlists), criminal backgrounds)</a:t>
            </a:r>
          </a:p>
          <a:p>
            <a:pPr>
              <a:spcBef>
                <a:spcPts val="1200"/>
              </a:spcBef>
            </a:pPr>
            <a:r>
              <a:rPr lang="en-US" sz="2200" dirty="0">
                <a:solidFill>
                  <a:schemeClr val="tx1">
                    <a:lumMod val="65000"/>
                    <a:lumOff val="35000"/>
                  </a:schemeClr>
                </a:solidFill>
              </a:rPr>
              <a:t>Landlord participation in housing programs</a:t>
            </a:r>
          </a:p>
          <a:p>
            <a:pPr>
              <a:spcBef>
                <a:spcPts val="1200"/>
              </a:spcBef>
            </a:pPr>
            <a:r>
              <a:rPr lang="en-US" sz="2200" dirty="0">
                <a:solidFill>
                  <a:schemeClr val="tx1">
                    <a:lumMod val="65000"/>
                    <a:lumOff val="35000"/>
                  </a:schemeClr>
                </a:solidFill>
              </a:rPr>
              <a:t>Female/Family transitional housing options throughout the state</a:t>
            </a:r>
          </a:p>
          <a:p>
            <a:pPr>
              <a:spcBef>
                <a:spcPts val="1200"/>
              </a:spcBef>
            </a:pPr>
            <a:r>
              <a:rPr lang="en-US" sz="2200" dirty="0">
                <a:solidFill>
                  <a:schemeClr val="tx1">
                    <a:lumMod val="65000"/>
                    <a:lumOff val="35000"/>
                  </a:schemeClr>
                </a:solidFill>
              </a:rPr>
              <a:t>Program discharge planning and program release planning (i.e. treatment facilities, prisons, hospitals)</a:t>
            </a:r>
          </a:p>
          <a:p>
            <a:pPr>
              <a:spcBef>
                <a:spcPts val="1200"/>
              </a:spcBef>
            </a:pPr>
            <a:r>
              <a:rPr lang="en-US" sz="2200" dirty="0">
                <a:solidFill>
                  <a:schemeClr val="tx1">
                    <a:lumMod val="65000"/>
                    <a:lumOff val="35000"/>
                  </a:schemeClr>
                </a:solidFill>
              </a:rPr>
              <a:t>Wait times/lists for SUD and MH programs (</a:t>
            </a:r>
            <a:r>
              <a:rPr lang="en-US" sz="2200" dirty="0" err="1">
                <a:solidFill>
                  <a:schemeClr val="tx1">
                    <a:lumMod val="65000"/>
                    <a:lumOff val="35000"/>
                  </a:schemeClr>
                </a:solidFill>
              </a:rPr>
              <a:t>i.e</a:t>
            </a:r>
            <a:r>
              <a:rPr lang="en-US" sz="2200" dirty="0">
                <a:solidFill>
                  <a:schemeClr val="tx1">
                    <a:lumMod val="65000"/>
                    <a:lumOff val="35000"/>
                  </a:schemeClr>
                </a:solidFill>
              </a:rPr>
              <a:t> 3+wk wait times)</a:t>
            </a:r>
          </a:p>
          <a:p>
            <a:pPr>
              <a:spcBef>
                <a:spcPts val="1200"/>
              </a:spcBef>
            </a:pPr>
            <a:r>
              <a:rPr lang="en-US" sz="2200" dirty="0">
                <a:solidFill>
                  <a:schemeClr val="tx1">
                    <a:lumMod val="65000"/>
                    <a:lumOff val="35000"/>
                  </a:schemeClr>
                </a:solidFill>
              </a:rPr>
              <a:t>Pets/ESAs</a:t>
            </a:r>
          </a:p>
          <a:p>
            <a:pPr marL="0" indent="0">
              <a:buNone/>
            </a:pPr>
            <a:endParaRPr lang="en-US" dirty="0">
              <a:solidFill>
                <a:schemeClr val="tx1">
                  <a:lumMod val="65000"/>
                  <a:lumOff val="35000"/>
                </a:schemeClr>
              </a:solidFill>
            </a:endParaRPr>
          </a:p>
          <a:p>
            <a:pPr marL="0" indent="0">
              <a:buNone/>
            </a:pPr>
            <a:endParaRPr lang="en-US" dirty="0">
              <a:solidFill>
                <a:schemeClr val="tx1">
                  <a:lumMod val="65000"/>
                  <a:lumOff val="35000"/>
                </a:schemeClr>
              </a:solidFill>
              <a:latin typeface="+mj-lt"/>
            </a:endParaRPr>
          </a:p>
        </p:txBody>
      </p:sp>
      <p:sp>
        <p:nvSpPr>
          <p:cNvPr id="4" name="object 2"/>
          <p:cNvSpPr/>
          <p:nvPr/>
        </p:nvSpPr>
        <p:spPr>
          <a:xfrm>
            <a:off x="1524000" y="38"/>
            <a:ext cx="9144000" cy="1017866"/>
          </a:xfrm>
          <a:prstGeom prst="rect">
            <a:avLst/>
          </a:prstGeom>
          <a:blipFill>
            <a:blip r:embed="rId3" cstate="print"/>
            <a:stretch>
              <a:fillRect/>
            </a:stretch>
          </a:blipFill>
        </p:spPr>
        <p:txBody>
          <a:bodyPr wrap="square" lIns="0" tIns="0" rIns="0" bIns="0" rtlCol="0"/>
          <a:lstStyle/>
          <a:p>
            <a:endParaRPr/>
          </a:p>
        </p:txBody>
      </p:sp>
      <p:sp>
        <p:nvSpPr>
          <p:cNvPr id="5" name="Text Placeholder 2"/>
          <p:cNvSpPr txBox="1">
            <a:spLocks/>
          </p:cNvSpPr>
          <p:nvPr/>
        </p:nvSpPr>
        <p:spPr>
          <a:xfrm>
            <a:off x="2015247" y="2209800"/>
            <a:ext cx="8229600" cy="441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lvl="6" indent="-342900"/>
            <a:endParaRPr lang="en-US" sz="2800" dirty="0">
              <a:solidFill>
                <a:schemeClr val="tx1">
                  <a:lumMod val="65000"/>
                  <a:lumOff val="35000"/>
                </a:schemeClr>
              </a:solidFill>
              <a:latin typeface="+mj-lt"/>
            </a:endParaRPr>
          </a:p>
        </p:txBody>
      </p:sp>
    </p:spTree>
    <p:extLst>
      <p:ext uri="{BB962C8B-B14F-4D97-AF65-F5344CB8AC3E}">
        <p14:creationId xmlns:p14="http://schemas.microsoft.com/office/powerpoint/2010/main" val="8526733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009896"/>
            <a:ext cx="9144000" cy="818905"/>
          </a:xfrm>
        </p:spPr>
        <p:txBody>
          <a:bodyPr>
            <a:normAutofit/>
          </a:bodyPr>
          <a:lstStyle/>
          <a:p>
            <a:r>
              <a:rPr lang="nn-NO" sz="3600" b="1" dirty="0">
                <a:solidFill>
                  <a:srgbClr val="002060"/>
                </a:solidFill>
                <a:latin typeface="Tw Cen MT" panose="020B0602020104020603" pitchFamily="34" charset="0"/>
              </a:rPr>
              <a:t>Homelessness and Suicide</a:t>
            </a:r>
            <a:endParaRPr lang="en-US" sz="3600" b="1" dirty="0">
              <a:solidFill>
                <a:srgbClr val="002060"/>
              </a:solidFill>
              <a:latin typeface="Tw Cen MT" panose="020B0602020104020603" pitchFamily="34" charset="0"/>
            </a:endParaRPr>
          </a:p>
        </p:txBody>
      </p:sp>
      <p:sp>
        <p:nvSpPr>
          <p:cNvPr id="3" name="Text Placeholder 2"/>
          <p:cNvSpPr>
            <a:spLocks noGrp="1"/>
          </p:cNvSpPr>
          <p:nvPr>
            <p:ph type="body" idx="1"/>
          </p:nvPr>
        </p:nvSpPr>
        <p:spPr>
          <a:xfrm>
            <a:off x="1981200" y="1828800"/>
            <a:ext cx="8153400" cy="4724400"/>
          </a:xfrm>
        </p:spPr>
        <p:txBody>
          <a:bodyPr>
            <a:normAutofit fontScale="92500" lnSpcReduction="20000"/>
          </a:bodyPr>
          <a:lstStyle/>
          <a:p>
            <a:pPr lvl="0"/>
            <a:r>
              <a:rPr lang="en-US" dirty="0">
                <a:solidFill>
                  <a:schemeClr val="tx1">
                    <a:lumMod val="65000"/>
                    <a:lumOff val="35000"/>
                  </a:schemeClr>
                </a:solidFill>
              </a:rPr>
              <a:t>Shared risk factors increase risk for suicide: substance use, mental illness, adverse childhood experiences, social isolation, and unemployment</a:t>
            </a:r>
          </a:p>
          <a:p>
            <a:pPr lvl="0"/>
            <a:r>
              <a:rPr lang="en-US" dirty="0">
                <a:solidFill>
                  <a:schemeClr val="tx1">
                    <a:lumMod val="65000"/>
                    <a:lumOff val="35000"/>
                  </a:schemeClr>
                </a:solidFill>
              </a:rPr>
              <a:t>Twice as likely as non-Veterans who have experienced homelessness to report lifetime suicide attempts</a:t>
            </a:r>
          </a:p>
          <a:p>
            <a:pPr lvl="0"/>
            <a:r>
              <a:rPr lang="en-US" dirty="0">
                <a:solidFill>
                  <a:schemeClr val="tx1">
                    <a:lumMod val="65000"/>
                    <a:lumOff val="35000"/>
                  </a:schemeClr>
                </a:solidFill>
              </a:rPr>
              <a:t>Nearly four times as likely as other Veterans to have ever attempted suicide</a:t>
            </a:r>
          </a:p>
          <a:p>
            <a:pPr lvl="0"/>
            <a:r>
              <a:rPr lang="en-US" dirty="0">
                <a:solidFill>
                  <a:schemeClr val="tx1">
                    <a:lumMod val="65000"/>
                    <a:lumOff val="35000"/>
                  </a:schemeClr>
                </a:solidFill>
              </a:rPr>
              <a:t>Veterans with past-year housing instability six times as likely as those who did not experience housing instability to report suicidal ideation</a:t>
            </a:r>
          </a:p>
          <a:p>
            <a:pPr lvl="0"/>
            <a:r>
              <a:rPr lang="en-US" dirty="0">
                <a:solidFill>
                  <a:schemeClr val="tx1">
                    <a:lumMod val="65000"/>
                    <a:lumOff val="35000"/>
                  </a:schemeClr>
                </a:solidFill>
              </a:rPr>
              <a:t>Veterans who experienced homelessness more likely than male counterparts to have suicidal thoughts or attempted suicide, although male veterans more likely to complete suicide</a:t>
            </a:r>
          </a:p>
        </p:txBody>
      </p:sp>
      <p:sp>
        <p:nvSpPr>
          <p:cNvPr id="4" name="object 2"/>
          <p:cNvSpPr/>
          <p:nvPr/>
        </p:nvSpPr>
        <p:spPr>
          <a:xfrm>
            <a:off x="1524000" y="38"/>
            <a:ext cx="9144000" cy="1017866"/>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526405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84792D1-FD17-DB76-155E-1FF32DDE80A8}"/>
              </a:ext>
            </a:extLst>
          </p:cNvPr>
          <p:cNvSpPr txBox="1"/>
          <p:nvPr/>
        </p:nvSpPr>
        <p:spPr>
          <a:xfrm>
            <a:off x="6324600" y="2133600"/>
            <a:ext cx="4343400" cy="923330"/>
          </a:xfrm>
          <a:prstGeom prst="rect">
            <a:avLst/>
          </a:prstGeom>
          <a:noFill/>
        </p:spPr>
        <p:txBody>
          <a:bodyPr wrap="square">
            <a:spAutoFit/>
          </a:bodyPr>
          <a:lstStyle/>
          <a:p>
            <a:pPr algn="ctr"/>
            <a:r>
              <a:rPr lang="en-US" sz="1400" b="1" dirty="0">
                <a:solidFill>
                  <a:schemeClr val="bg1"/>
                </a:solidFill>
              </a:rPr>
              <a:t>Ask </a:t>
            </a:r>
            <a:r>
              <a:rPr lang="en-US" b="1" dirty="0">
                <a:solidFill>
                  <a:schemeClr val="accent1">
                    <a:lumMod val="50000"/>
                  </a:schemeClr>
                </a:solidFill>
                <a:latin typeface="Tw Cen MT" panose="020B0602020104020603" pitchFamily="34" charset="0"/>
              </a:rPr>
              <a:t>QPR is intended to offer hope through positive action, this is not intended to be a form of counseling or treatment</a:t>
            </a:r>
            <a:endParaRPr lang="en-US" sz="1400" b="1" dirty="0">
              <a:solidFill>
                <a:schemeClr val="accent1">
                  <a:lumMod val="50000"/>
                </a:schemeClr>
              </a:solidFill>
              <a:latin typeface="Tw Cen MT" panose="020B0602020104020603" pitchFamily="34" charset="0"/>
            </a:endParaRPr>
          </a:p>
        </p:txBody>
      </p:sp>
      <p:pic>
        <p:nvPicPr>
          <p:cNvPr id="3" name="Picture 2" descr="A screenshot of a phone&#10;&#10;Description automatically generated with low confidence">
            <a:extLst>
              <a:ext uri="{FF2B5EF4-FFF2-40B4-BE49-F238E27FC236}">
                <a16:creationId xmlns:a16="http://schemas.microsoft.com/office/drawing/2014/main" id="{8F086DEB-E701-2429-3932-0F05ED62FA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1" y="1219200"/>
            <a:ext cx="4180609" cy="5410200"/>
          </a:xfrm>
          <a:prstGeom prst="rect">
            <a:avLst/>
          </a:prstGeom>
        </p:spPr>
      </p:pic>
      <p:sp>
        <p:nvSpPr>
          <p:cNvPr id="5" name="TextBox 4">
            <a:extLst>
              <a:ext uri="{FF2B5EF4-FFF2-40B4-BE49-F238E27FC236}">
                <a16:creationId xmlns:a16="http://schemas.microsoft.com/office/drawing/2014/main" id="{A658E08C-99F4-8124-4067-C392770A543A}"/>
              </a:ext>
            </a:extLst>
          </p:cNvPr>
          <p:cNvSpPr txBox="1"/>
          <p:nvPr/>
        </p:nvSpPr>
        <p:spPr>
          <a:xfrm>
            <a:off x="6705601" y="3810001"/>
            <a:ext cx="3445379" cy="1723549"/>
          </a:xfrm>
          <a:prstGeom prst="rect">
            <a:avLst/>
          </a:prstGeom>
          <a:noFill/>
        </p:spPr>
        <p:txBody>
          <a:bodyPr wrap="square" rtlCol="0">
            <a:spAutoFit/>
          </a:bodyPr>
          <a:lstStyle/>
          <a:p>
            <a:pPr algn="ctr">
              <a:buFont typeface="Arial" panose="020B0604020202020204" pitchFamily="34" charset="0"/>
              <a:buChar char="•"/>
            </a:pPr>
            <a:r>
              <a:rPr lang="en-US" sz="2400" dirty="0">
                <a:solidFill>
                  <a:srgbClr val="222222"/>
                </a:solidFill>
                <a:latin typeface="OpenSans-Regular"/>
              </a:rPr>
              <a:t>​</a:t>
            </a:r>
            <a:r>
              <a:rPr lang="en-US" sz="1600" b="1" dirty="0">
                <a:solidFill>
                  <a:schemeClr val="accent1">
                    <a:lumMod val="50000"/>
                  </a:schemeClr>
                </a:solidFill>
                <a:latin typeface="Tw Cen MT" panose="020B0602020104020603" pitchFamily="34" charset="0"/>
              </a:rPr>
              <a:t>To find out more information contact Cal Stammer at 608-733-1791 or email:</a:t>
            </a:r>
          </a:p>
          <a:p>
            <a:pPr algn="ctr"/>
            <a:r>
              <a:rPr lang="en-US" sz="1600" b="1" dirty="0">
                <a:solidFill>
                  <a:schemeClr val="accent1">
                    <a:lumMod val="50000"/>
                  </a:schemeClr>
                </a:solidFill>
                <a:latin typeface="Tw Cen MT" panose="020B0602020104020603" pitchFamily="34" charset="0"/>
              </a:rPr>
              <a:t>calvin2.stammer@dva.wisconsin.gov​​</a:t>
            </a:r>
          </a:p>
          <a:p>
            <a:pPr algn="ctr"/>
            <a:endParaRPr lang="en-US" sz="1600" b="1" dirty="0">
              <a:solidFill>
                <a:schemeClr val="accent1">
                  <a:lumMod val="50000"/>
                </a:schemeClr>
              </a:solidFill>
              <a:latin typeface="Tw Cen MT" panose="020B0602020104020603" pitchFamily="34" charset="0"/>
            </a:endParaRPr>
          </a:p>
          <a:p>
            <a:endParaRPr lang="en-US" dirty="0">
              <a:solidFill>
                <a:schemeClr val="tx1">
                  <a:lumMod val="65000"/>
                  <a:lumOff val="35000"/>
                </a:schemeClr>
              </a:solidFill>
            </a:endParaRPr>
          </a:p>
        </p:txBody>
      </p:sp>
    </p:spTree>
    <p:extLst>
      <p:ext uri="{BB962C8B-B14F-4D97-AF65-F5344CB8AC3E}">
        <p14:creationId xmlns:p14="http://schemas.microsoft.com/office/powerpoint/2010/main" val="5325264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086096"/>
            <a:ext cx="9144000" cy="818905"/>
          </a:xfrm>
        </p:spPr>
        <p:txBody>
          <a:bodyPr>
            <a:normAutofit/>
          </a:bodyPr>
          <a:lstStyle/>
          <a:p>
            <a:r>
              <a:rPr lang="nn-NO" sz="3600" b="1" dirty="0">
                <a:solidFill>
                  <a:srgbClr val="002060"/>
                </a:solidFill>
                <a:latin typeface="Tw Cen MT" panose="020B0602020104020603" pitchFamily="34" charset="0"/>
              </a:rPr>
              <a:t>QPR </a:t>
            </a:r>
            <a:endParaRPr lang="en-US" sz="3600" b="1" dirty="0">
              <a:solidFill>
                <a:srgbClr val="002060"/>
              </a:solidFill>
              <a:latin typeface="Tw Cen MT" panose="020B0602020104020603" pitchFamily="34" charset="0"/>
            </a:endParaRPr>
          </a:p>
        </p:txBody>
      </p:sp>
      <p:sp>
        <p:nvSpPr>
          <p:cNvPr id="3" name="Text Placeholder 2"/>
          <p:cNvSpPr>
            <a:spLocks noGrp="1"/>
          </p:cNvSpPr>
          <p:nvPr>
            <p:ph type="body" idx="1"/>
          </p:nvPr>
        </p:nvSpPr>
        <p:spPr>
          <a:xfrm>
            <a:off x="1981200" y="1913860"/>
            <a:ext cx="8229600" cy="4724400"/>
          </a:xfrm>
        </p:spPr>
        <p:txBody>
          <a:bodyPr>
            <a:normAutofit/>
          </a:bodyPr>
          <a:lstStyle/>
          <a:p>
            <a:pPr>
              <a:spcBef>
                <a:spcPts val="1200"/>
              </a:spcBef>
            </a:pPr>
            <a:r>
              <a:rPr lang="en-US" sz="2200" dirty="0">
                <a:solidFill>
                  <a:schemeClr val="tx1">
                    <a:lumMod val="65000"/>
                    <a:lumOff val="35000"/>
                  </a:schemeClr>
                </a:solidFill>
              </a:rPr>
              <a:t>Training lasts about an hour and a half</a:t>
            </a:r>
          </a:p>
          <a:p>
            <a:pPr>
              <a:spcBef>
                <a:spcPts val="1200"/>
              </a:spcBef>
            </a:pPr>
            <a:r>
              <a:rPr lang="en-US" sz="2200" dirty="0">
                <a:solidFill>
                  <a:schemeClr val="tx1">
                    <a:lumMod val="65000"/>
                    <a:lumOff val="35000"/>
                  </a:schemeClr>
                </a:solidFill>
              </a:rPr>
              <a:t>VORP staff will provide the training free of cost</a:t>
            </a:r>
          </a:p>
          <a:p>
            <a:pPr>
              <a:spcBef>
                <a:spcPts val="1200"/>
              </a:spcBef>
            </a:pPr>
            <a:r>
              <a:rPr lang="en-US" sz="2200" dirty="0">
                <a:solidFill>
                  <a:schemeClr val="tx1">
                    <a:lumMod val="65000"/>
                    <a:lumOff val="35000"/>
                  </a:schemeClr>
                </a:solidFill>
              </a:rPr>
              <a:t>Cal Stammer and VORP staff will work with interested party to schedule the training</a:t>
            </a:r>
          </a:p>
          <a:p>
            <a:pPr>
              <a:spcBef>
                <a:spcPts val="1200"/>
              </a:spcBef>
            </a:pPr>
            <a:r>
              <a:rPr lang="en-US" sz="2200" dirty="0">
                <a:solidFill>
                  <a:schemeClr val="tx1">
                    <a:lumMod val="65000"/>
                    <a:lumOff val="35000"/>
                  </a:schemeClr>
                </a:solidFill>
              </a:rPr>
              <a:t>Materials will be provided by VORP staff</a:t>
            </a:r>
          </a:p>
          <a:p>
            <a:pPr>
              <a:spcBef>
                <a:spcPts val="1200"/>
              </a:spcBef>
            </a:pPr>
            <a:r>
              <a:rPr lang="en-US" sz="2200" dirty="0">
                <a:solidFill>
                  <a:schemeClr val="tx1">
                    <a:lumMod val="65000"/>
                    <a:lumOff val="35000"/>
                  </a:schemeClr>
                </a:solidFill>
              </a:rPr>
              <a:t>VORP Clinical Coordinator will be on site</a:t>
            </a:r>
          </a:p>
          <a:p>
            <a:pPr lvl="1">
              <a:spcBef>
                <a:spcPts val="1200"/>
              </a:spcBef>
            </a:pPr>
            <a:r>
              <a:rPr lang="en-US" sz="1800" dirty="0">
                <a:solidFill>
                  <a:schemeClr val="tx1">
                    <a:lumMod val="65000"/>
                    <a:lumOff val="35000"/>
                  </a:schemeClr>
                </a:solidFill>
              </a:rPr>
              <a:t>We have seen people get triggered during the training</a:t>
            </a:r>
          </a:p>
          <a:p>
            <a:pPr>
              <a:spcBef>
                <a:spcPts val="1200"/>
              </a:spcBef>
            </a:pPr>
            <a:r>
              <a:rPr lang="en-US" sz="2200" dirty="0">
                <a:solidFill>
                  <a:schemeClr val="tx1">
                    <a:lumMod val="65000"/>
                    <a:lumOff val="35000"/>
                  </a:schemeClr>
                </a:solidFill>
              </a:rPr>
              <a:t>Participants will receive a 1-hour QPR Certificate </a:t>
            </a:r>
          </a:p>
          <a:p>
            <a:pPr>
              <a:spcBef>
                <a:spcPts val="1200"/>
              </a:spcBef>
            </a:pPr>
            <a:r>
              <a:rPr lang="en-US" sz="2200" dirty="0">
                <a:solidFill>
                  <a:schemeClr val="tx1">
                    <a:lumMod val="65000"/>
                    <a:lumOff val="35000"/>
                  </a:schemeClr>
                </a:solidFill>
              </a:rPr>
              <a:t>Projector and speaker can be provided by VORP staff </a:t>
            </a:r>
          </a:p>
          <a:p>
            <a:pPr lvl="1">
              <a:spcBef>
                <a:spcPts val="1200"/>
              </a:spcBef>
            </a:pPr>
            <a:r>
              <a:rPr lang="en-US" sz="1800" dirty="0">
                <a:solidFill>
                  <a:schemeClr val="tx1">
                    <a:lumMod val="65000"/>
                    <a:lumOff val="35000"/>
                  </a:schemeClr>
                </a:solidFill>
              </a:rPr>
              <a:t>We would like to use the technology at the local agencies if they are on site</a:t>
            </a:r>
          </a:p>
          <a:p>
            <a:pPr marL="0" indent="0">
              <a:spcBef>
                <a:spcPts val="1200"/>
              </a:spcBef>
              <a:buNone/>
            </a:pPr>
            <a:endParaRPr lang="en-US" sz="2200" dirty="0">
              <a:solidFill>
                <a:schemeClr val="tx1">
                  <a:lumMod val="65000"/>
                  <a:lumOff val="35000"/>
                </a:schemeClr>
              </a:solidFill>
            </a:endParaRPr>
          </a:p>
          <a:p>
            <a:pPr marL="0" indent="0">
              <a:buNone/>
            </a:pPr>
            <a:endParaRPr lang="en-US" dirty="0">
              <a:solidFill>
                <a:schemeClr val="tx1">
                  <a:lumMod val="65000"/>
                  <a:lumOff val="35000"/>
                </a:schemeClr>
              </a:solidFill>
            </a:endParaRPr>
          </a:p>
          <a:p>
            <a:pPr marL="0" indent="0">
              <a:buNone/>
            </a:pPr>
            <a:endParaRPr lang="en-US" dirty="0">
              <a:solidFill>
                <a:schemeClr val="tx1">
                  <a:lumMod val="65000"/>
                  <a:lumOff val="35000"/>
                </a:schemeClr>
              </a:solidFill>
              <a:latin typeface="+mj-lt"/>
            </a:endParaRPr>
          </a:p>
        </p:txBody>
      </p:sp>
      <p:sp>
        <p:nvSpPr>
          <p:cNvPr id="4" name="object 2"/>
          <p:cNvSpPr/>
          <p:nvPr/>
        </p:nvSpPr>
        <p:spPr>
          <a:xfrm>
            <a:off x="1524000" y="38"/>
            <a:ext cx="9144000" cy="1017866"/>
          </a:xfrm>
          <a:prstGeom prst="rect">
            <a:avLst/>
          </a:prstGeom>
          <a:blipFill>
            <a:blip r:embed="rId3" cstate="print"/>
            <a:stretch>
              <a:fillRect/>
            </a:stretch>
          </a:blipFill>
        </p:spPr>
        <p:txBody>
          <a:bodyPr wrap="square" lIns="0" tIns="0" rIns="0" bIns="0" rtlCol="0"/>
          <a:lstStyle/>
          <a:p>
            <a:pPr>
              <a:defRPr/>
            </a:pPr>
            <a:endParaRPr>
              <a:solidFill>
                <a:prstClr val="black"/>
              </a:solidFill>
              <a:latin typeface="Calibri"/>
            </a:endParaRPr>
          </a:p>
        </p:txBody>
      </p:sp>
      <p:sp>
        <p:nvSpPr>
          <p:cNvPr id="5" name="Text Placeholder 2"/>
          <p:cNvSpPr txBox="1">
            <a:spLocks/>
          </p:cNvSpPr>
          <p:nvPr/>
        </p:nvSpPr>
        <p:spPr>
          <a:xfrm>
            <a:off x="2015247" y="2209800"/>
            <a:ext cx="8229600" cy="441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lvl="6" indent="-342900">
              <a:defRPr/>
            </a:pPr>
            <a:endParaRPr lang="en-US" sz="2800" dirty="0">
              <a:solidFill>
                <a:prstClr val="black">
                  <a:lumMod val="65000"/>
                  <a:lumOff val="35000"/>
                </a:prstClr>
              </a:solidFill>
              <a:latin typeface="Calibri"/>
            </a:endParaRPr>
          </a:p>
        </p:txBody>
      </p:sp>
    </p:spTree>
    <p:extLst>
      <p:ext uri="{BB962C8B-B14F-4D97-AF65-F5344CB8AC3E}">
        <p14:creationId xmlns:p14="http://schemas.microsoft.com/office/powerpoint/2010/main" val="17524455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0F781C-C115-6934-619C-351628D43D30}"/>
              </a:ext>
            </a:extLst>
          </p:cNvPr>
          <p:cNvSpPr>
            <a:spLocks noGrp="1"/>
          </p:cNvSpPr>
          <p:nvPr>
            <p:ph type="title"/>
          </p:nvPr>
        </p:nvSpPr>
        <p:spPr>
          <a:xfrm>
            <a:off x="1897506" y="1268802"/>
            <a:ext cx="8396986" cy="492443"/>
          </a:xfrm>
        </p:spPr>
        <p:txBody>
          <a:bodyPr>
            <a:normAutofit fontScale="90000"/>
          </a:bodyPr>
          <a:lstStyle/>
          <a:p>
            <a:pPr algn="ctr"/>
            <a:r>
              <a:rPr lang="nn-NO" sz="3200" b="1" dirty="0">
                <a:solidFill>
                  <a:srgbClr val="002060"/>
                </a:solidFill>
                <a:latin typeface="Tw Cen MT" panose="020B0602020104020603" pitchFamily="34" charset="0"/>
              </a:rPr>
              <a:t>FY24 QPR Trainings Completed</a:t>
            </a:r>
            <a:br>
              <a:rPr lang="nn-NO" sz="3200" b="1" dirty="0">
                <a:solidFill>
                  <a:srgbClr val="002060"/>
                </a:solidFill>
                <a:latin typeface="Tw Cen MT" panose="020B0602020104020603" pitchFamily="34" charset="0"/>
              </a:rPr>
            </a:br>
            <a:r>
              <a:rPr lang="nn-NO" sz="3200" b="1" dirty="0">
                <a:solidFill>
                  <a:srgbClr val="002060"/>
                </a:solidFill>
                <a:latin typeface="Tw Cen MT" panose="020B0602020104020603" pitchFamily="34" charset="0"/>
              </a:rPr>
              <a:t>Examples</a:t>
            </a:r>
            <a:endParaRPr lang="en-US" dirty="0"/>
          </a:p>
        </p:txBody>
      </p:sp>
      <p:sp>
        <p:nvSpPr>
          <p:cNvPr id="4" name="TextBox 3">
            <a:extLst>
              <a:ext uri="{FF2B5EF4-FFF2-40B4-BE49-F238E27FC236}">
                <a16:creationId xmlns:a16="http://schemas.microsoft.com/office/drawing/2014/main" id="{77C75B55-B0C2-C64B-FAA0-011BA13DD8C5}"/>
              </a:ext>
            </a:extLst>
          </p:cNvPr>
          <p:cNvSpPr txBox="1"/>
          <p:nvPr/>
        </p:nvSpPr>
        <p:spPr>
          <a:xfrm>
            <a:off x="1870710" y="2209800"/>
            <a:ext cx="4572000" cy="2523768"/>
          </a:xfrm>
          <a:prstGeom prst="rect">
            <a:avLst/>
          </a:prstGeom>
          <a:noFill/>
        </p:spPr>
        <p:txBody>
          <a:bodyPr wrap="square">
            <a:spAutoFit/>
          </a:bodyPr>
          <a:lstStyle/>
          <a:p>
            <a:pPr marL="285750" indent="-285750">
              <a:spcBef>
                <a:spcPts val="1200"/>
              </a:spcBef>
              <a:buFont typeface="Wingdings" panose="05000000000000000000" pitchFamily="2" charset="2"/>
              <a:buChar char="Ø"/>
              <a:defRPr/>
            </a:pPr>
            <a:r>
              <a:rPr lang="en-US" dirty="0">
                <a:solidFill>
                  <a:prstClr val="black">
                    <a:lumMod val="65000"/>
                    <a:lumOff val="35000"/>
                  </a:prstClr>
                </a:solidFill>
                <a:latin typeface="Calibri"/>
              </a:rPr>
              <a:t>La Crosse Warming Shelter</a:t>
            </a:r>
          </a:p>
          <a:p>
            <a:pPr marL="285750" indent="-285750">
              <a:spcBef>
                <a:spcPts val="1200"/>
              </a:spcBef>
              <a:buFont typeface="Wingdings" panose="05000000000000000000" pitchFamily="2" charset="2"/>
              <a:buChar char="Ø"/>
              <a:defRPr/>
            </a:pPr>
            <a:r>
              <a:rPr lang="en-US" dirty="0">
                <a:solidFill>
                  <a:prstClr val="black">
                    <a:lumMod val="65000"/>
                    <a:lumOff val="35000"/>
                  </a:prstClr>
                </a:solidFill>
                <a:latin typeface="Calibri"/>
              </a:rPr>
              <a:t>La Crosse Independent Living Resource</a:t>
            </a:r>
          </a:p>
          <a:p>
            <a:pPr marL="285750" indent="-285750">
              <a:spcBef>
                <a:spcPts val="1200"/>
              </a:spcBef>
              <a:buFont typeface="Wingdings" panose="05000000000000000000" pitchFamily="2" charset="2"/>
              <a:buChar char="Ø"/>
              <a:defRPr/>
            </a:pPr>
            <a:r>
              <a:rPr lang="en-US" dirty="0">
                <a:solidFill>
                  <a:prstClr val="black">
                    <a:lumMod val="65000"/>
                    <a:lumOff val="35000"/>
                  </a:prstClr>
                </a:solidFill>
                <a:latin typeface="Calibri"/>
              </a:rPr>
              <a:t>American Legion Post 487-Cable, WI</a:t>
            </a:r>
          </a:p>
          <a:p>
            <a:pPr marL="285750" indent="-285750">
              <a:spcBef>
                <a:spcPts val="1200"/>
              </a:spcBef>
              <a:buFont typeface="Wingdings" panose="05000000000000000000" pitchFamily="2" charset="2"/>
              <a:buChar char="Ø"/>
              <a:defRPr/>
            </a:pPr>
            <a:r>
              <a:rPr lang="en-US" dirty="0">
                <a:solidFill>
                  <a:prstClr val="black">
                    <a:lumMod val="65000"/>
                    <a:lumOff val="35000"/>
                  </a:prstClr>
                </a:solidFill>
                <a:latin typeface="Calibri"/>
              </a:rPr>
              <a:t>Grace Evangelical Lutheran Church</a:t>
            </a:r>
          </a:p>
          <a:p>
            <a:pPr marL="285750" indent="-285750">
              <a:spcBef>
                <a:spcPts val="1200"/>
              </a:spcBef>
              <a:buFont typeface="Wingdings" panose="05000000000000000000" pitchFamily="2" charset="2"/>
              <a:buChar char="Ø"/>
              <a:defRPr/>
            </a:pPr>
            <a:r>
              <a:rPr lang="en-US" dirty="0">
                <a:solidFill>
                  <a:prstClr val="black">
                    <a:lumMod val="65000"/>
                    <a:lumOff val="35000"/>
                  </a:prstClr>
                </a:solidFill>
                <a:latin typeface="Calibri"/>
              </a:rPr>
              <a:t>Stoughton VFW</a:t>
            </a:r>
          </a:p>
          <a:p>
            <a:pPr marL="285750" indent="-285750">
              <a:spcBef>
                <a:spcPts val="1200"/>
              </a:spcBef>
              <a:buFont typeface="Wingdings" panose="05000000000000000000" pitchFamily="2" charset="2"/>
              <a:buChar char="Ø"/>
              <a:defRPr/>
            </a:pPr>
            <a:r>
              <a:rPr lang="en-US" dirty="0">
                <a:solidFill>
                  <a:prstClr val="black">
                    <a:lumMod val="65000"/>
                    <a:lumOff val="35000"/>
                  </a:prstClr>
                </a:solidFill>
                <a:latin typeface="Calibri"/>
              </a:rPr>
              <a:t>Oshkosh CORP</a:t>
            </a:r>
          </a:p>
        </p:txBody>
      </p:sp>
      <p:sp>
        <p:nvSpPr>
          <p:cNvPr id="7" name="TextBox 6">
            <a:extLst>
              <a:ext uri="{FF2B5EF4-FFF2-40B4-BE49-F238E27FC236}">
                <a16:creationId xmlns:a16="http://schemas.microsoft.com/office/drawing/2014/main" id="{C9AF9F17-FD73-7457-C5FC-887D4C969543}"/>
              </a:ext>
            </a:extLst>
          </p:cNvPr>
          <p:cNvSpPr txBox="1"/>
          <p:nvPr/>
        </p:nvSpPr>
        <p:spPr>
          <a:xfrm>
            <a:off x="6096000" y="3549073"/>
            <a:ext cx="4572000" cy="2092881"/>
          </a:xfrm>
          <a:prstGeom prst="rect">
            <a:avLst/>
          </a:prstGeom>
          <a:noFill/>
        </p:spPr>
        <p:txBody>
          <a:bodyPr wrap="square">
            <a:spAutoFit/>
          </a:bodyPr>
          <a:lstStyle/>
          <a:p>
            <a:pPr marL="285750" indent="-285750">
              <a:spcBef>
                <a:spcPts val="1200"/>
              </a:spcBef>
              <a:buFont typeface="Wingdings" panose="05000000000000000000" pitchFamily="2" charset="2"/>
              <a:buChar char="Ø"/>
              <a:defRPr/>
            </a:pPr>
            <a:r>
              <a:rPr lang="en-US" dirty="0">
                <a:solidFill>
                  <a:prstClr val="black">
                    <a:lumMod val="65000"/>
                    <a:lumOff val="35000"/>
                  </a:prstClr>
                </a:solidFill>
                <a:latin typeface="Calibri"/>
              </a:rPr>
              <a:t>Fox Valley Veterans Council</a:t>
            </a:r>
          </a:p>
          <a:p>
            <a:pPr marL="285750" indent="-285750">
              <a:spcBef>
                <a:spcPts val="1200"/>
              </a:spcBef>
              <a:buFont typeface="Wingdings" panose="05000000000000000000" pitchFamily="2" charset="2"/>
              <a:buChar char="Ø"/>
              <a:defRPr/>
            </a:pPr>
            <a:r>
              <a:rPr lang="en-US" dirty="0">
                <a:solidFill>
                  <a:prstClr val="black">
                    <a:lumMod val="65000"/>
                    <a:lumOff val="35000"/>
                  </a:prstClr>
                </a:solidFill>
                <a:latin typeface="Calibri"/>
              </a:rPr>
              <a:t>Manitowoc Police Station</a:t>
            </a:r>
          </a:p>
          <a:p>
            <a:pPr marL="285750" indent="-285750">
              <a:spcBef>
                <a:spcPts val="1200"/>
              </a:spcBef>
              <a:buFont typeface="Wingdings" panose="05000000000000000000" pitchFamily="2" charset="2"/>
              <a:buChar char="Ø"/>
              <a:defRPr/>
            </a:pPr>
            <a:r>
              <a:rPr lang="en-US" dirty="0">
                <a:solidFill>
                  <a:prstClr val="black">
                    <a:lumMod val="65000"/>
                    <a:lumOff val="35000"/>
                  </a:prstClr>
                </a:solidFill>
                <a:latin typeface="Calibri"/>
              </a:rPr>
              <a:t>Phillips VFW</a:t>
            </a:r>
          </a:p>
          <a:p>
            <a:pPr marL="285750" indent="-285750">
              <a:spcBef>
                <a:spcPts val="1200"/>
              </a:spcBef>
              <a:buFont typeface="Wingdings" panose="05000000000000000000" pitchFamily="2" charset="2"/>
              <a:buChar char="Ø"/>
              <a:defRPr/>
            </a:pPr>
            <a:r>
              <a:rPr lang="en-US" dirty="0">
                <a:solidFill>
                  <a:prstClr val="black">
                    <a:lumMod val="65000"/>
                    <a:lumOff val="35000"/>
                  </a:prstClr>
                </a:solidFill>
                <a:latin typeface="Calibri"/>
              </a:rPr>
              <a:t>WDVA Claims &amp; VBRC teams</a:t>
            </a:r>
          </a:p>
          <a:p>
            <a:pPr marL="285750" indent="-285750">
              <a:spcBef>
                <a:spcPts val="1200"/>
              </a:spcBef>
              <a:buFont typeface="Wingdings" panose="05000000000000000000" pitchFamily="2" charset="2"/>
              <a:buChar char="Ø"/>
              <a:defRPr/>
            </a:pPr>
            <a:r>
              <a:rPr lang="en-US" dirty="0">
                <a:solidFill>
                  <a:prstClr val="black">
                    <a:lumMod val="65000"/>
                    <a:lumOff val="35000"/>
                  </a:prstClr>
                </a:solidFill>
                <a:latin typeface="Calibri"/>
              </a:rPr>
              <a:t>WEHR Nature Center-Franklin, WI</a:t>
            </a:r>
          </a:p>
        </p:txBody>
      </p:sp>
      <p:sp>
        <p:nvSpPr>
          <p:cNvPr id="2" name="object 2">
            <a:extLst>
              <a:ext uri="{FF2B5EF4-FFF2-40B4-BE49-F238E27FC236}">
                <a16:creationId xmlns:a16="http://schemas.microsoft.com/office/drawing/2014/main" id="{553769F3-9000-D6A0-A33D-EBD19CD6018C}"/>
              </a:ext>
            </a:extLst>
          </p:cNvPr>
          <p:cNvSpPr/>
          <p:nvPr/>
        </p:nvSpPr>
        <p:spPr>
          <a:xfrm>
            <a:off x="1524000" y="38"/>
            <a:ext cx="9144000" cy="1017866"/>
          </a:xfrm>
          <a:prstGeom prst="rect">
            <a:avLst/>
          </a:prstGeom>
          <a:blipFill>
            <a:blip r:embed="rId2" cstate="print"/>
            <a:stretch>
              <a:fillRect/>
            </a:stretch>
          </a:blipFill>
        </p:spPr>
        <p:txBody>
          <a:bodyPr wrap="square" lIns="0" tIns="0" rIns="0" bIns="0" rtlCol="0"/>
          <a:lstStyle/>
          <a:p>
            <a:pPr>
              <a:defRPr/>
            </a:pPr>
            <a:endParaRPr>
              <a:solidFill>
                <a:prstClr val="black"/>
              </a:solidFill>
              <a:latin typeface="Calibri"/>
            </a:endParaRPr>
          </a:p>
        </p:txBody>
      </p:sp>
    </p:spTree>
    <p:extLst>
      <p:ext uri="{BB962C8B-B14F-4D97-AF65-F5344CB8AC3E}">
        <p14:creationId xmlns:p14="http://schemas.microsoft.com/office/powerpoint/2010/main" val="2899756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D65A0A-4A92-16C9-BEB7-7EEE58436A16}"/>
              </a:ext>
            </a:extLst>
          </p:cNvPr>
          <p:cNvSpPr txBox="1"/>
          <p:nvPr/>
        </p:nvSpPr>
        <p:spPr>
          <a:xfrm>
            <a:off x="2183674" y="1143001"/>
            <a:ext cx="8077200" cy="646331"/>
          </a:xfrm>
          <a:prstGeom prst="rect">
            <a:avLst/>
          </a:prstGeom>
          <a:noFill/>
        </p:spPr>
        <p:txBody>
          <a:bodyPr wrap="square">
            <a:spAutoFit/>
          </a:bodyPr>
          <a:lstStyle/>
          <a:p>
            <a:pPr algn="ctr">
              <a:defRPr/>
            </a:pPr>
            <a:r>
              <a:rPr lang="nn-NO" sz="3600" b="1" dirty="0">
                <a:solidFill>
                  <a:srgbClr val="002060"/>
                </a:solidFill>
                <a:latin typeface="Tw Cen MT" panose="020B0602020104020603" pitchFamily="34" charset="0"/>
              </a:rPr>
              <a:t>Harm Reduction/Lethal Means Safety  </a:t>
            </a:r>
            <a:endParaRPr lang="en-US" sz="3600" b="1" dirty="0">
              <a:solidFill>
                <a:srgbClr val="002060"/>
              </a:solidFill>
              <a:latin typeface="Tw Cen MT" panose="020B0602020104020603" pitchFamily="34" charset="0"/>
            </a:endParaRPr>
          </a:p>
        </p:txBody>
      </p:sp>
      <p:pic>
        <p:nvPicPr>
          <p:cNvPr id="5" name="Picture 4">
            <a:extLst>
              <a:ext uri="{FF2B5EF4-FFF2-40B4-BE49-F238E27FC236}">
                <a16:creationId xmlns:a16="http://schemas.microsoft.com/office/drawing/2014/main" id="{969F8282-28D2-80FC-AE81-AD8CA624603E}"/>
              </a:ext>
            </a:extLst>
          </p:cNvPr>
          <p:cNvPicPr>
            <a:picLocks noChangeAspect="1"/>
          </p:cNvPicPr>
          <p:nvPr/>
        </p:nvPicPr>
        <p:blipFill>
          <a:blip r:embed="rId3"/>
          <a:stretch>
            <a:fillRect/>
          </a:stretch>
        </p:blipFill>
        <p:spPr>
          <a:xfrm>
            <a:off x="3048001" y="2209800"/>
            <a:ext cx="6348549" cy="4114800"/>
          </a:xfrm>
          <a:prstGeom prst="roundRect">
            <a:avLst>
              <a:gd name="adj" fmla="val 8594"/>
            </a:avLst>
          </a:prstGeom>
          <a:solidFill>
            <a:srgbClr val="FFFFFF">
              <a:shade val="85000"/>
            </a:srgbClr>
          </a:solidFill>
          <a:ln>
            <a:noFill/>
          </a:ln>
          <a:effectLst/>
        </p:spPr>
      </p:pic>
      <p:sp>
        <p:nvSpPr>
          <p:cNvPr id="6" name="TextBox 5">
            <a:extLst>
              <a:ext uri="{FF2B5EF4-FFF2-40B4-BE49-F238E27FC236}">
                <a16:creationId xmlns:a16="http://schemas.microsoft.com/office/drawing/2014/main" id="{EE97172C-5FE8-B89F-6324-F96C37A337AA}"/>
              </a:ext>
            </a:extLst>
          </p:cNvPr>
          <p:cNvSpPr txBox="1"/>
          <p:nvPr/>
        </p:nvSpPr>
        <p:spPr>
          <a:xfrm>
            <a:off x="3051544" y="6324600"/>
            <a:ext cx="4572000" cy="253916"/>
          </a:xfrm>
          <a:prstGeom prst="rect">
            <a:avLst/>
          </a:prstGeom>
          <a:noFill/>
        </p:spPr>
        <p:txBody>
          <a:bodyPr wrap="square">
            <a:spAutoFit/>
          </a:bodyPr>
          <a:lstStyle/>
          <a:p>
            <a:r>
              <a:rPr lang="en-US" sz="1050" dirty="0">
                <a:solidFill>
                  <a:schemeClr val="tx2"/>
                </a:solidFill>
                <a:latin typeface="Tw Cen MT" panose="020B0602020104020603" pitchFamily="34" charset="0"/>
              </a:rPr>
              <a:t>https://www.mirecc.va.gov/visn19/lethalmeanssafety/</a:t>
            </a:r>
          </a:p>
        </p:txBody>
      </p:sp>
    </p:spTree>
    <p:extLst>
      <p:ext uri="{BB962C8B-B14F-4D97-AF65-F5344CB8AC3E}">
        <p14:creationId xmlns:p14="http://schemas.microsoft.com/office/powerpoint/2010/main" val="51177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1524000" y="38"/>
            <a:ext cx="9144000" cy="1017866"/>
          </a:xfrm>
          <a:prstGeom prst="rect">
            <a:avLst/>
          </a:prstGeom>
          <a:blipFill>
            <a:blip r:embed="rId3" cstate="print"/>
            <a:stretch>
              <a:fillRect/>
            </a:stretch>
          </a:blipFill>
        </p:spPr>
        <p:txBody>
          <a:bodyPr wrap="square" lIns="0" tIns="0" rIns="0" bIns="0" rtlCol="0"/>
          <a:lstStyle/>
          <a:p>
            <a:endParaRPr/>
          </a:p>
        </p:txBody>
      </p:sp>
      <p:pic>
        <p:nvPicPr>
          <p:cNvPr id="2" name="Picture 1"/>
          <p:cNvPicPr>
            <a:picLocks noChangeAspect="1"/>
          </p:cNvPicPr>
          <p:nvPr/>
        </p:nvPicPr>
        <p:blipFill>
          <a:blip r:embed="rId4">
            <a:alphaModFix amt="50000"/>
          </a:blip>
          <a:stretch>
            <a:fillRect/>
          </a:stretch>
        </p:blipFill>
        <p:spPr>
          <a:xfrm>
            <a:off x="1527544" y="1017905"/>
            <a:ext cx="9144000" cy="5955791"/>
          </a:xfrm>
          <a:prstGeom prst="rect">
            <a:avLst/>
          </a:prstGeom>
        </p:spPr>
      </p:pic>
      <p:sp>
        <p:nvSpPr>
          <p:cNvPr id="5" name="Text Placeholder 5"/>
          <p:cNvSpPr txBox="1">
            <a:spLocks/>
          </p:cNvSpPr>
          <p:nvPr/>
        </p:nvSpPr>
        <p:spPr>
          <a:xfrm>
            <a:off x="1219200" y="1752600"/>
            <a:ext cx="8991600" cy="45720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800100" lvl="2" indent="0">
              <a:buNone/>
            </a:pPr>
            <a:r>
              <a:rPr lang="en-US" sz="2800" b="1" spc="-10" dirty="0">
                <a:solidFill>
                  <a:srgbClr val="002060"/>
                </a:solidFill>
                <a:cs typeface="Calibri"/>
              </a:rPr>
              <a:t>The mission of the Wisconsin Department of Veterans Affairs is to work on behalf of Wisconsin's veterans' community — veterans, their families and their survivors — in recognition of their service and sacrifice to our state and nation.​​​</a:t>
            </a:r>
          </a:p>
          <a:p>
            <a:pPr marL="800100" lvl="2" indent="0">
              <a:buNone/>
            </a:pPr>
            <a:endParaRPr lang="en-US" sz="2800" b="1" spc="-10" dirty="0">
              <a:solidFill>
                <a:srgbClr val="002060"/>
              </a:solidFill>
              <a:cs typeface="Calibri"/>
            </a:endParaRPr>
          </a:p>
          <a:p>
            <a:pPr marL="800100" lvl="2" indent="0">
              <a:buNone/>
            </a:pPr>
            <a:r>
              <a:rPr lang="en-US" sz="2800" b="1" spc="-10" dirty="0">
                <a:solidFill>
                  <a:srgbClr val="002060"/>
                </a:solidFill>
                <a:cs typeface="Calibri"/>
              </a:rPr>
              <a:t>VORP Mission: Serving those who served, where they are, to inspire change at the individual and community level. </a:t>
            </a:r>
          </a:p>
          <a:p>
            <a:pPr marL="800100" lvl="2" indent="0">
              <a:buNone/>
            </a:pPr>
            <a:endParaRPr lang="en-US" sz="2800" b="1" spc="-10" dirty="0">
              <a:solidFill>
                <a:srgbClr val="002060"/>
              </a:solidFill>
              <a:cs typeface="Calibri"/>
            </a:endParaRPr>
          </a:p>
          <a:p>
            <a:pPr marL="800100" lvl="2" indent="0">
              <a:buNone/>
            </a:pPr>
            <a:r>
              <a:rPr lang="en-US" sz="2800" b="1" spc="-10" dirty="0">
                <a:solidFill>
                  <a:srgbClr val="002060"/>
                </a:solidFill>
                <a:cs typeface="Calibri"/>
              </a:rPr>
              <a:t>VHRP Goal: To help veterans achieve stability, increase skill level and/or income, and obtain greater self determination that will enable them to reintegrate back to the community. </a:t>
            </a:r>
            <a:endParaRPr lang="en-US" sz="2800" b="1" dirty="0"/>
          </a:p>
        </p:txBody>
      </p:sp>
    </p:spTree>
    <p:extLst>
      <p:ext uri="{BB962C8B-B14F-4D97-AF65-F5344CB8AC3E}">
        <p14:creationId xmlns:p14="http://schemas.microsoft.com/office/powerpoint/2010/main" val="26353039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086096"/>
            <a:ext cx="9144000" cy="818905"/>
          </a:xfrm>
        </p:spPr>
        <p:txBody>
          <a:bodyPr>
            <a:normAutofit/>
          </a:bodyPr>
          <a:lstStyle/>
          <a:p>
            <a:r>
              <a:rPr lang="nn-NO" sz="3600" b="1" dirty="0">
                <a:solidFill>
                  <a:srgbClr val="002060"/>
                </a:solidFill>
                <a:latin typeface="Tw Cen MT" panose="020B0602020104020603" pitchFamily="34" charset="0"/>
              </a:rPr>
              <a:t>Gunshop Program </a:t>
            </a:r>
            <a:endParaRPr lang="en-US" sz="3600" b="1" dirty="0">
              <a:solidFill>
                <a:srgbClr val="002060"/>
              </a:solidFill>
              <a:latin typeface="Tw Cen MT" panose="020B0602020104020603" pitchFamily="34" charset="0"/>
            </a:endParaRPr>
          </a:p>
        </p:txBody>
      </p:sp>
      <p:sp>
        <p:nvSpPr>
          <p:cNvPr id="3" name="Text Placeholder 2"/>
          <p:cNvSpPr>
            <a:spLocks noGrp="1"/>
          </p:cNvSpPr>
          <p:nvPr>
            <p:ph type="body" idx="1"/>
          </p:nvPr>
        </p:nvSpPr>
        <p:spPr>
          <a:xfrm>
            <a:off x="1981200" y="1495547"/>
            <a:ext cx="8229600" cy="5057653"/>
          </a:xfrm>
        </p:spPr>
        <p:txBody>
          <a:bodyPr>
            <a:normAutofit lnSpcReduction="10000"/>
          </a:bodyPr>
          <a:lstStyle/>
          <a:p>
            <a:pPr marL="0" indent="0">
              <a:buNone/>
            </a:pPr>
            <a:endParaRPr lang="en-US" dirty="0">
              <a:solidFill>
                <a:schemeClr val="tx1">
                  <a:lumMod val="65000"/>
                  <a:lumOff val="35000"/>
                </a:schemeClr>
              </a:solidFill>
            </a:endParaRPr>
          </a:p>
          <a:p>
            <a:r>
              <a:rPr lang="en-US" sz="1400" dirty="0">
                <a:hlinkClick r:id="rId3"/>
              </a:rPr>
              <a:t>Live Today-Put It Away - Captain John D Mason Veteran Peer Outreach Program</a:t>
            </a:r>
            <a:endParaRPr lang="en-US" sz="1400" dirty="0"/>
          </a:p>
          <a:p>
            <a:endParaRPr lang="en-US" sz="1400" dirty="0"/>
          </a:p>
          <a:p>
            <a:r>
              <a:rPr lang="en-US" sz="1400" dirty="0">
                <a:hlinkClick r:id="rId4"/>
              </a:rPr>
              <a:t>Introduction to Wisconsin's Gun Shop Project and Safe Storage Program | The Captain John D. Mason Program, on behalf of the Southeastern Wisconsin Suicide Prevention Taskforce and </a:t>
            </a:r>
            <a:r>
              <a:rPr lang="en-US" sz="1400" dirty="0" err="1">
                <a:hlinkClick r:id="rId4"/>
              </a:rPr>
              <a:t>BeThereWis</a:t>
            </a:r>
            <a:r>
              <a:rPr lang="en-US" sz="1400" dirty="0">
                <a:hlinkClick r:id="rId4"/>
              </a:rPr>
              <a:t>, is working to promote Wisconsin's... | By Captain John D. Mason Veteran Peer Outreach Program | Facebook</a:t>
            </a:r>
            <a:endParaRPr lang="en-US" sz="1400" dirty="0"/>
          </a:p>
          <a:p>
            <a:pPr marL="0" indent="0">
              <a:buNone/>
            </a:pPr>
            <a:endParaRPr lang="en-US" sz="1400" dirty="0">
              <a:solidFill>
                <a:schemeClr val="tx1">
                  <a:lumMod val="65000"/>
                  <a:lumOff val="35000"/>
                </a:schemeClr>
              </a:solidFill>
            </a:endParaRPr>
          </a:p>
          <a:p>
            <a:r>
              <a:rPr lang="en-US" sz="1400" dirty="0">
                <a:solidFill>
                  <a:schemeClr val="tx1">
                    <a:lumMod val="65000"/>
                    <a:lumOff val="35000"/>
                  </a:schemeClr>
                </a:solidFill>
              </a:rPr>
              <a:t>47 Gun Shops and Ranges have signed up since the start of the Gun Shop Program</a:t>
            </a:r>
          </a:p>
          <a:p>
            <a:pPr lvl="1"/>
            <a:r>
              <a:rPr lang="en-US" sz="1400" dirty="0">
                <a:solidFill>
                  <a:srgbClr val="000000"/>
                </a:solidFill>
              </a:rPr>
              <a:t>The firearm facilities noted on this map in </a:t>
            </a:r>
            <a:r>
              <a:rPr lang="en-US" sz="1400" b="1" dirty="0">
                <a:solidFill>
                  <a:srgbClr val="800080"/>
                </a:solidFill>
              </a:rPr>
              <a:t>PURPLE</a:t>
            </a:r>
            <a:r>
              <a:rPr lang="en-US" sz="1400" dirty="0">
                <a:solidFill>
                  <a:srgbClr val="000000"/>
                </a:solidFill>
              </a:rPr>
              <a:t> are voluntarily providing storage of firearms outside of your home as a way to help prevent suicide. </a:t>
            </a:r>
            <a:endParaRPr lang="en-US" sz="1400" dirty="0">
              <a:solidFill>
                <a:schemeClr val="tx1">
                  <a:lumMod val="65000"/>
                  <a:lumOff val="35000"/>
                </a:schemeClr>
              </a:solidFill>
            </a:endParaRPr>
          </a:p>
          <a:p>
            <a:endParaRPr lang="en-US" sz="1400" dirty="0">
              <a:solidFill>
                <a:schemeClr val="tx1">
                  <a:lumMod val="65000"/>
                  <a:lumOff val="35000"/>
                </a:schemeClr>
              </a:solidFill>
            </a:endParaRPr>
          </a:p>
          <a:p>
            <a:r>
              <a:rPr lang="en-US" sz="1400" dirty="0">
                <a:solidFill>
                  <a:schemeClr val="tx1">
                    <a:lumMod val="65000"/>
                    <a:lumOff val="35000"/>
                  </a:schemeClr>
                </a:solidFill>
              </a:rPr>
              <a:t>8 Law enforcement agencies </a:t>
            </a:r>
          </a:p>
          <a:p>
            <a:pPr lvl="1"/>
            <a:r>
              <a:rPr lang="en-US" sz="1400" dirty="0">
                <a:solidFill>
                  <a:srgbClr val="000000"/>
                </a:solidFill>
              </a:rPr>
              <a:t>The following police/sheriff departments noted on the map in </a:t>
            </a:r>
            <a:r>
              <a:rPr lang="en-US" sz="1400" b="1" dirty="0">
                <a:solidFill>
                  <a:srgbClr val="0000FF"/>
                </a:solidFill>
              </a:rPr>
              <a:t>BLUE</a:t>
            </a:r>
            <a:r>
              <a:rPr lang="en-US" sz="1400" dirty="0">
                <a:solidFill>
                  <a:srgbClr val="000000"/>
                </a:solidFill>
              </a:rPr>
              <a:t> are part of Voluntary Firearm Safekeeping Program and voluntarily provide this service to the community.  Be sure that you have the firearm(s) unloaded when you take them in. See below the map for additional information for each Law Enforcement Location.</a:t>
            </a:r>
            <a:r>
              <a:rPr lang="en-US" sz="1400" dirty="0">
                <a:solidFill>
                  <a:schemeClr val="tx1">
                    <a:lumMod val="65000"/>
                    <a:lumOff val="35000"/>
                  </a:schemeClr>
                </a:solidFill>
              </a:rPr>
              <a:t> </a:t>
            </a:r>
          </a:p>
          <a:p>
            <a:r>
              <a:rPr lang="en-US" sz="1500" dirty="0">
                <a:solidFill>
                  <a:schemeClr val="tx1">
                    <a:lumMod val="65000"/>
                    <a:lumOff val="35000"/>
                  </a:schemeClr>
                </a:solidFill>
              </a:rPr>
              <a:t>Questions or more information please reach </a:t>
            </a:r>
          </a:p>
          <a:p>
            <a:pPr lvl="1"/>
            <a:r>
              <a:rPr lang="en-US" sz="1300" dirty="0">
                <a:solidFill>
                  <a:schemeClr val="tx1">
                    <a:lumMod val="65000"/>
                    <a:lumOff val="35000"/>
                  </a:schemeClr>
                </a:solidFill>
              </a:rPr>
              <a:t>TaskForce@betherewis.com </a:t>
            </a:r>
          </a:p>
          <a:p>
            <a:pPr marL="0" indent="0">
              <a:buNone/>
            </a:pPr>
            <a:endParaRPr lang="en-US" sz="1400" dirty="0">
              <a:solidFill>
                <a:schemeClr val="tx1">
                  <a:lumMod val="65000"/>
                  <a:lumOff val="35000"/>
                </a:schemeClr>
              </a:solidFill>
            </a:endParaRPr>
          </a:p>
        </p:txBody>
      </p:sp>
      <p:sp>
        <p:nvSpPr>
          <p:cNvPr id="4" name="object 2"/>
          <p:cNvSpPr/>
          <p:nvPr/>
        </p:nvSpPr>
        <p:spPr>
          <a:xfrm>
            <a:off x="1524000" y="38"/>
            <a:ext cx="9144000" cy="1017866"/>
          </a:xfrm>
          <a:prstGeom prst="rect">
            <a:avLst/>
          </a:prstGeom>
          <a:blipFill>
            <a:blip r:embed="rId5" cstate="print"/>
            <a:stretch>
              <a:fillRect/>
            </a:stretch>
          </a:blipFill>
        </p:spPr>
        <p:txBody>
          <a:bodyPr wrap="square" lIns="0" tIns="0" rIns="0" bIns="0" rtlCol="0"/>
          <a:lstStyle/>
          <a:p>
            <a:pPr>
              <a:defRPr/>
            </a:pPr>
            <a:endParaRPr>
              <a:solidFill>
                <a:prstClr val="black"/>
              </a:solidFill>
              <a:latin typeface="Calibri"/>
            </a:endParaRPr>
          </a:p>
        </p:txBody>
      </p:sp>
      <p:sp>
        <p:nvSpPr>
          <p:cNvPr id="5" name="Text Placeholder 2"/>
          <p:cNvSpPr txBox="1">
            <a:spLocks/>
          </p:cNvSpPr>
          <p:nvPr/>
        </p:nvSpPr>
        <p:spPr>
          <a:xfrm>
            <a:off x="2015247" y="2209800"/>
            <a:ext cx="8229600" cy="441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lvl="6" indent="-342900">
              <a:defRPr/>
            </a:pPr>
            <a:endParaRPr lang="en-US" sz="2800" dirty="0">
              <a:solidFill>
                <a:prstClr val="black">
                  <a:lumMod val="65000"/>
                  <a:lumOff val="35000"/>
                </a:prstClr>
              </a:solidFill>
              <a:latin typeface="Calibri"/>
            </a:endParaRPr>
          </a:p>
        </p:txBody>
      </p:sp>
    </p:spTree>
    <p:extLst>
      <p:ext uri="{BB962C8B-B14F-4D97-AF65-F5344CB8AC3E}">
        <p14:creationId xmlns:p14="http://schemas.microsoft.com/office/powerpoint/2010/main" val="40435563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37C5789-9970-EC7E-1C95-EDDC77F546DE}"/>
              </a:ext>
            </a:extLst>
          </p:cNvPr>
          <p:cNvGrpSpPr/>
          <p:nvPr/>
        </p:nvGrpSpPr>
        <p:grpSpPr>
          <a:xfrm>
            <a:off x="3455663" y="5300729"/>
            <a:ext cx="5507543" cy="1046440"/>
            <a:chOff x="1524000" y="5501117"/>
            <a:chExt cx="5641315" cy="951309"/>
          </a:xfrm>
        </p:grpSpPr>
        <p:grpSp>
          <p:nvGrpSpPr>
            <p:cNvPr id="4" name="Group 3">
              <a:extLst>
                <a:ext uri="{FF2B5EF4-FFF2-40B4-BE49-F238E27FC236}">
                  <a16:creationId xmlns:a16="http://schemas.microsoft.com/office/drawing/2014/main" id="{D28CB93D-3823-DD52-D33B-781F165DFB14}"/>
                </a:ext>
              </a:extLst>
            </p:cNvPr>
            <p:cNvGrpSpPr/>
            <p:nvPr/>
          </p:nvGrpSpPr>
          <p:grpSpPr>
            <a:xfrm>
              <a:off x="4800599" y="5674977"/>
              <a:ext cx="2364716" cy="643300"/>
              <a:chOff x="4800599" y="5674977"/>
              <a:chExt cx="2364716" cy="643300"/>
            </a:xfrm>
          </p:grpSpPr>
          <p:sp>
            <p:nvSpPr>
              <p:cNvPr id="6" name="TextBox 5">
                <a:extLst>
                  <a:ext uri="{FF2B5EF4-FFF2-40B4-BE49-F238E27FC236}">
                    <a16:creationId xmlns:a16="http://schemas.microsoft.com/office/drawing/2014/main" id="{960F2B5C-8FAD-EBB3-2166-9B2364752F52}"/>
                  </a:ext>
                </a:extLst>
              </p:cNvPr>
              <p:cNvSpPr txBox="1"/>
              <p:nvPr/>
            </p:nvSpPr>
            <p:spPr>
              <a:xfrm>
                <a:off x="4975874" y="5674977"/>
                <a:ext cx="2189441" cy="643300"/>
              </a:xfrm>
              <a:prstGeom prst="rect">
                <a:avLst/>
              </a:prstGeom>
              <a:noFill/>
            </p:spPr>
            <p:txBody>
              <a:bodyPr wrap="square" rtlCol="0">
                <a:spAutoFit/>
              </a:bodyPr>
              <a:lstStyle/>
              <a:p>
                <a:pPr>
                  <a:lnSpc>
                    <a:spcPct val="150000"/>
                  </a:lnSpc>
                </a:pPr>
                <a:r>
                  <a:rPr lang="en-US" sz="1400" dirty="0">
                    <a:solidFill>
                      <a:srgbClr val="282873"/>
                    </a:solidFill>
                  </a:rPr>
                  <a:t>Facebook.com/WisVets</a:t>
                </a:r>
              </a:p>
              <a:p>
                <a:pPr>
                  <a:lnSpc>
                    <a:spcPct val="150000"/>
                  </a:lnSpc>
                </a:pPr>
                <a:r>
                  <a:rPr lang="en-US" sz="1400" dirty="0">
                    <a:solidFill>
                      <a:srgbClr val="282873"/>
                    </a:solidFill>
                  </a:rPr>
                  <a:t>Instagram.com/WisVets</a:t>
                </a:r>
              </a:p>
            </p:txBody>
          </p:sp>
          <p:pic>
            <p:nvPicPr>
              <p:cNvPr id="7" name="Picture 6">
                <a:extLst>
                  <a:ext uri="{FF2B5EF4-FFF2-40B4-BE49-F238E27FC236}">
                    <a16:creationId xmlns:a16="http://schemas.microsoft.com/office/drawing/2014/main" id="{1B350CEC-294D-BF43-F5DC-A928DAF37A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599" y="5805917"/>
                <a:ext cx="175275" cy="175275"/>
              </a:xfrm>
              <a:prstGeom prst="rect">
                <a:avLst/>
              </a:prstGeom>
            </p:spPr>
          </p:pic>
          <p:pic>
            <p:nvPicPr>
              <p:cNvPr id="8" name="Picture 7">
                <a:extLst>
                  <a:ext uri="{FF2B5EF4-FFF2-40B4-BE49-F238E27FC236}">
                    <a16:creationId xmlns:a16="http://schemas.microsoft.com/office/drawing/2014/main" id="{18D38802-DF5E-E62C-F132-17D36DBF49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6085546"/>
                <a:ext cx="175275" cy="175275"/>
              </a:xfrm>
              <a:prstGeom prst="rect">
                <a:avLst/>
              </a:prstGeom>
            </p:spPr>
          </p:pic>
        </p:grpSp>
        <p:sp>
          <p:nvSpPr>
            <p:cNvPr id="5" name="TextBox 4">
              <a:extLst>
                <a:ext uri="{FF2B5EF4-FFF2-40B4-BE49-F238E27FC236}">
                  <a16:creationId xmlns:a16="http://schemas.microsoft.com/office/drawing/2014/main" id="{4B4841F3-2F5D-345A-48C7-62B82F1443F3}"/>
                </a:ext>
              </a:extLst>
            </p:cNvPr>
            <p:cNvSpPr txBox="1"/>
            <p:nvPr/>
          </p:nvSpPr>
          <p:spPr>
            <a:xfrm>
              <a:off x="1524000" y="5501117"/>
              <a:ext cx="3276600" cy="951309"/>
            </a:xfrm>
            <a:prstGeom prst="rect">
              <a:avLst/>
            </a:prstGeom>
            <a:noFill/>
          </p:spPr>
          <p:txBody>
            <a:bodyPr wrap="square" rtlCol="0">
              <a:spAutoFit/>
            </a:bodyPr>
            <a:lstStyle/>
            <a:p>
              <a:r>
                <a:rPr lang="en-US" sz="4400" dirty="0">
                  <a:solidFill>
                    <a:srgbClr val="282873"/>
                  </a:solidFill>
                  <a:latin typeface="Tw Cen MT" panose="020B0602020104020603" pitchFamily="34" charset="0"/>
                </a:rPr>
                <a:t>THANK YOU</a:t>
              </a:r>
            </a:p>
            <a:p>
              <a:r>
                <a:rPr lang="en-US" dirty="0">
                  <a:solidFill>
                    <a:schemeClr val="tx1">
                      <a:lumMod val="65000"/>
                      <a:lumOff val="35000"/>
                    </a:schemeClr>
                  </a:solidFill>
                  <a:latin typeface="Tw Cen MT" panose="020B0602020104020603" pitchFamily="34" charset="0"/>
                </a:rPr>
                <a:t>Connect with us on Social Media!</a:t>
              </a:r>
              <a:endParaRPr lang="en-US" dirty="0">
                <a:solidFill>
                  <a:schemeClr val="tx1">
                    <a:lumMod val="65000"/>
                    <a:lumOff val="35000"/>
                  </a:schemeClr>
                </a:solidFill>
                <a:latin typeface="Tw Cen MT" panose="020B0602020104020603" pitchFamily="34" charset="0"/>
                <a:sym typeface="Wingdings" panose="05000000000000000000" pitchFamily="2" charset="2"/>
              </a:endParaRPr>
            </a:p>
          </p:txBody>
        </p:sp>
      </p:grpSp>
      <p:sp>
        <p:nvSpPr>
          <p:cNvPr id="9" name="Title 1">
            <a:extLst>
              <a:ext uri="{FF2B5EF4-FFF2-40B4-BE49-F238E27FC236}">
                <a16:creationId xmlns:a16="http://schemas.microsoft.com/office/drawing/2014/main" id="{2A99FD0A-FDF3-D172-B19D-84E8D4C31951}"/>
              </a:ext>
            </a:extLst>
          </p:cNvPr>
          <p:cNvSpPr txBox="1">
            <a:spLocks/>
          </p:cNvSpPr>
          <p:nvPr/>
        </p:nvSpPr>
        <p:spPr>
          <a:xfrm>
            <a:off x="3505201" y="2057400"/>
            <a:ext cx="5387325" cy="2095500"/>
          </a:xfrm>
          <a:prstGeom prst="rect">
            <a:avLst/>
          </a:prstGeom>
        </p:spPr>
        <p:txBody>
          <a:bodyPr wrap="square" lIns="0" tIns="0" rIns="0" bIns="0">
            <a:normAutofit/>
          </a:bodyPr>
          <a:lstStyle>
            <a:lvl1pPr>
              <a:defRPr sz="3200" b="0" i="0">
                <a:solidFill>
                  <a:schemeClr val="tx1"/>
                </a:solidFill>
                <a:latin typeface="Calibri"/>
                <a:ea typeface="+mj-ea"/>
                <a:cs typeface="Calibri"/>
              </a:defRPr>
            </a:lvl1pPr>
          </a:lstStyle>
          <a:p>
            <a:pPr>
              <a:lnSpc>
                <a:spcPts val="3200"/>
              </a:lnSpc>
            </a:pPr>
            <a:r>
              <a:rPr lang="en-US" sz="8800" dirty="0">
                <a:solidFill>
                  <a:schemeClr val="tx1">
                    <a:lumMod val="50000"/>
                    <a:lumOff val="50000"/>
                  </a:schemeClr>
                </a:solidFill>
              </a:rPr>
              <a:t>Questions?</a:t>
            </a:r>
            <a:br>
              <a:rPr lang="en-US" sz="8800" dirty="0"/>
            </a:br>
            <a:r>
              <a:rPr lang="en-US" sz="2700" dirty="0">
                <a:solidFill>
                  <a:schemeClr val="tx1">
                    <a:lumMod val="50000"/>
                    <a:lumOff val="50000"/>
                  </a:schemeClr>
                </a:solidFill>
              </a:rPr>
              <a:t>Visit</a:t>
            </a:r>
            <a:r>
              <a:rPr lang="en-US" sz="2700" dirty="0"/>
              <a:t> </a:t>
            </a:r>
            <a:r>
              <a:rPr lang="en-US" sz="2700" b="1" dirty="0">
                <a:solidFill>
                  <a:srgbClr val="282873"/>
                </a:solidFill>
              </a:rPr>
              <a:t>WisVets.com</a:t>
            </a:r>
            <a:r>
              <a:rPr lang="en-US" sz="2700" dirty="0"/>
              <a:t> </a:t>
            </a:r>
            <a:r>
              <a:rPr lang="en-US" sz="2700" dirty="0">
                <a:solidFill>
                  <a:schemeClr val="tx1">
                    <a:lumMod val="65000"/>
                    <a:lumOff val="35000"/>
                  </a:schemeClr>
                </a:solidFill>
              </a:rPr>
              <a:t>to learn more &gt;&gt;</a:t>
            </a:r>
          </a:p>
        </p:txBody>
      </p:sp>
      <p:grpSp>
        <p:nvGrpSpPr>
          <p:cNvPr id="10" name="Group 9">
            <a:extLst>
              <a:ext uri="{FF2B5EF4-FFF2-40B4-BE49-F238E27FC236}">
                <a16:creationId xmlns:a16="http://schemas.microsoft.com/office/drawing/2014/main" id="{2AC0A377-1392-242F-1C0D-03A6D5162032}"/>
              </a:ext>
            </a:extLst>
          </p:cNvPr>
          <p:cNvGrpSpPr/>
          <p:nvPr/>
        </p:nvGrpSpPr>
        <p:grpSpPr>
          <a:xfrm>
            <a:off x="4592974" y="3445837"/>
            <a:ext cx="4958689" cy="1477328"/>
            <a:chOff x="3576944" y="3675300"/>
            <a:chExt cx="4576456" cy="1477328"/>
          </a:xfrm>
        </p:grpSpPr>
        <p:sp>
          <p:nvSpPr>
            <p:cNvPr id="11" name="TextBox 10">
              <a:extLst>
                <a:ext uri="{FF2B5EF4-FFF2-40B4-BE49-F238E27FC236}">
                  <a16:creationId xmlns:a16="http://schemas.microsoft.com/office/drawing/2014/main" id="{0707D106-8F32-DB39-FFB9-4F70B03F8625}"/>
                </a:ext>
              </a:extLst>
            </p:cNvPr>
            <p:cNvSpPr txBox="1"/>
            <p:nvPr/>
          </p:nvSpPr>
          <p:spPr>
            <a:xfrm>
              <a:off x="3576944" y="3675300"/>
              <a:ext cx="3352800" cy="1477328"/>
            </a:xfrm>
            <a:prstGeom prst="rect">
              <a:avLst/>
            </a:prstGeom>
            <a:noFill/>
          </p:spPr>
          <p:txBody>
            <a:bodyPr wrap="square" rtlCol="0">
              <a:spAutoFit/>
            </a:bodyPr>
            <a:lstStyle/>
            <a:p>
              <a:r>
                <a:rPr lang="en-US" dirty="0">
                  <a:solidFill>
                    <a:schemeClr val="tx2"/>
                  </a:solidFill>
                </a:rPr>
                <a:t>VORP Contact Information: </a:t>
              </a:r>
              <a:br>
                <a:rPr lang="en-US" dirty="0">
                  <a:solidFill>
                    <a:schemeClr val="tx2"/>
                  </a:solidFill>
                </a:rPr>
              </a:br>
              <a:r>
                <a:rPr lang="en-US" dirty="0">
                  <a:solidFill>
                    <a:schemeClr val="tx2"/>
                  </a:solidFill>
                </a:rPr>
                <a:t>Calvin W Stammer </a:t>
              </a:r>
              <a:br>
                <a:rPr lang="en-US" dirty="0">
                  <a:solidFill>
                    <a:schemeClr val="tx2"/>
                  </a:solidFill>
                </a:rPr>
              </a:br>
              <a:r>
                <a:rPr lang="en-US" dirty="0">
                  <a:solidFill>
                    <a:schemeClr val="tx2"/>
                  </a:solidFill>
                </a:rPr>
                <a:t>Program Supervisor</a:t>
              </a:r>
            </a:p>
            <a:p>
              <a:r>
                <a:rPr lang="en-US" dirty="0">
                  <a:solidFill>
                    <a:schemeClr val="tx2"/>
                  </a:solidFill>
                </a:rPr>
                <a:t>Calvin.stammer@dva.wi.gov</a:t>
              </a:r>
            </a:p>
            <a:p>
              <a:endParaRPr lang="en-US" dirty="0">
                <a:solidFill>
                  <a:schemeClr val="tx2"/>
                </a:solidFill>
              </a:endParaRPr>
            </a:p>
          </p:txBody>
        </p:sp>
        <p:sp>
          <p:nvSpPr>
            <p:cNvPr id="12" name="TextBox 11">
              <a:extLst>
                <a:ext uri="{FF2B5EF4-FFF2-40B4-BE49-F238E27FC236}">
                  <a16:creationId xmlns:a16="http://schemas.microsoft.com/office/drawing/2014/main" id="{A5BBBD0B-247A-0D39-3180-DEF45258D2D7}"/>
                </a:ext>
              </a:extLst>
            </p:cNvPr>
            <p:cNvSpPr txBox="1"/>
            <p:nvPr/>
          </p:nvSpPr>
          <p:spPr>
            <a:xfrm>
              <a:off x="5132062" y="3759050"/>
              <a:ext cx="3021338" cy="369332"/>
            </a:xfrm>
            <a:prstGeom prst="rect">
              <a:avLst/>
            </a:prstGeom>
            <a:noFill/>
          </p:spPr>
          <p:txBody>
            <a:bodyPr wrap="square">
              <a:spAutoFit/>
            </a:bodyPr>
            <a:lstStyle/>
            <a:p>
              <a:endParaRPr lang="en-US" dirty="0">
                <a:solidFill>
                  <a:schemeClr val="tx2"/>
                </a:solidFil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017904"/>
            <a:ext cx="9144000" cy="1362908"/>
          </a:xfrm>
        </p:spPr>
        <p:txBody>
          <a:bodyPr>
            <a:normAutofit/>
          </a:bodyPr>
          <a:lstStyle/>
          <a:p>
            <a:r>
              <a:rPr lang="en-US" sz="3600" b="1" dirty="0">
                <a:solidFill>
                  <a:srgbClr val="002060"/>
                </a:solidFill>
                <a:latin typeface="Tw Cen MT" panose="020B0602020104020603" pitchFamily="34" charset="0"/>
              </a:rPr>
              <a:t>Myths</a:t>
            </a:r>
          </a:p>
        </p:txBody>
      </p:sp>
      <p:sp>
        <p:nvSpPr>
          <p:cNvPr id="4" name="object 2"/>
          <p:cNvSpPr/>
          <p:nvPr/>
        </p:nvSpPr>
        <p:spPr>
          <a:xfrm>
            <a:off x="1524000" y="38"/>
            <a:ext cx="9144000" cy="1017866"/>
          </a:xfrm>
          <a:prstGeom prst="rect">
            <a:avLst/>
          </a:prstGeom>
          <a:blipFill>
            <a:blip r:embed="rId3" cstate="print"/>
            <a:stretch>
              <a:fillRect/>
            </a:stretch>
          </a:blipFill>
        </p:spPr>
        <p:txBody>
          <a:bodyPr wrap="square" lIns="0" tIns="0" rIns="0" bIns="0" rtlCol="0"/>
          <a:lstStyle/>
          <a:p>
            <a:endParaRPr/>
          </a:p>
        </p:txBody>
      </p:sp>
      <p:sp>
        <p:nvSpPr>
          <p:cNvPr id="5" name="Text Placeholder 2"/>
          <p:cNvSpPr>
            <a:spLocks noGrp="1"/>
          </p:cNvSpPr>
          <p:nvPr>
            <p:ph type="body" idx="1"/>
          </p:nvPr>
        </p:nvSpPr>
        <p:spPr>
          <a:xfrm>
            <a:off x="1981200" y="2209800"/>
            <a:ext cx="8229600" cy="4267200"/>
          </a:xfrm>
        </p:spPr>
        <p:txBody>
          <a:bodyPr>
            <a:normAutofit fontScale="92500" lnSpcReduction="10000"/>
          </a:bodyPr>
          <a:lstStyle/>
          <a:p>
            <a:pPr marL="342900" lvl="6" indent="-342900"/>
            <a:r>
              <a:rPr lang="en-US" sz="2800" dirty="0">
                <a:solidFill>
                  <a:schemeClr val="tx1">
                    <a:lumMod val="65000"/>
                    <a:lumOff val="35000"/>
                  </a:schemeClr>
                </a:solidFill>
              </a:rPr>
              <a:t>Myth 1: Veterans are a small subset of the population.</a:t>
            </a:r>
          </a:p>
          <a:p>
            <a:pPr marL="800100" lvl="7" indent="-342900"/>
            <a:r>
              <a:rPr lang="en-US" sz="2800" dirty="0">
                <a:solidFill>
                  <a:schemeClr val="tx1">
                    <a:lumMod val="65000"/>
                    <a:lumOff val="35000"/>
                  </a:schemeClr>
                </a:solidFill>
              </a:rPr>
              <a:t>Federal data show veterans make up 8 percent of the U.S. population.</a:t>
            </a:r>
          </a:p>
          <a:p>
            <a:pPr marL="342900" lvl="6" indent="-342900"/>
            <a:r>
              <a:rPr lang="en-US" sz="2800" dirty="0">
                <a:solidFill>
                  <a:schemeClr val="tx1">
                    <a:lumMod val="65000"/>
                    <a:lumOff val="35000"/>
                  </a:schemeClr>
                </a:solidFill>
              </a:rPr>
              <a:t>Myth 2: Veterans join the military because they could not get into college and are uneducated.</a:t>
            </a:r>
          </a:p>
          <a:p>
            <a:pPr marL="800100" lvl="7" indent="-342900"/>
            <a:r>
              <a:rPr lang="en-US" sz="2800" dirty="0">
                <a:solidFill>
                  <a:schemeClr val="tx1">
                    <a:lumMod val="65000"/>
                    <a:lumOff val="35000"/>
                  </a:schemeClr>
                </a:solidFill>
              </a:rPr>
              <a:t>35 percent of post-9/11 veterans have a bachelor’s degree or higher, compared to 31 percent of all veterans and 32 percent of the general U.S. population.</a:t>
            </a:r>
          </a:p>
          <a:p>
            <a:pPr marL="342900" lvl="6" indent="-342900"/>
            <a:r>
              <a:rPr lang="en-US" sz="2800" dirty="0">
                <a:solidFill>
                  <a:schemeClr val="tx1">
                    <a:lumMod val="65000"/>
                    <a:lumOff val="35000"/>
                  </a:schemeClr>
                </a:solidFill>
              </a:rPr>
              <a:t>Myth 3: All veterans are eligible for VA Health Care. </a:t>
            </a:r>
          </a:p>
          <a:p>
            <a:pPr marL="800100" lvl="7" indent="-342900"/>
            <a:r>
              <a:rPr lang="en-US" sz="2800" dirty="0">
                <a:solidFill>
                  <a:schemeClr val="tx1">
                    <a:lumMod val="65000"/>
                    <a:lumOff val="35000"/>
                  </a:schemeClr>
                </a:solidFill>
              </a:rPr>
              <a:t>Only 40% of those that serve in the Military are eligible for VA Services. </a:t>
            </a:r>
          </a:p>
        </p:txBody>
      </p:sp>
    </p:spTree>
    <p:extLst>
      <p:ext uri="{BB962C8B-B14F-4D97-AF65-F5344CB8AC3E}">
        <p14:creationId xmlns:p14="http://schemas.microsoft.com/office/powerpoint/2010/main" val="4062480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017904"/>
            <a:ext cx="9144000" cy="1362908"/>
          </a:xfrm>
        </p:spPr>
        <p:txBody>
          <a:bodyPr>
            <a:normAutofit/>
          </a:bodyPr>
          <a:lstStyle/>
          <a:p>
            <a:r>
              <a:rPr lang="en-US" sz="3600" b="1" dirty="0">
                <a:solidFill>
                  <a:srgbClr val="002060"/>
                </a:solidFill>
                <a:latin typeface="Tw Cen MT" panose="020B0602020104020603" pitchFamily="34" charset="0"/>
              </a:rPr>
              <a:t>Why People May Not Identify as a Veteran?</a:t>
            </a:r>
          </a:p>
        </p:txBody>
      </p:sp>
      <p:sp>
        <p:nvSpPr>
          <p:cNvPr id="4" name="object 2"/>
          <p:cNvSpPr/>
          <p:nvPr/>
        </p:nvSpPr>
        <p:spPr>
          <a:xfrm>
            <a:off x="1524000" y="38"/>
            <a:ext cx="9144000" cy="1017866"/>
          </a:xfrm>
          <a:prstGeom prst="rect">
            <a:avLst/>
          </a:prstGeom>
          <a:blipFill>
            <a:blip r:embed="rId3" cstate="print"/>
            <a:stretch>
              <a:fillRect/>
            </a:stretch>
          </a:blipFill>
        </p:spPr>
        <p:txBody>
          <a:bodyPr wrap="square" lIns="0" tIns="0" rIns="0" bIns="0" rtlCol="0"/>
          <a:lstStyle/>
          <a:p>
            <a:endParaRPr/>
          </a:p>
        </p:txBody>
      </p:sp>
      <p:sp>
        <p:nvSpPr>
          <p:cNvPr id="5" name="Text Placeholder 2"/>
          <p:cNvSpPr>
            <a:spLocks noGrp="1"/>
          </p:cNvSpPr>
          <p:nvPr>
            <p:ph type="body" idx="1"/>
          </p:nvPr>
        </p:nvSpPr>
        <p:spPr>
          <a:xfrm>
            <a:off x="1981200" y="2209800"/>
            <a:ext cx="8229600" cy="4267200"/>
          </a:xfrm>
        </p:spPr>
        <p:txBody>
          <a:bodyPr>
            <a:normAutofit/>
          </a:bodyPr>
          <a:lstStyle/>
          <a:p>
            <a:pPr marL="342900" lvl="6" indent="-342900"/>
            <a:r>
              <a:rPr lang="en-US" sz="2800" dirty="0">
                <a:solidFill>
                  <a:schemeClr val="tx1">
                    <a:lumMod val="65000"/>
                    <a:lumOff val="35000"/>
                  </a:schemeClr>
                </a:solidFill>
              </a:rPr>
              <a:t>“Have you ever served in the military?” vs. “Are you a veteran?”</a:t>
            </a:r>
          </a:p>
          <a:p>
            <a:pPr marL="342900" lvl="6" indent="-342900"/>
            <a:r>
              <a:rPr lang="en-US" sz="2800" dirty="0">
                <a:solidFill>
                  <a:schemeClr val="tx1">
                    <a:lumMod val="65000"/>
                    <a:lumOff val="35000"/>
                  </a:schemeClr>
                </a:solidFill>
              </a:rPr>
              <a:t>Don’t want to fall into the stereotypes</a:t>
            </a:r>
          </a:p>
          <a:p>
            <a:pPr marL="342900" lvl="6" indent="-342900"/>
            <a:r>
              <a:rPr lang="en-US" sz="2800" dirty="0">
                <a:solidFill>
                  <a:schemeClr val="tx1">
                    <a:lumMod val="65000"/>
                    <a:lumOff val="35000"/>
                  </a:schemeClr>
                </a:solidFill>
              </a:rPr>
              <a:t>Non-combat</a:t>
            </a:r>
          </a:p>
          <a:p>
            <a:pPr marL="342900" lvl="6" indent="-342900"/>
            <a:r>
              <a:rPr lang="en-US" sz="2800" dirty="0">
                <a:solidFill>
                  <a:schemeClr val="tx1">
                    <a:lumMod val="65000"/>
                    <a:lumOff val="35000"/>
                  </a:schemeClr>
                </a:solidFill>
              </a:rPr>
              <a:t>“Bad Paper”</a:t>
            </a:r>
          </a:p>
          <a:p>
            <a:pPr marL="342900" lvl="6" indent="-342900"/>
            <a:r>
              <a:rPr lang="en-US" sz="2800" dirty="0">
                <a:solidFill>
                  <a:schemeClr val="tx1">
                    <a:lumMod val="65000"/>
                    <a:lumOff val="35000"/>
                  </a:schemeClr>
                </a:solidFill>
              </a:rPr>
              <a:t>Gender, Sexual Identity</a:t>
            </a:r>
          </a:p>
          <a:p>
            <a:pPr marL="342900" lvl="6" indent="-342900"/>
            <a:r>
              <a:rPr lang="en-US" sz="2800" dirty="0">
                <a:solidFill>
                  <a:schemeClr val="tx1">
                    <a:lumMod val="65000"/>
                    <a:lumOff val="35000"/>
                  </a:schemeClr>
                </a:solidFill>
              </a:rPr>
              <a:t>Reserves and National Guard</a:t>
            </a:r>
          </a:p>
        </p:txBody>
      </p:sp>
    </p:spTree>
    <p:extLst>
      <p:ext uri="{BB962C8B-B14F-4D97-AF65-F5344CB8AC3E}">
        <p14:creationId xmlns:p14="http://schemas.microsoft.com/office/powerpoint/2010/main" val="2004549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017904"/>
            <a:ext cx="9144000" cy="1362908"/>
          </a:xfrm>
        </p:spPr>
        <p:txBody>
          <a:bodyPr>
            <a:normAutofit/>
          </a:bodyPr>
          <a:lstStyle/>
          <a:p>
            <a:r>
              <a:rPr lang="en-US" sz="3600" b="1" dirty="0">
                <a:solidFill>
                  <a:srgbClr val="002060"/>
                </a:solidFill>
                <a:latin typeface="Tw Cen MT" panose="020B0602020104020603" pitchFamily="34" charset="0"/>
              </a:rPr>
              <a:t>Why People May Not Identify as a Veteran?</a:t>
            </a:r>
          </a:p>
        </p:txBody>
      </p:sp>
      <p:sp>
        <p:nvSpPr>
          <p:cNvPr id="4" name="object 2"/>
          <p:cNvSpPr/>
          <p:nvPr/>
        </p:nvSpPr>
        <p:spPr>
          <a:xfrm>
            <a:off x="1524000" y="38"/>
            <a:ext cx="9144000" cy="1017866"/>
          </a:xfrm>
          <a:prstGeom prst="rect">
            <a:avLst/>
          </a:prstGeom>
          <a:blipFill>
            <a:blip r:embed="rId3" cstate="print"/>
            <a:stretch>
              <a:fillRect/>
            </a:stretch>
          </a:blipFill>
        </p:spPr>
        <p:txBody>
          <a:bodyPr wrap="square" lIns="0" tIns="0" rIns="0" bIns="0" rtlCol="0"/>
          <a:lstStyle/>
          <a:p>
            <a:endParaRPr/>
          </a:p>
        </p:txBody>
      </p:sp>
      <p:sp>
        <p:nvSpPr>
          <p:cNvPr id="5" name="Text Placeholder 2"/>
          <p:cNvSpPr>
            <a:spLocks noGrp="1"/>
          </p:cNvSpPr>
          <p:nvPr>
            <p:ph type="body" idx="1"/>
          </p:nvPr>
        </p:nvSpPr>
        <p:spPr>
          <a:xfrm>
            <a:off x="1981200" y="2209800"/>
            <a:ext cx="8229600" cy="4267200"/>
          </a:xfrm>
        </p:spPr>
        <p:txBody>
          <a:bodyPr>
            <a:normAutofit/>
          </a:bodyPr>
          <a:lstStyle/>
          <a:p>
            <a:pPr marL="342900" lvl="6" indent="-342900"/>
            <a:r>
              <a:rPr lang="en-US" sz="2800" dirty="0">
                <a:solidFill>
                  <a:schemeClr val="tx1">
                    <a:lumMod val="65000"/>
                    <a:lumOff val="35000"/>
                  </a:schemeClr>
                </a:solidFill>
              </a:rPr>
              <a:t>“Have you ever served in the military?” vs. “Are you a veteran?”</a:t>
            </a:r>
          </a:p>
          <a:p>
            <a:pPr marL="342900" lvl="6" indent="-342900"/>
            <a:r>
              <a:rPr lang="en-US" sz="2800" dirty="0">
                <a:solidFill>
                  <a:schemeClr val="tx1">
                    <a:lumMod val="65000"/>
                    <a:lumOff val="35000"/>
                  </a:schemeClr>
                </a:solidFill>
              </a:rPr>
              <a:t>Don’t want to fall into the stereotypes</a:t>
            </a:r>
          </a:p>
          <a:p>
            <a:pPr marL="342900" lvl="6" indent="-342900"/>
            <a:r>
              <a:rPr lang="en-US" sz="2800" dirty="0">
                <a:solidFill>
                  <a:schemeClr val="tx1">
                    <a:lumMod val="65000"/>
                    <a:lumOff val="35000"/>
                  </a:schemeClr>
                </a:solidFill>
              </a:rPr>
              <a:t>Non-combat</a:t>
            </a:r>
          </a:p>
          <a:p>
            <a:pPr marL="342900" lvl="6" indent="-342900"/>
            <a:r>
              <a:rPr lang="en-US" sz="2800" dirty="0">
                <a:solidFill>
                  <a:schemeClr val="tx1">
                    <a:lumMod val="65000"/>
                    <a:lumOff val="35000"/>
                  </a:schemeClr>
                </a:solidFill>
              </a:rPr>
              <a:t>“Bad Paper”</a:t>
            </a:r>
          </a:p>
          <a:p>
            <a:pPr marL="342900" lvl="6" indent="-342900"/>
            <a:r>
              <a:rPr lang="en-US" sz="2800" dirty="0">
                <a:solidFill>
                  <a:schemeClr val="tx1">
                    <a:lumMod val="65000"/>
                    <a:lumOff val="35000"/>
                  </a:schemeClr>
                </a:solidFill>
              </a:rPr>
              <a:t>Gender, Sexual Identity</a:t>
            </a:r>
          </a:p>
          <a:p>
            <a:pPr marL="342900" lvl="6" indent="-342900"/>
            <a:r>
              <a:rPr lang="en-US" sz="2800" dirty="0">
                <a:solidFill>
                  <a:schemeClr val="tx1">
                    <a:lumMod val="65000"/>
                    <a:lumOff val="35000"/>
                  </a:schemeClr>
                </a:solidFill>
              </a:rPr>
              <a:t>Reserves and National Guard</a:t>
            </a:r>
          </a:p>
        </p:txBody>
      </p:sp>
    </p:spTree>
    <p:extLst>
      <p:ext uri="{BB962C8B-B14F-4D97-AF65-F5344CB8AC3E}">
        <p14:creationId xmlns:p14="http://schemas.microsoft.com/office/powerpoint/2010/main" val="1040601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017904"/>
            <a:ext cx="9144000" cy="1362908"/>
          </a:xfrm>
        </p:spPr>
        <p:txBody>
          <a:bodyPr>
            <a:normAutofit/>
          </a:bodyPr>
          <a:lstStyle/>
          <a:p>
            <a:r>
              <a:rPr lang="en-US" sz="3600" b="1" dirty="0">
                <a:solidFill>
                  <a:srgbClr val="002060"/>
                </a:solidFill>
                <a:latin typeface="Tw Cen MT" panose="020B0602020104020603" pitchFamily="34" charset="0"/>
              </a:rPr>
              <a:t>Screening</a:t>
            </a:r>
          </a:p>
        </p:txBody>
      </p:sp>
      <p:sp>
        <p:nvSpPr>
          <p:cNvPr id="4" name="object 2"/>
          <p:cNvSpPr/>
          <p:nvPr/>
        </p:nvSpPr>
        <p:spPr>
          <a:xfrm>
            <a:off x="1524000" y="38"/>
            <a:ext cx="9144000" cy="1017866"/>
          </a:xfrm>
          <a:prstGeom prst="rect">
            <a:avLst/>
          </a:prstGeom>
          <a:blipFill>
            <a:blip r:embed="rId3" cstate="print"/>
            <a:stretch>
              <a:fillRect/>
            </a:stretch>
          </a:blipFill>
        </p:spPr>
        <p:txBody>
          <a:bodyPr wrap="square" lIns="0" tIns="0" rIns="0" bIns="0" rtlCol="0"/>
          <a:lstStyle/>
          <a:p>
            <a:endParaRPr/>
          </a:p>
        </p:txBody>
      </p:sp>
      <p:sp>
        <p:nvSpPr>
          <p:cNvPr id="5" name="Text Placeholder 2"/>
          <p:cNvSpPr>
            <a:spLocks noGrp="1"/>
          </p:cNvSpPr>
          <p:nvPr>
            <p:ph type="body" idx="1"/>
          </p:nvPr>
        </p:nvSpPr>
        <p:spPr>
          <a:xfrm>
            <a:off x="1981200" y="2209800"/>
            <a:ext cx="8229600" cy="4419600"/>
          </a:xfrm>
        </p:spPr>
        <p:txBody>
          <a:bodyPr>
            <a:normAutofit/>
          </a:bodyPr>
          <a:lstStyle/>
          <a:p>
            <a:pPr marL="342900" lvl="6" indent="-342900"/>
            <a:r>
              <a:rPr lang="en-US" sz="2800" dirty="0">
                <a:solidFill>
                  <a:schemeClr val="tx1">
                    <a:lumMod val="65000"/>
                    <a:lumOff val="35000"/>
                  </a:schemeClr>
                </a:solidFill>
                <a:latin typeface="+mj-lt"/>
              </a:rPr>
              <a:t>Ensure that veterans have access to the health care and support services that they have earned</a:t>
            </a:r>
          </a:p>
          <a:p>
            <a:pPr marL="342900" lvl="6" indent="-342900"/>
            <a:r>
              <a:rPr lang="en-US" sz="2800" dirty="0">
                <a:solidFill>
                  <a:schemeClr val="tx1">
                    <a:lumMod val="65000"/>
                    <a:lumOff val="35000"/>
                  </a:schemeClr>
                </a:solidFill>
                <a:latin typeface="+mj-lt"/>
              </a:rPr>
              <a:t>Awareness strengths and unique challenges </a:t>
            </a:r>
          </a:p>
          <a:p>
            <a:pPr marL="342900" lvl="6" indent="-342900"/>
            <a:r>
              <a:rPr lang="en-US" sz="2800" dirty="0">
                <a:solidFill>
                  <a:schemeClr val="tx1">
                    <a:lumMod val="65000"/>
                    <a:lumOff val="35000"/>
                  </a:schemeClr>
                </a:solidFill>
                <a:latin typeface="+mj-lt"/>
              </a:rPr>
              <a:t>Ask client if close family members have served in military</a:t>
            </a:r>
          </a:p>
        </p:txBody>
      </p:sp>
    </p:spTree>
    <p:extLst>
      <p:ext uri="{BB962C8B-B14F-4D97-AF65-F5344CB8AC3E}">
        <p14:creationId xmlns:p14="http://schemas.microsoft.com/office/powerpoint/2010/main" val="3881085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4EF0D-D171-7177-49E4-982A88359A3B}"/>
              </a:ext>
            </a:extLst>
          </p:cNvPr>
          <p:cNvSpPr txBox="1">
            <a:spLocks/>
          </p:cNvSpPr>
          <p:nvPr/>
        </p:nvSpPr>
        <p:spPr>
          <a:xfrm>
            <a:off x="1484878" y="1143000"/>
            <a:ext cx="9138745" cy="68580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002060"/>
                </a:solidFill>
                <a:effectLst>
                  <a:outerShdw blurRad="38100" dist="38100" dir="2700000" algn="tl">
                    <a:srgbClr val="000000">
                      <a:alpha val="43137"/>
                    </a:srgbClr>
                  </a:outerShdw>
                </a:effectLst>
                <a:latin typeface="Tw Cen MT" panose="020B0602020104020603" pitchFamily="34" charset="0"/>
              </a:rPr>
              <a:t>Definitions of a Veteran (Federal) </a:t>
            </a:r>
          </a:p>
        </p:txBody>
      </p:sp>
      <p:sp>
        <p:nvSpPr>
          <p:cNvPr id="3" name="TextBox 2">
            <a:extLst>
              <a:ext uri="{FF2B5EF4-FFF2-40B4-BE49-F238E27FC236}">
                <a16:creationId xmlns:a16="http://schemas.microsoft.com/office/drawing/2014/main" id="{1DEA44FB-83B0-C52D-2D9D-CF00CD0D89B2}"/>
              </a:ext>
            </a:extLst>
          </p:cNvPr>
          <p:cNvSpPr txBox="1"/>
          <p:nvPr/>
        </p:nvSpPr>
        <p:spPr>
          <a:xfrm>
            <a:off x="1580638" y="1828801"/>
            <a:ext cx="8947222" cy="2585323"/>
          </a:xfrm>
          <a:prstGeom prst="rect">
            <a:avLst/>
          </a:prstGeom>
          <a:noFill/>
        </p:spPr>
        <p:txBody>
          <a:bodyPr wrap="square" rtlCol="0">
            <a:spAutoFit/>
          </a:bodyPr>
          <a:lstStyle/>
          <a:p>
            <a:pPr marL="342900" indent="-342900">
              <a:buFont typeface="Arial" panose="020B0604020202020204" pitchFamily="34" charset="0"/>
              <a:buChar char="•"/>
            </a:pPr>
            <a:r>
              <a:rPr lang="en-US" dirty="0">
                <a:solidFill>
                  <a:schemeClr val="tx2"/>
                </a:solidFill>
                <a:latin typeface="inherit"/>
              </a:rPr>
              <a:t>The U.S. Census defines a veteran as “men and women who have served even for a short time” but are not currently serving on active duty.” </a:t>
            </a:r>
            <a:r>
              <a:rPr lang="en-US" sz="1400" dirty="0">
                <a:solidFill>
                  <a:schemeClr val="tx2"/>
                </a:solidFill>
                <a:latin typeface="inherit"/>
              </a:rPr>
              <a:t>(US Census Bureau)</a:t>
            </a:r>
          </a:p>
          <a:p>
            <a:pPr marL="342900" indent="-342900">
              <a:buFont typeface="Arial" panose="020B0604020202020204" pitchFamily="34" charset="0"/>
              <a:buChar char="•"/>
            </a:pPr>
            <a:r>
              <a:rPr lang="en-US" dirty="0">
                <a:solidFill>
                  <a:schemeClr val="tx2"/>
                </a:solidFill>
                <a:latin typeface="inherit"/>
              </a:rPr>
              <a:t>An individual that served 24 months on active duty. </a:t>
            </a:r>
            <a:r>
              <a:rPr lang="en-US" sz="1400" dirty="0">
                <a:solidFill>
                  <a:schemeClr val="tx2"/>
                </a:solidFill>
                <a:latin typeface="inherit"/>
              </a:rPr>
              <a:t>(VA.gov)</a:t>
            </a:r>
          </a:p>
          <a:p>
            <a:pPr marL="342900" indent="-342900">
              <a:buFont typeface="Arial" panose="020B0604020202020204" pitchFamily="34" charset="0"/>
              <a:buChar char="•"/>
            </a:pPr>
            <a:r>
              <a:rPr lang="en-US" dirty="0">
                <a:solidFill>
                  <a:schemeClr val="tx2"/>
                </a:solidFill>
                <a:latin typeface="inherit"/>
              </a:rPr>
              <a:t>According to Title 38 of the Code of Federal Regulations, a veteran is defined as anyone who served in the active military, naval, or air service and was discharged or released under conditions other than dishonorable. </a:t>
            </a:r>
            <a:r>
              <a:rPr lang="en-US" sz="1400" dirty="0">
                <a:solidFill>
                  <a:schemeClr val="tx2"/>
                </a:solidFill>
                <a:latin typeface="inherit"/>
              </a:rPr>
              <a:t>(VA.gov)</a:t>
            </a:r>
          </a:p>
          <a:p>
            <a:pPr algn="l"/>
            <a:endParaRPr lang="en-US" dirty="0">
              <a:solidFill>
                <a:srgbClr val="000000"/>
              </a:solidFill>
              <a:latin typeface="Aptos" panose="020B0004020202020204" pitchFamily="34" charset="0"/>
            </a:endParaRPr>
          </a:p>
          <a:p>
            <a:endParaRPr lang="en-US" dirty="0"/>
          </a:p>
          <a:p>
            <a:endParaRPr lang="en-US" dirty="0"/>
          </a:p>
        </p:txBody>
      </p:sp>
      <p:pic>
        <p:nvPicPr>
          <p:cNvPr id="5" name="Picture 4">
            <a:extLst>
              <a:ext uri="{FF2B5EF4-FFF2-40B4-BE49-F238E27FC236}">
                <a16:creationId xmlns:a16="http://schemas.microsoft.com/office/drawing/2014/main" id="{EAF5AE44-6551-9E9B-1AF6-780310EFAD55}"/>
              </a:ext>
            </a:extLst>
          </p:cNvPr>
          <p:cNvPicPr>
            <a:picLocks noChangeAspect="1"/>
          </p:cNvPicPr>
          <p:nvPr/>
        </p:nvPicPr>
        <p:blipFill>
          <a:blip r:embed="rId3"/>
          <a:stretch>
            <a:fillRect/>
          </a:stretch>
        </p:blipFill>
        <p:spPr>
          <a:xfrm>
            <a:off x="1664140" y="3726461"/>
            <a:ext cx="8622860" cy="2605480"/>
          </a:xfrm>
          <a:prstGeom prst="rect">
            <a:avLst/>
          </a:prstGeom>
        </p:spPr>
      </p:pic>
      <p:sp>
        <p:nvSpPr>
          <p:cNvPr id="6" name="TextBox 5">
            <a:extLst>
              <a:ext uri="{FF2B5EF4-FFF2-40B4-BE49-F238E27FC236}">
                <a16:creationId xmlns:a16="http://schemas.microsoft.com/office/drawing/2014/main" id="{5279AB5E-D01C-45AE-35C5-E2CD7AFE26D7}"/>
              </a:ext>
            </a:extLst>
          </p:cNvPr>
          <p:cNvSpPr txBox="1"/>
          <p:nvPr/>
        </p:nvSpPr>
        <p:spPr>
          <a:xfrm>
            <a:off x="8991601" y="6324601"/>
            <a:ext cx="1085105" cy="276999"/>
          </a:xfrm>
          <a:prstGeom prst="rect">
            <a:avLst/>
          </a:prstGeom>
          <a:noFill/>
        </p:spPr>
        <p:txBody>
          <a:bodyPr wrap="none" rtlCol="0">
            <a:spAutoFit/>
          </a:bodyPr>
          <a:lstStyle/>
          <a:p>
            <a:r>
              <a:rPr lang="en-US" sz="1200" dirty="0"/>
              <a:t>Congress.gov</a:t>
            </a:r>
          </a:p>
        </p:txBody>
      </p:sp>
    </p:spTree>
    <p:extLst>
      <p:ext uri="{BB962C8B-B14F-4D97-AF65-F5344CB8AC3E}">
        <p14:creationId xmlns:p14="http://schemas.microsoft.com/office/powerpoint/2010/main" val="4284456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771E67-0C51-C82D-A208-1F5F8D45CE2D}"/>
              </a:ext>
            </a:extLst>
          </p:cNvPr>
          <p:cNvSpPr txBox="1"/>
          <p:nvPr/>
        </p:nvSpPr>
        <p:spPr>
          <a:xfrm>
            <a:off x="1766050" y="1768593"/>
            <a:ext cx="8576398" cy="5021888"/>
          </a:xfrm>
          <a:prstGeom prst="rect">
            <a:avLst/>
          </a:prstGeom>
          <a:noFill/>
        </p:spPr>
        <p:txBody>
          <a:bodyPr wrap="square" rtlCol="0">
            <a:spAutoFit/>
          </a:bodyPr>
          <a:lstStyle/>
          <a:p>
            <a:pPr algn="just">
              <a:spcBef>
                <a:spcPts val="216"/>
              </a:spcBef>
              <a:spcAft>
                <a:spcPts val="216"/>
              </a:spcAft>
            </a:pPr>
            <a:r>
              <a:rPr lang="en-US" sz="1100" b="1" dirty="0">
                <a:solidFill>
                  <a:srgbClr val="000000"/>
                </a:solidFill>
                <a:latin typeface="Helvetica" panose="020B0604020202020204" pitchFamily="34" charset="0"/>
              </a:rPr>
              <a:t>(12) </a:t>
            </a:r>
            <a:r>
              <a:rPr lang="en-US" sz="1100" dirty="0">
                <a:solidFill>
                  <a:srgbClr val="000000"/>
                </a:solidFill>
                <a:latin typeface="Times" panose="02020603050405020304" pitchFamily="18" charset="0"/>
              </a:rPr>
              <a:t>“Veteran”, except in s. </a:t>
            </a:r>
            <a:r>
              <a:rPr lang="en-US" sz="1100" dirty="0">
                <a:solidFill>
                  <a:srgbClr val="426986"/>
                </a:solidFill>
                <a:latin typeface="Times" panose="02020603050405020304" pitchFamily="18" charset="0"/>
                <a:hlinkClick r:id="rId2" tooltip="Statutes 45.001"/>
              </a:rPr>
              <a:t>45.001</a:t>
            </a:r>
            <a:r>
              <a:rPr lang="en-US" sz="1100" dirty="0">
                <a:solidFill>
                  <a:srgbClr val="000000"/>
                </a:solidFill>
                <a:latin typeface="Times" panose="02020603050405020304" pitchFamily="18" charset="0"/>
              </a:rPr>
              <a:t>, means any of the following:</a:t>
            </a:r>
          </a:p>
          <a:p>
            <a:pPr algn="just">
              <a:spcBef>
                <a:spcPts val="216"/>
              </a:spcBef>
              <a:spcAft>
                <a:spcPts val="216"/>
              </a:spcAft>
            </a:pPr>
            <a:r>
              <a:rPr lang="en-US" sz="1100" b="1" dirty="0">
                <a:solidFill>
                  <a:srgbClr val="000000"/>
                </a:solidFill>
                <a:latin typeface="Times" panose="02020603050405020304" pitchFamily="18" charset="0"/>
              </a:rPr>
              <a:t>(a)</a:t>
            </a:r>
            <a:r>
              <a:rPr lang="en-US" sz="1100" dirty="0">
                <a:solidFill>
                  <a:srgbClr val="000000"/>
                </a:solidFill>
                <a:latin typeface="Times" panose="02020603050405020304" pitchFamily="18" charset="0"/>
              </a:rPr>
              <a:t> A person who has served on active duty for at least one qualifying term of service under pars. </a:t>
            </a:r>
            <a:r>
              <a:rPr lang="en-US" sz="1100" dirty="0">
                <a:solidFill>
                  <a:srgbClr val="426986"/>
                </a:solidFill>
                <a:latin typeface="Times" panose="02020603050405020304" pitchFamily="18" charset="0"/>
                <a:hlinkClick r:id="rId3" tooltip="Statutes 45.01(12)(b)"/>
              </a:rPr>
              <a:t>(b)</a:t>
            </a:r>
            <a:r>
              <a:rPr lang="en-US" sz="1100" dirty="0">
                <a:solidFill>
                  <a:srgbClr val="000000"/>
                </a:solidFill>
                <a:latin typeface="Times" panose="02020603050405020304" pitchFamily="18" charset="0"/>
              </a:rPr>
              <a:t> to </a:t>
            </a:r>
            <a:r>
              <a:rPr lang="en-US" sz="1100" dirty="0">
                <a:solidFill>
                  <a:srgbClr val="426986"/>
                </a:solidFill>
                <a:latin typeface="Times" panose="02020603050405020304" pitchFamily="18" charset="0"/>
                <a:hlinkClick r:id="rId4" tooltip="Statutes 45.01(12)(d)"/>
              </a:rPr>
              <a:t>(d)</a:t>
            </a:r>
            <a:r>
              <a:rPr lang="en-US" sz="1100" dirty="0">
                <a:solidFill>
                  <a:srgbClr val="000000"/>
                </a:solidFill>
                <a:latin typeface="Times" panose="02020603050405020304" pitchFamily="18" charset="0"/>
              </a:rPr>
              <a:t> under honorable conditions in the U.S. armed forces or in forces incorporated as part of the U.S. armed forces during a war period or in a crisis zone.</a:t>
            </a:r>
          </a:p>
          <a:p>
            <a:pPr algn="just">
              <a:spcBef>
                <a:spcPts val="216"/>
              </a:spcBef>
              <a:spcAft>
                <a:spcPts val="216"/>
              </a:spcAft>
            </a:pPr>
            <a:r>
              <a:rPr lang="en-US" sz="1100" b="1" dirty="0">
                <a:solidFill>
                  <a:srgbClr val="000000"/>
                </a:solidFill>
                <a:latin typeface="Times" panose="02020603050405020304" pitchFamily="18" charset="0"/>
              </a:rPr>
              <a:t>(b)</a:t>
            </a:r>
            <a:r>
              <a:rPr lang="en-US" sz="1100" dirty="0">
                <a:solidFill>
                  <a:srgbClr val="000000"/>
                </a:solidFill>
                <a:latin typeface="Times" panose="02020603050405020304" pitchFamily="18" charset="0"/>
              </a:rPr>
              <a:t> A person who has served on active duty in the U.S. armed forces or in forces incorporated as part of the U.S. armed forces under honorable conditions, for 2 continuous years or more or for the full period of his or her initial service obligation, whichever is less.</a:t>
            </a:r>
          </a:p>
          <a:p>
            <a:pPr algn="just">
              <a:spcBef>
                <a:spcPts val="216"/>
              </a:spcBef>
              <a:spcAft>
                <a:spcPts val="216"/>
              </a:spcAft>
            </a:pPr>
            <a:r>
              <a:rPr lang="en-US" sz="1100" b="1" dirty="0">
                <a:solidFill>
                  <a:srgbClr val="000000"/>
                </a:solidFill>
                <a:latin typeface="Times" panose="02020603050405020304" pitchFamily="18" charset="0"/>
              </a:rPr>
              <a:t>(c)</a:t>
            </a:r>
            <a:r>
              <a:rPr lang="en-US" sz="1100" dirty="0">
                <a:solidFill>
                  <a:srgbClr val="000000"/>
                </a:solidFill>
                <a:latin typeface="Times" panose="02020603050405020304" pitchFamily="18" charset="0"/>
              </a:rPr>
              <a:t> A person who has served on active duty for 90 days or more under honorable conditions in the U.S. armed forces or in forces incorporated as part of the U.S. armed forces during a war period or for any period of service under section 1 of executive order 10957 dated August 10, 1961.</a:t>
            </a:r>
          </a:p>
          <a:p>
            <a:pPr algn="just">
              <a:spcBef>
                <a:spcPts val="216"/>
              </a:spcBef>
              <a:spcAft>
                <a:spcPts val="216"/>
              </a:spcAft>
            </a:pPr>
            <a:r>
              <a:rPr lang="en-US" sz="1100" b="1" dirty="0">
                <a:solidFill>
                  <a:srgbClr val="000000"/>
                </a:solidFill>
                <a:latin typeface="Times" panose="02020603050405020304" pitchFamily="18" charset="0"/>
              </a:rPr>
              <a:t>(d)</a:t>
            </a:r>
            <a:r>
              <a:rPr lang="en-US" sz="1100" dirty="0">
                <a:solidFill>
                  <a:srgbClr val="000000"/>
                </a:solidFill>
                <a:latin typeface="Times" panose="02020603050405020304" pitchFamily="18" charset="0"/>
              </a:rPr>
              <a:t> A person whose term of service in the U.S. armed forces or in forces incorporated as part of the U.S. armed forces under honorable conditions entitled him or her to receive the Armed Forces Expeditionary Medal, established by executive order 10977 on December 4, 1961, the Vietnam Service Medal established by executive order 11231 on July 8, 1965, the Navy Expeditionary Medal, the Marine Corps Expeditionary Medal, or an equivalent expeditionary or service medal.</a:t>
            </a:r>
          </a:p>
          <a:p>
            <a:pPr algn="just">
              <a:spcBef>
                <a:spcPts val="216"/>
              </a:spcBef>
              <a:spcAft>
                <a:spcPts val="216"/>
              </a:spcAft>
            </a:pPr>
            <a:r>
              <a:rPr lang="en-US" sz="1100" b="1" dirty="0">
                <a:solidFill>
                  <a:srgbClr val="000000"/>
                </a:solidFill>
                <a:latin typeface="Times" panose="02020603050405020304" pitchFamily="18" charset="0"/>
              </a:rPr>
              <a:t>(e)</a:t>
            </a:r>
            <a:r>
              <a:rPr lang="en-US" sz="1100" dirty="0">
                <a:solidFill>
                  <a:srgbClr val="000000"/>
                </a:solidFill>
                <a:latin typeface="Times" panose="02020603050405020304" pitchFamily="18" charset="0"/>
              </a:rPr>
              <a:t> A person who was honorably discharged from the U.S. armed forces or from forces incorporated as part of the U.S. armed forces for a service-connected disability, for a disability subsequently adjudicated to have been service connected, or for reasons of hardship.</a:t>
            </a:r>
          </a:p>
          <a:p>
            <a:pPr algn="just">
              <a:spcBef>
                <a:spcPts val="216"/>
              </a:spcBef>
              <a:spcAft>
                <a:spcPts val="216"/>
              </a:spcAft>
            </a:pPr>
            <a:r>
              <a:rPr lang="en-US" sz="1100" b="1" dirty="0">
                <a:solidFill>
                  <a:srgbClr val="000000"/>
                </a:solidFill>
                <a:latin typeface="Times" panose="02020603050405020304" pitchFamily="18" charset="0"/>
              </a:rPr>
              <a:t>(f)</a:t>
            </a:r>
            <a:r>
              <a:rPr lang="en-US" sz="1100" dirty="0">
                <a:solidFill>
                  <a:srgbClr val="000000"/>
                </a:solidFill>
                <a:latin typeface="Times" panose="02020603050405020304" pitchFamily="18" charset="0"/>
              </a:rPr>
              <a:t> A person who was released under honorable conditions from the U.S. armed forces or from forces incorporated as part of the U.S. armed forces due to a reduction in the U.S. armed forces.</a:t>
            </a:r>
          </a:p>
          <a:p>
            <a:pPr algn="just">
              <a:spcBef>
                <a:spcPts val="216"/>
              </a:spcBef>
              <a:spcAft>
                <a:spcPts val="216"/>
              </a:spcAft>
            </a:pPr>
            <a:r>
              <a:rPr lang="en-US" sz="1100" b="1" dirty="0">
                <a:solidFill>
                  <a:srgbClr val="000000"/>
                </a:solidFill>
                <a:latin typeface="Times" panose="02020603050405020304" pitchFamily="18" charset="0"/>
              </a:rPr>
              <a:t>(g)</a:t>
            </a:r>
            <a:r>
              <a:rPr lang="en-US" sz="1100" dirty="0">
                <a:solidFill>
                  <a:srgbClr val="000000"/>
                </a:solidFill>
                <a:latin typeface="Times" panose="02020603050405020304" pitchFamily="18" charset="0"/>
              </a:rPr>
              <a:t> A person who died while in service in the U.S. armed forces or in forces incorporated as part of the U.S. armed forces.</a:t>
            </a:r>
          </a:p>
          <a:p>
            <a:pPr algn="just">
              <a:spcBef>
                <a:spcPts val="216"/>
              </a:spcBef>
              <a:spcAft>
                <a:spcPts val="216"/>
              </a:spcAft>
            </a:pPr>
            <a:r>
              <a:rPr lang="en-US" sz="1100" b="1" dirty="0">
                <a:solidFill>
                  <a:srgbClr val="000000"/>
                </a:solidFill>
                <a:latin typeface="Times" panose="02020603050405020304" pitchFamily="18" charset="0"/>
              </a:rPr>
              <a:t>(h)</a:t>
            </a:r>
            <a:r>
              <a:rPr lang="en-US" sz="1100" dirty="0">
                <a:solidFill>
                  <a:srgbClr val="000000"/>
                </a:solidFill>
                <a:latin typeface="Times" panose="02020603050405020304" pitchFamily="18" charset="0"/>
              </a:rPr>
              <a:t> A person who, while serving in the U.S. armed forces or in forces incorporated as part of the U.S. armed forces, is missing in action.</a:t>
            </a:r>
          </a:p>
          <a:p>
            <a:pPr algn="just">
              <a:spcBef>
                <a:spcPts val="216"/>
              </a:spcBef>
              <a:spcAft>
                <a:spcPts val="216"/>
              </a:spcAft>
            </a:pPr>
            <a:r>
              <a:rPr lang="en-US" sz="1100" b="1" dirty="0">
                <a:solidFill>
                  <a:srgbClr val="000000"/>
                </a:solidFill>
                <a:latin typeface="Times" panose="02020603050405020304" pitchFamily="18" charset="0"/>
              </a:rPr>
              <a:t>(</a:t>
            </a:r>
            <a:r>
              <a:rPr lang="en-US" sz="1100" b="1" dirty="0" err="1">
                <a:solidFill>
                  <a:srgbClr val="000000"/>
                </a:solidFill>
                <a:latin typeface="Times" panose="02020603050405020304" pitchFamily="18" charset="0"/>
              </a:rPr>
              <a:t>i</a:t>
            </a:r>
            <a:r>
              <a:rPr lang="en-US" sz="1100" b="1" dirty="0">
                <a:solidFill>
                  <a:srgbClr val="000000"/>
                </a:solidFill>
                <a:latin typeface="Times" panose="02020603050405020304" pitchFamily="18" charset="0"/>
              </a:rPr>
              <a:t>)</a:t>
            </a:r>
            <a:r>
              <a:rPr lang="en-US" sz="1100" dirty="0">
                <a:solidFill>
                  <a:srgbClr val="000000"/>
                </a:solidFill>
                <a:latin typeface="Times" panose="02020603050405020304" pitchFamily="18" charset="0"/>
              </a:rPr>
              <a:t> A person who died as the result of a service-connected disability.</a:t>
            </a:r>
          </a:p>
          <a:p>
            <a:pPr algn="just">
              <a:spcBef>
                <a:spcPts val="216"/>
              </a:spcBef>
              <a:spcAft>
                <a:spcPts val="216"/>
              </a:spcAft>
            </a:pPr>
            <a:r>
              <a:rPr lang="en-US" sz="1100" b="1" dirty="0">
                <a:solidFill>
                  <a:srgbClr val="000000"/>
                </a:solidFill>
                <a:latin typeface="Times" panose="02020603050405020304" pitchFamily="18" charset="0"/>
              </a:rPr>
              <a:t>(j)</a:t>
            </a:r>
            <a:r>
              <a:rPr lang="en-US" sz="1100" dirty="0">
                <a:solidFill>
                  <a:srgbClr val="000000"/>
                </a:solidFill>
                <a:latin typeface="Times" panose="02020603050405020304" pitchFamily="18" charset="0"/>
              </a:rPr>
              <a:t> A person who died in the line of duty while on inactive or active duty for training purposes in the U.S. armed forces, in forces incorporated as part of the U.S. armed forces, or in the national guard.</a:t>
            </a:r>
          </a:p>
          <a:p>
            <a:pPr algn="just">
              <a:spcBef>
                <a:spcPts val="216"/>
              </a:spcBef>
              <a:spcAft>
                <a:spcPts val="216"/>
              </a:spcAft>
            </a:pPr>
            <a:r>
              <a:rPr lang="en-US" sz="1100" b="1" dirty="0">
                <a:solidFill>
                  <a:srgbClr val="000000"/>
                </a:solidFill>
                <a:latin typeface="Times" panose="02020603050405020304" pitchFamily="18" charset="0"/>
              </a:rPr>
              <a:t>(k)</a:t>
            </a:r>
            <a:r>
              <a:rPr lang="en-US" sz="1100" dirty="0">
                <a:solidFill>
                  <a:srgbClr val="000000"/>
                </a:solidFill>
                <a:latin typeface="Times" panose="02020603050405020304" pitchFamily="18" charset="0"/>
              </a:rPr>
              <a:t> For purposes of ss. </a:t>
            </a:r>
            <a:r>
              <a:rPr lang="en-US" sz="1100" dirty="0">
                <a:solidFill>
                  <a:srgbClr val="426986"/>
                </a:solidFill>
                <a:latin typeface="Times" panose="02020603050405020304" pitchFamily="18" charset="0"/>
                <a:hlinkClick r:id="rId5" tooltip="Statutes 343.14"/>
              </a:rPr>
              <a:t>343.14</a:t>
            </a:r>
            <a:r>
              <a:rPr lang="en-US" sz="1100" dirty="0">
                <a:solidFill>
                  <a:srgbClr val="000000"/>
                </a:solidFill>
                <a:latin typeface="Times" panose="02020603050405020304" pitchFamily="18" charset="0"/>
              </a:rPr>
              <a:t> and </a:t>
            </a:r>
            <a:r>
              <a:rPr lang="en-US" sz="1100" dirty="0">
                <a:solidFill>
                  <a:srgbClr val="426986"/>
                </a:solidFill>
                <a:latin typeface="Times" panose="02020603050405020304" pitchFamily="18" charset="0"/>
                <a:hlinkClick r:id="rId6" tooltip="Statutes 343.17"/>
              </a:rPr>
              <a:t>343.17</a:t>
            </a:r>
            <a:r>
              <a:rPr lang="en-US" sz="1100" dirty="0">
                <a:solidFill>
                  <a:srgbClr val="000000"/>
                </a:solidFill>
                <a:latin typeface="Times" panose="02020603050405020304" pitchFamily="18" charset="0"/>
              </a:rPr>
              <a:t> only, a person who was admitted into the United States as a refugee from Laos under </a:t>
            </a:r>
            <a:r>
              <a:rPr lang="en-US" sz="1100" dirty="0">
                <a:solidFill>
                  <a:srgbClr val="426986"/>
                </a:solidFill>
                <a:latin typeface="Times" panose="02020603050405020304" pitchFamily="18" charset="0"/>
                <a:hlinkClick r:id="rId7" tooltip="US Code 8 USC 1157"/>
              </a:rPr>
              <a:t>8 USC 1157</a:t>
            </a:r>
            <a:r>
              <a:rPr lang="en-US" sz="1100" dirty="0">
                <a:solidFill>
                  <a:srgbClr val="000000"/>
                </a:solidFill>
                <a:latin typeface="Times" panose="02020603050405020304" pitchFamily="18" charset="0"/>
              </a:rPr>
              <a:t> and served with a special guerilla unit, or irregular forces, operating from a base in Laos in support of the U.S. military during the period beginning February 28, 1961, and ending September 18, 1978. The person shall provide documentation of the person’s service with a special guerilla unit or irregular forces as provided under section 4 of the federal Hmong Veterans’ Naturalization Act of 2000, P.L. </a:t>
            </a:r>
            <a:r>
              <a:rPr lang="en-US" sz="1100" dirty="0">
                <a:solidFill>
                  <a:srgbClr val="426986"/>
                </a:solidFill>
                <a:latin typeface="Times" panose="02020603050405020304" pitchFamily="18" charset="0"/>
                <a:hlinkClick r:id="rId8" tooltip="US Public Law 106-207"/>
              </a:rPr>
              <a:t>106-207</a:t>
            </a:r>
            <a:r>
              <a:rPr lang="en-US" sz="1100" dirty="0">
                <a:solidFill>
                  <a:srgbClr val="000000"/>
                </a:solidFill>
                <a:latin typeface="Times" panose="02020603050405020304" pitchFamily="18" charset="0"/>
              </a:rPr>
              <a:t>.</a:t>
            </a:r>
          </a:p>
          <a:p>
            <a:pPr algn="r"/>
            <a:r>
              <a:rPr lang="en-US" sz="1200" dirty="0"/>
              <a:t>Wisconsin legislature, Chapter 45, 12</a:t>
            </a:r>
          </a:p>
        </p:txBody>
      </p:sp>
      <p:sp>
        <p:nvSpPr>
          <p:cNvPr id="4" name="TextBox 3">
            <a:extLst>
              <a:ext uri="{FF2B5EF4-FFF2-40B4-BE49-F238E27FC236}">
                <a16:creationId xmlns:a16="http://schemas.microsoft.com/office/drawing/2014/main" id="{75A37595-4C13-1F6E-5546-E6C070923CE3}"/>
              </a:ext>
            </a:extLst>
          </p:cNvPr>
          <p:cNvSpPr txBox="1"/>
          <p:nvPr/>
        </p:nvSpPr>
        <p:spPr>
          <a:xfrm>
            <a:off x="3733800" y="1219200"/>
            <a:ext cx="5410200" cy="523220"/>
          </a:xfrm>
          <a:prstGeom prst="rect">
            <a:avLst/>
          </a:prstGeom>
          <a:noFill/>
        </p:spPr>
        <p:txBody>
          <a:bodyPr wrap="square">
            <a:spAutoFit/>
          </a:bodyPr>
          <a:lstStyle/>
          <a:p>
            <a:r>
              <a:rPr lang="en-US" sz="2800" b="1" dirty="0">
                <a:solidFill>
                  <a:srgbClr val="002060"/>
                </a:solidFill>
                <a:latin typeface="Tw Cen MT" panose="020B0602020104020603" pitchFamily="34" charset="0"/>
              </a:rPr>
              <a:t>Definitions of a Veteran (State) </a:t>
            </a:r>
          </a:p>
        </p:txBody>
      </p:sp>
    </p:spTree>
    <p:extLst>
      <p:ext uri="{BB962C8B-B14F-4D97-AF65-F5344CB8AC3E}">
        <p14:creationId xmlns:p14="http://schemas.microsoft.com/office/powerpoint/2010/main" val="20647320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TotalTime>
  <Words>3536</Words>
  <Application>Microsoft Office PowerPoint</Application>
  <PresentationFormat>Widescreen</PresentationFormat>
  <Paragraphs>294</Paragraphs>
  <Slides>31</Slides>
  <Notes>26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Aptos</vt:lpstr>
      <vt:lpstr>Aptos Display</vt:lpstr>
      <vt:lpstr>Arial</vt:lpstr>
      <vt:lpstr>Calibri</vt:lpstr>
      <vt:lpstr>Helvetica</vt:lpstr>
      <vt:lpstr>inherit</vt:lpstr>
      <vt:lpstr>OpenSans-Regular</vt:lpstr>
      <vt:lpstr>Times</vt:lpstr>
      <vt:lpstr>Tw Cen MT</vt:lpstr>
      <vt:lpstr>Wingdings</vt:lpstr>
      <vt:lpstr>Office Theme</vt:lpstr>
      <vt:lpstr>  WISCONSIN DEPARTMENT OF VETERANS AFFAIRS  James Bond, Secretary </vt:lpstr>
      <vt:lpstr>PowerPoint Presentation</vt:lpstr>
      <vt:lpstr>PowerPoint Presentation</vt:lpstr>
      <vt:lpstr>Myths</vt:lpstr>
      <vt:lpstr>Why People May Not Identify as a Veteran?</vt:lpstr>
      <vt:lpstr>Why People May Not Identify as a Veteran?</vt:lpstr>
      <vt:lpstr>Screening</vt:lpstr>
      <vt:lpstr>PowerPoint Presentation</vt:lpstr>
      <vt:lpstr>PowerPoint Presentation</vt:lpstr>
      <vt:lpstr>PowerPoint Presentation</vt:lpstr>
      <vt:lpstr>PowerPoint Presentation</vt:lpstr>
      <vt:lpstr>PowerPoint Presentation</vt:lpstr>
      <vt:lpstr>Building Partnerships and Connecting Systems </vt:lpstr>
      <vt:lpstr>PowerPoint Presentation</vt:lpstr>
      <vt:lpstr>PowerPoint Presentation</vt:lpstr>
      <vt:lpstr>History</vt:lpstr>
      <vt:lpstr>VORP Today</vt:lpstr>
      <vt:lpstr>PowerPoint Presentation</vt:lpstr>
      <vt:lpstr>Criteria for Enrollment in VORP</vt:lpstr>
      <vt:lpstr>Where We Serve Veterans</vt:lpstr>
      <vt:lpstr>Services</vt:lpstr>
      <vt:lpstr>Services</vt:lpstr>
      <vt:lpstr>PowerPoint Presentation</vt:lpstr>
      <vt:lpstr>Unmet Community Needs and Barriers Experienced by Veterans</vt:lpstr>
      <vt:lpstr>Homelessness and Suicide</vt:lpstr>
      <vt:lpstr>PowerPoint Presentation</vt:lpstr>
      <vt:lpstr>QPR </vt:lpstr>
      <vt:lpstr>FY24 QPR Trainings Completed Examples</vt:lpstr>
      <vt:lpstr>PowerPoint Presentation</vt:lpstr>
      <vt:lpstr>Gunshop Program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WISCONSIN DEPARTMENT OF VETERANS AFFAIRS  James Bond, Secretary </dc:title>
  <dc:creator>Stammer, Calvin</dc:creator>
  <cp:lastModifiedBy>Stammer, Calvin</cp:lastModifiedBy>
  <cp:revision>2</cp:revision>
  <dcterms:created xsi:type="dcterms:W3CDTF">2025-06-09T20:23:29Z</dcterms:created>
  <dcterms:modified xsi:type="dcterms:W3CDTF">2025-06-09T20:24:51Z</dcterms:modified>
</cp:coreProperties>
</file>