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C2F92-8542-B0DA-2977-5B586A069B4A}" v="10" dt="2025-06-09T16:01:45.529"/>
    <p1510:client id="{362986E1-3AFF-C2FE-9B1F-2DEC59E4E8AE}" v="4" dt="2025-06-09T16:02:24.189"/>
    <p1510:client id="{968A01ED-8788-A5CF-73A3-38A33AC31E7C}" v="275" dt="2025-06-09T16:21:57.741"/>
    <p1510:client id="{B13EC1D1-DDE8-591E-9D95-0C22D2A2DD7D}" v="234" dt="2025-06-09T16:00:37.724"/>
    <p1510:client id="{DFABFF83-FF71-B65D-FA1E-2A74A544A4E2}" v="199" dt="2025-06-11T15:08:16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F639B-255D-4BB9-ACC3-59A5573B0AB3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FA3A3-C32F-4E13-ABDE-E501A35F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9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Question – how many institutions currently have a MCPL process?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7FA3A3-C32F-4E13-ABDE-E501A35F27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6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A67E988-5919-57BB-C7DE-D3EAD38A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70" y="6209925"/>
            <a:ext cx="1115568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327B2-BA4B-2C04-0751-5CB63D4AA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78408"/>
            <a:ext cx="11155680" cy="3429000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01176-DC7A-4C3D-3D8F-352526DA7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80560"/>
            <a:ext cx="7104888" cy="1399032"/>
          </a:xfrm>
        </p:spPr>
        <p:txBody>
          <a:bodyPr anchor="b">
            <a:normAutofit/>
          </a:bodyPr>
          <a:lstStyle>
            <a:lvl1pPr marL="0" indent="0" algn="l"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C221-9A2E-7459-102F-C3CFB27CC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20671-6F7D-3A03-EEC1-661A87F9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3D3A-E0F9-8386-2A6C-96671FBB1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8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6771-E72D-FAD8-771E-3E196DD2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BB827-257D-60D9-792F-E69590042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5D2E7-C856-F78A-E88C-37547498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B289-9591-51C9-9E3C-B6F2ACC6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037C-790D-7442-8E43-D2740B39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9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5151-A38B-3766-6A32-FF1DF7687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9368" y="978408"/>
            <a:ext cx="2551176" cy="5367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132D1-640C-FB9A-AD6F-D84573834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1208" y="978408"/>
            <a:ext cx="8010144" cy="53675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5F80A-4BA7-8ED8-9A62-B9219427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8113-D55A-A1A0-D1FE-53C95860F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19DDB-F89D-4B2D-21A2-82AF1D102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2572D8-D485-1DB1-34B1-C35C61C89940}"/>
              </a:ext>
            </a:extLst>
          </p:cNvPr>
          <p:cNvSpPr/>
          <p:nvPr/>
        </p:nvSpPr>
        <p:spPr>
          <a:xfrm rot="5400000">
            <a:off x="8936623" y="3585018"/>
            <a:ext cx="5325734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5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6D03-149A-DAB3-4B2A-E9B74F2E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1E73D-41A7-9934-0990-9208B9523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B2A3F-E719-673C-5D56-F663712D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E594A-52F5-D85E-343C-ADFEE3C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D5C9C-B2E2-FC26-E459-9E880EF9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9D51F-B2D5-2804-4F7C-C99850FBD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4288536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E5516-03B6-C488-EB4A-68AE681E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5266944"/>
            <a:ext cx="5020056" cy="1088136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CB4D7-49A7-D050-70B9-11A1E2D4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A913F-AD00-C1EE-B01A-8590671C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C386-B2AF-6FAD-D053-E22D48CD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E1B67-3BFF-F04B-52F4-7E724FB3B24D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5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3B21-CF4D-1B01-0F4E-D32C1B21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9FF2-6858-B514-B695-58442557D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208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30130-974D-B91D-5B93-EC52AABDB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9672" y="2578608"/>
            <a:ext cx="5166360" cy="37673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BED99-6FD7-9C6B-1152-A6E42715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53AAC-5967-2565-A715-82D3505A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51313-69FB-E016-3CC1-62CA476E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2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3DF9D-B849-CE37-97E4-AD37F880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64824" cy="12161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4C626-4008-960A-E601-6AA9F4BB8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E8D6C-AC07-ED6B-2EA8-9C40A5AEA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1208" y="3035808"/>
            <a:ext cx="5166360" cy="3310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52617E-C6D9-246B-E7B7-8159DF17C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9672" y="2340864"/>
            <a:ext cx="5166360" cy="65836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C2094-7EBC-02C5-5AB5-233E63080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9672" y="3035808"/>
            <a:ext cx="5166360" cy="3310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010BD2-59B4-FD2E-3C5E-C83AE600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B35C4-A654-7759-BDA0-94D9D1A2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F4347-2EC0-CA6E-2637-8048456D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2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716D-52F2-C7FB-83B1-2DA1AD37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F4A371-AC27-6A28-32E6-74A28371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941A-A24E-885D-E894-0326F4C4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5E5B4-971F-FF6A-1B07-A5C85370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7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F431F-E6DC-4137-3092-A30A0A36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AC814B-67B4-C70F-FA51-6205D5E2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AA9C9-D895-DD20-1089-EA75EA42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8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0562-884C-9053-70C1-3B72A0B4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F509-68F0-39D5-1A8B-CE246715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672" y="987424"/>
            <a:ext cx="5166360" cy="5358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8E37C-27CE-3A84-FC74-BDCCD8A9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95F79-E23E-11D2-40BF-66ED3401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F7FC-06F3-3D89-5D1A-4EC4B1D7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4ACD5-6E0B-5713-DC9A-41E9D62A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3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2D45-7CDB-D38C-2AAE-273F7976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5020056" cy="2459736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F0855-1744-56E4-B115-3A3C5EA78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19672" y="987424"/>
            <a:ext cx="5166360" cy="5358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E8A1D-28AE-4A19-BD96-401D4822A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1208" y="3575304"/>
            <a:ext cx="5020056" cy="2770632"/>
          </a:xfrm>
        </p:spPr>
        <p:txBody>
          <a:bodyPr>
            <a:normAutofit/>
          </a:bodyPr>
          <a:lstStyle>
            <a:lvl1pPr marL="0" indent="0">
              <a:buNone/>
              <a:defRPr sz="22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27DDB-CE95-4C89-DFC5-7DDBFC24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C50CD-E178-4744-9B35-B2F624D6C5E9}" type="datetimeFigureOut">
              <a:rPr lang="en-US" smtClean="0"/>
              <a:t>6/11/2025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2C835-F3B5-943C-FFC4-D5BA9666A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9891-6E3C-ADED-01DD-15FCED37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C95F-0247-41B6-91CF-DC97C76A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0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1A28D7-6581-4956-AAE3-9104804DF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11155680" cy="1463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CCA4-57A4-08A1-FC45-D2BBA66FA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208" y="2578608"/>
            <a:ext cx="1115568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A0F4-2442-8D45-3C3D-1B8F55C86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208" y="64190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80C50CD-E178-4744-9B35-B2F624D6C5E9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785E-FB42-1D54-92AC-D0A61A8FA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1208" y="1005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9CF34-1274-DB45-4809-90E5D244A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432" y="6419088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48CC95F-0247-41B6-91CF-DC97C76A7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4A975B-A886-5202-0489-6965514A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7869" y="508090"/>
            <a:ext cx="11153214" cy="149279"/>
          </a:xfrm>
          <a:custGeom>
            <a:avLst/>
            <a:gdLst>
              <a:gd name="connsiteX0" fmla="*/ 0 w 8085002"/>
              <a:gd name="connsiteY0" fmla="*/ 0 h 149279"/>
              <a:gd name="connsiteX1" fmla="*/ 8085002 w 8085002"/>
              <a:gd name="connsiteY1" fmla="*/ 0 h 149279"/>
              <a:gd name="connsiteX2" fmla="*/ 8085002 w 8085002"/>
              <a:gd name="connsiteY2" fmla="*/ 149279 h 149279"/>
              <a:gd name="connsiteX3" fmla="*/ 0 w 8085002"/>
              <a:gd name="connsiteY3" fmla="*/ 149279 h 149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85002" h="149279">
                <a:moveTo>
                  <a:pt x="0" y="0"/>
                </a:moveTo>
                <a:lnTo>
                  <a:pt x="8085002" y="0"/>
                </a:lnTo>
                <a:lnTo>
                  <a:pt x="8085002" y="149279"/>
                </a:lnTo>
                <a:lnTo>
                  <a:pt x="0" y="1492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0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r.gov/current/title-38/chapter-I/part-21/subpart-D/subject-group-ECFRec00f7613315383/section-21.4253#p-21.4253(d)(1)(iii)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cfr.gov/current/title-38/chapter-I/part-21/subpart-D/subject-group-ECFRec00f7613315383/section-21.4254#p-21.4254(c)(4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jst.doded.mil/j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roesforhealthcare.org/" TargetMode="External"/><Relationship Id="rId2" Type="http://schemas.openxmlformats.org/officeDocument/2006/relationships/hyperlink" Target="mailto:joan@heroesforhealthcar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schultzdustin@westernt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7E2F724-2FB3-4D1D-A730-739B8654C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eople holding hands">
            <a:extLst>
              <a:ext uri="{FF2B5EF4-FFF2-40B4-BE49-F238E27FC236}">
                <a16:creationId xmlns:a16="http://schemas.microsoft.com/office/drawing/2014/main" id="{389D76ED-89D0-F3F9-D68A-F153ADCAE45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13883" b="1848"/>
          <a:stretch>
            <a:fillRect/>
          </a:stretch>
        </p:blipFill>
        <p:spPr>
          <a:xfrm>
            <a:off x="-2" y="-2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1C2B7E-4812-A0D1-232F-584B79170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7"/>
            <a:ext cx="5021182" cy="329010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>
                <a:solidFill>
                  <a:srgbClr val="FFFFFF"/>
                </a:solidFill>
              </a:rPr>
              <a:t>Heroes for Healthcare and CPL Initiatives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F2A3BC-9795-29EE-F308-5138B81563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4482450"/>
            <a:ext cx="6354958" cy="1724029"/>
          </a:xfrm>
        </p:spPr>
        <p:txBody>
          <a:bodyPr anchor="t">
            <a:normAutofit fontScale="92500"/>
          </a:bodyPr>
          <a:lstStyle/>
          <a:p>
            <a:r>
              <a:rPr lang="en-US" sz="2400" b="1">
                <a:solidFill>
                  <a:srgbClr val="FFFFFF"/>
                </a:solidFill>
              </a:rPr>
              <a:t>Dr. Joan Whitman Ph.D.</a:t>
            </a:r>
            <a:r>
              <a:rPr lang="en-US" sz="2400" dirty="0">
                <a:solidFill>
                  <a:srgbClr val="FFFFFF"/>
                </a:solidFill>
              </a:rPr>
              <a:t> – </a:t>
            </a:r>
            <a:r>
              <a:rPr lang="en-US" sz="2400" i="0" dirty="0">
                <a:solidFill>
                  <a:srgbClr val="FFFFFF"/>
                </a:solidFill>
                <a:ea typeface="+mn-lt"/>
                <a:cs typeface="+mn-lt"/>
              </a:rPr>
              <a:t>Military Credit for Prior Learning Task Force Chair, Heroes for Healthcare</a:t>
            </a:r>
            <a:endParaRPr lang="en-US">
              <a:ea typeface="+mn-lt"/>
              <a:cs typeface="+mn-lt"/>
            </a:endParaRPr>
          </a:p>
          <a:p>
            <a:r>
              <a:rPr lang="en-US" sz="2400" b="1" dirty="0">
                <a:solidFill>
                  <a:srgbClr val="FFFFFF"/>
                </a:solidFill>
              </a:rPr>
              <a:t>Dustin Schultz</a:t>
            </a:r>
            <a:r>
              <a:rPr lang="en-US" sz="2400" dirty="0">
                <a:solidFill>
                  <a:srgbClr val="FFFFFF"/>
                </a:solidFill>
              </a:rPr>
              <a:t> – Veteran Specialist, Western Technical College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34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5BB2-AE02-C3BB-E48E-ACE49D01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Legislative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985B7-F0DD-3748-B5C0-41CAA1BFE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717217"/>
            <a:ext cx="11155680" cy="4628719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6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State Law Req (State </a:t>
            </a:r>
            <a:r>
              <a:rPr lang="en-US" sz="3600" kern="100" dirty="0">
                <a:latin typeface="Aptos"/>
                <a:ea typeface="Aptos" panose="020B0004020202020204" pitchFamily="34" charset="0"/>
                <a:cs typeface="Times New Roman"/>
              </a:rPr>
              <a:t>Institutions</a:t>
            </a:r>
            <a:r>
              <a:rPr lang="en-US" sz="36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)</a:t>
            </a:r>
            <a:r>
              <a:rPr lang="en-US" sz="3600" kern="100" dirty="0">
                <a:latin typeface="Aptos"/>
                <a:ea typeface="Aptos" panose="020B0004020202020204" pitchFamily="34" charset="0"/>
                <a:cs typeface="Times New Roman"/>
              </a:rPr>
              <a:t> </a:t>
            </a:r>
            <a:r>
              <a:rPr lang="en-US" sz="3600" kern="100" dirty="0">
                <a:latin typeface="Aptos"/>
                <a:ea typeface="+mn-lt"/>
                <a:cs typeface="Times New Roman"/>
              </a:rPr>
              <a:t>- </a:t>
            </a:r>
            <a:r>
              <a:rPr lang="en-US" sz="3600" kern="100" dirty="0">
                <a:ea typeface="+mn-lt"/>
                <a:cs typeface="+mn-lt"/>
              </a:rPr>
              <a:t>38.12(7)(b)1m.a.</a:t>
            </a:r>
            <a:endParaRPr lang="en-US" sz="3000" kern="100" dirty="0">
              <a:latin typeface="Aptos"/>
              <a:ea typeface="+mn-lt"/>
              <a:cs typeface="Times New Roman"/>
            </a:endParaRPr>
          </a:p>
          <a:p>
            <a:pPr marL="514350" lvl="1" indent="-457200">
              <a:lnSpc>
                <a:spcPct val="114999"/>
              </a:lnSpc>
              <a:spcAft>
                <a:spcPts val="800"/>
              </a:spcAft>
            </a:pPr>
            <a:r>
              <a:rPr lang="en-US" sz="2800" kern="100" dirty="0">
                <a:ea typeface="+mn-lt"/>
                <a:cs typeface="+mn-lt"/>
              </a:rPr>
              <a:t>Upon receiving from a student’s official joint services transcript or Community College of the Air Force transcript, the technical college in which the student is enrolled shall do the following:</a:t>
            </a:r>
            <a:endParaRPr lang="en-US" dirty="0">
              <a:ea typeface="+mn-lt"/>
              <a:cs typeface="+mn-lt"/>
            </a:endParaRPr>
          </a:p>
          <a:p>
            <a:pPr marL="971550" lvl="2">
              <a:lnSpc>
                <a:spcPct val="114999"/>
              </a:lnSpc>
              <a:spcAft>
                <a:spcPts val="800"/>
              </a:spcAft>
              <a:buFont typeface="Wingdings" panose="020B0604020202020204" pitchFamily="34" charset="0"/>
              <a:buChar char="§"/>
            </a:pPr>
            <a:r>
              <a:rPr lang="en-US" sz="3200" kern="100" dirty="0">
                <a:ea typeface="+mn-lt"/>
                <a:cs typeface="+mn-lt"/>
              </a:rPr>
              <a:t>Accept all American Council on Education credit recommendations included in the official joint services transcript and award academic credit to the student in accordance with these recommendations.</a:t>
            </a:r>
            <a:endParaRPr lang="en-US" dirty="0">
              <a:ea typeface="+mn-lt"/>
              <a:cs typeface="+mn-lt"/>
            </a:endParaRPr>
          </a:p>
          <a:p>
            <a:pPr marL="971550" lvl="2">
              <a:lnSpc>
                <a:spcPct val="114999"/>
              </a:lnSpc>
              <a:spcAft>
                <a:spcPts val="800"/>
              </a:spcAft>
              <a:buFont typeface="Wingdings" panose="020B0604020202020204" pitchFamily="34" charset="0"/>
              <a:buChar char="§"/>
            </a:pPr>
            <a:r>
              <a:rPr lang="en-US" sz="3400" kern="100" dirty="0">
                <a:ea typeface="+mn-lt"/>
                <a:cs typeface="+mn-lt"/>
              </a:rPr>
              <a:t>Accept all credits included in the Community College of the Air Force transcript and award academic credit to the student accordingly.</a:t>
            </a:r>
            <a:endParaRPr lang="en-US" dirty="0">
              <a:ea typeface="+mn-lt"/>
              <a:cs typeface="+mn-lt"/>
            </a:endParaRPr>
          </a:p>
          <a:p>
            <a:pPr marL="0">
              <a:lnSpc>
                <a:spcPct val="115000"/>
              </a:lnSpc>
              <a:spcAft>
                <a:spcPts val="800"/>
              </a:spcAft>
            </a:pPr>
            <a:r>
              <a:rPr lang="en-US" sz="3600" kern="100" dirty="0">
                <a:latin typeface="Aptos"/>
                <a:ea typeface="Aptos" panose="020B0004020202020204" pitchFamily="34" charset="0"/>
                <a:cs typeface="Times New Roman"/>
              </a:rPr>
              <a:t>Passing</a:t>
            </a:r>
            <a:r>
              <a:rPr lang="en-US" sz="36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 your VA </a:t>
            </a:r>
            <a:r>
              <a:rPr lang="en-US" sz="3600" kern="100" dirty="0">
                <a:latin typeface="Aptos"/>
                <a:ea typeface="Aptos" panose="020B0004020202020204" pitchFamily="34" charset="0"/>
                <a:cs typeface="Times New Roman"/>
              </a:rPr>
              <a:t>Audit – SCO Handbook</a:t>
            </a:r>
          </a:p>
          <a:p>
            <a:pPr marL="914400" marR="0" lvl="2">
              <a:lnSpc>
                <a:spcPct val="114999"/>
              </a:lnSpc>
              <a:spcAft>
                <a:spcPts val="800"/>
              </a:spcAft>
              <a:buFont typeface="Wingdings" panose="020B0604020202020204" pitchFamily="34" charset="0"/>
              <a:buChar char="§"/>
            </a:pPr>
            <a:r>
              <a:rPr lang="en-US" sz="3000" kern="100" dirty="0">
                <a:latin typeface="Bierstadt"/>
                <a:ea typeface="Aptos" panose="020B0004020202020204" pitchFamily="34" charset="0"/>
                <a:cs typeface="Times New Roman"/>
              </a:rPr>
              <a:t>Title</a:t>
            </a:r>
            <a:r>
              <a:rPr lang="en-US" sz="3000" kern="100" dirty="0">
                <a:ea typeface="+mn-lt"/>
                <a:cs typeface="+mn-lt"/>
              </a:rPr>
              <a:t> 38, Code of Federal Regulations, Sections </a:t>
            </a:r>
            <a:r>
              <a:rPr lang="en-US" sz="3000" b="1" u="sng" kern="100" dirty="0">
                <a:ea typeface="+mn-lt"/>
                <a:cs typeface="+mn-lt"/>
                <a:hlinkClick r:id="rId3"/>
              </a:rPr>
              <a:t>21.4253(d)(3) </a:t>
            </a:r>
            <a:r>
              <a:rPr lang="en-US" sz="3000" kern="100" dirty="0">
                <a:ea typeface="+mn-lt"/>
                <a:cs typeface="+mn-lt"/>
              </a:rPr>
              <a:t>and </a:t>
            </a:r>
            <a:r>
              <a:rPr lang="en-US" sz="3000" b="1" u="sng" kern="100" dirty="0">
                <a:ea typeface="+mn-lt"/>
                <a:cs typeface="+mn-lt"/>
                <a:hlinkClick r:id="rId4"/>
              </a:rPr>
              <a:t>21.4254(C)(4). </a:t>
            </a:r>
            <a:r>
              <a:rPr lang="en-US" sz="3000" kern="100" dirty="0">
                <a:ea typeface="+mn-lt"/>
                <a:cs typeface="+mn-lt"/>
              </a:rPr>
              <a:t>In essence, this requires every approved school to have and enforce a policy with regard to transfer courses, credits, and previous experience.</a:t>
            </a:r>
            <a:endParaRPr lang="en-US" sz="3000"/>
          </a:p>
          <a:p>
            <a:endParaRPr lang="en-US">
              <a:latin typeface="Bierstadt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077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E048B-7090-A438-2095-29310AB91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Heroes for Healthcare/WIS-MAC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5B5EB-4234-3788-D69C-8E9A62521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State law passed</a:t>
            </a:r>
          </a:p>
          <a:p>
            <a:r>
              <a:rPr lang="en-US" sz="3600"/>
              <a:t>Recognition of training</a:t>
            </a:r>
          </a:p>
          <a:p>
            <a:r>
              <a:rPr lang="en-US" sz="3600"/>
              <a:t>Collaboration</a:t>
            </a:r>
          </a:p>
          <a:p>
            <a:r>
              <a:rPr lang="en-US" sz="3600"/>
              <a:t>Challenge the system</a:t>
            </a:r>
          </a:p>
          <a:p>
            <a:r>
              <a:rPr lang="en-US" sz="3600"/>
              <a:t>Accelerate degree and license</a:t>
            </a:r>
          </a:p>
        </p:txBody>
      </p:sp>
    </p:spTree>
    <p:extLst>
      <p:ext uri="{BB962C8B-B14F-4D97-AF65-F5344CB8AC3E}">
        <p14:creationId xmlns:p14="http://schemas.microsoft.com/office/powerpoint/2010/main" val="247746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276EF-E17E-403D-53D4-F19E65A3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Military CPL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21E37-DE9A-52D2-C453-D8F1E9F0E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2441198"/>
            <a:ext cx="11155680" cy="376732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7150" indent="-285750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Building a Process Map</a:t>
            </a:r>
          </a:p>
          <a:p>
            <a:pPr marL="57150" indent="-285750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Communicating with Students/Appeals</a:t>
            </a:r>
          </a:p>
          <a:p>
            <a:pPr marL="57150" indent="-285750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Waiving Credit</a:t>
            </a:r>
          </a:p>
          <a:p>
            <a:pPr marL="0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Aptos"/>
                <a:ea typeface="Aptos" panose="020B0004020202020204" pitchFamily="34" charset="0"/>
                <a:cs typeface="Times New Roman"/>
              </a:rPr>
              <a:t>JST DOD Portal</a:t>
            </a:r>
            <a:r>
              <a:rPr lang="en-US" sz="3200" kern="100" dirty="0">
                <a:latin typeface="Aptos"/>
                <a:ea typeface="Aptos" panose="020B0004020202020204" pitchFamily="34" charset="0"/>
                <a:cs typeface="Times New Roman"/>
              </a:rPr>
              <a:t> – Institutional Account</a:t>
            </a:r>
            <a:endParaRPr lang="en-US" sz="3200" kern="100" dirty="0">
              <a:effectLst/>
              <a:latin typeface="Aptos"/>
              <a:ea typeface="Aptos" panose="020B0004020202020204" pitchFamily="34" charset="0"/>
              <a:cs typeface="Times New Roman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200" kern="100" dirty="0">
                <a:latin typeface="Aptos"/>
                <a:ea typeface="Aptos" panose="020B0004020202020204" pitchFamily="34" charset="0"/>
                <a:cs typeface="Times New Roman"/>
              </a:rPr>
              <a:t>JST vs CCAF</a:t>
            </a:r>
            <a:endParaRPr lang="en-US" sz="3200" kern="100" dirty="0">
              <a:effectLst/>
              <a:latin typeface="Aptos"/>
              <a:ea typeface="Aptos" panose="020B0004020202020204" pitchFamily="34" charset="0"/>
              <a:cs typeface="Times New Roman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7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222E2-0AEA-8537-C067-C38AE5DC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Faculty/Institution Advocacy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DD6D8-F33F-49AF-DCB7-CE4A12276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/>
              <a:t>Dean and Program Chair Involvement</a:t>
            </a:r>
          </a:p>
          <a:p>
            <a:r>
              <a:rPr lang="en-US" sz="3600"/>
              <a:t>Faculty, Admissions, Registrar</a:t>
            </a:r>
          </a:p>
          <a:p>
            <a:r>
              <a:rPr lang="en-US" sz="3600"/>
              <a:t>Training</a:t>
            </a:r>
          </a:p>
          <a:p>
            <a:r>
              <a:rPr lang="en-US" sz="3600"/>
              <a:t>Campus culture</a:t>
            </a:r>
          </a:p>
          <a:p>
            <a:r>
              <a:rPr lang="en-US" sz="3600"/>
              <a:t>Current research</a:t>
            </a:r>
          </a:p>
          <a:p>
            <a:endParaRPr lang="en-US" sz="3600"/>
          </a:p>
          <a:p>
            <a:endParaRPr lang="en-US" sz="36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814B5-E72C-02AB-6B42-474170603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and How to Learn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A1FBB-B1E6-1EE5-3512-68B438E24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1706174"/>
            <a:ext cx="11155680" cy="4639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MCPL Taskforce</a:t>
            </a:r>
          </a:p>
          <a:p>
            <a:r>
              <a:rPr lang="en-US" sz="3600" dirty="0"/>
              <a:t>ACE Training</a:t>
            </a:r>
          </a:p>
          <a:p>
            <a:r>
              <a:rPr lang="en-US" sz="3600" dirty="0"/>
              <a:t>Heroes for Healthcare</a:t>
            </a:r>
          </a:p>
          <a:p>
            <a:r>
              <a:rPr lang="en-US" sz="3600" dirty="0"/>
              <a:t>WIS-MAC</a:t>
            </a:r>
          </a:p>
          <a:p>
            <a:r>
              <a:rPr lang="en-US" sz="3600" dirty="0">
                <a:hlinkClick r:id="rId2"/>
              </a:rPr>
              <a:t>https://jst.doded.mil/jst</a:t>
            </a:r>
            <a:r>
              <a:rPr lang="en-US" sz="3600" dirty="0"/>
              <a:t> </a:t>
            </a:r>
          </a:p>
          <a:p>
            <a:r>
              <a:rPr lang="en-US" sz="3600" dirty="0"/>
              <a:t>CAEL</a:t>
            </a:r>
          </a:p>
        </p:txBody>
      </p:sp>
    </p:spTree>
    <p:extLst>
      <p:ext uri="{BB962C8B-B14F-4D97-AF65-F5344CB8AC3E}">
        <p14:creationId xmlns:p14="http://schemas.microsoft.com/office/powerpoint/2010/main" val="405454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C0330F-1D4F-4552-B799-615DD237B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C6335F-E970-1D12-AE9C-BDFF90032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8"/>
            <a:ext cx="6300216" cy="1463040"/>
          </a:xfrm>
        </p:spPr>
        <p:txBody>
          <a:bodyPr>
            <a:normAutofit/>
          </a:bodyPr>
          <a:lstStyle/>
          <a:p>
            <a:r>
              <a:rPr lang="en-US"/>
              <a:t>Contact 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BE0106-0C20-465B-A1BE-0BAC2737B1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6281928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A5C3D-AD09-5B93-3182-C1B5ED11A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8" y="2578608"/>
            <a:ext cx="6300216" cy="37673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Dr. Joan Whitman Ph.D. – </a:t>
            </a:r>
            <a:r>
              <a:rPr lang="en-US" dirty="0">
                <a:hlinkClick r:id="rId2"/>
              </a:rPr>
              <a:t>joan@heroesforhealthcare.org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3"/>
              </a:rPr>
              <a:t>www.heroesforhealthcare.org</a:t>
            </a:r>
            <a:r>
              <a:rPr lang="en-US" dirty="0"/>
              <a:t> </a:t>
            </a:r>
          </a:p>
          <a:p>
            <a:r>
              <a:rPr lang="en-US" dirty="0"/>
              <a:t>Dustin Schultz – </a:t>
            </a:r>
            <a:r>
              <a:rPr lang="en-US" dirty="0">
                <a:hlinkClick r:id="rId4"/>
              </a:rPr>
              <a:t>schultzdustin@westerntc.edu</a:t>
            </a:r>
            <a:r>
              <a:rPr lang="en-US" dirty="0"/>
              <a:t> </a:t>
            </a:r>
          </a:p>
          <a:p>
            <a:endParaRPr lang="en-US"/>
          </a:p>
        </p:txBody>
      </p:sp>
      <p:pic>
        <p:nvPicPr>
          <p:cNvPr id="4" name="Picture 3" descr="Heroes for Healthcare">
            <a:extLst>
              <a:ext uri="{FF2B5EF4-FFF2-40B4-BE49-F238E27FC236}">
                <a16:creationId xmlns:a16="http://schemas.microsoft.com/office/drawing/2014/main" id="{EF7BB11D-6F40-E6F5-15E9-BBA6C5C05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7321" y="512064"/>
            <a:ext cx="2807208" cy="2807208"/>
          </a:xfrm>
          <a:prstGeom prst="rect">
            <a:avLst/>
          </a:prstGeom>
          <a:ln>
            <a:noFill/>
          </a:ln>
        </p:spPr>
      </p:pic>
      <p:pic>
        <p:nvPicPr>
          <p:cNvPr id="5" name="Picture 4" descr="Western Technical College seeks Student Learning Librarian | Minitex">
            <a:extLst>
              <a:ext uri="{FF2B5EF4-FFF2-40B4-BE49-F238E27FC236}">
                <a16:creationId xmlns:a16="http://schemas.microsoft.com/office/drawing/2014/main" id="{46B8716D-EF3C-E209-A3DE-DE2D77B4FD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3817" y="4078796"/>
            <a:ext cx="4014216" cy="22579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1397432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Gestalt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Gestal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7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GestaltVTI</vt:lpstr>
      <vt:lpstr>Heroes for Healthcare and CPL Initiatives</vt:lpstr>
      <vt:lpstr>Legislative Overview</vt:lpstr>
      <vt:lpstr>Heroes for Healthcare/WIS-MAC</vt:lpstr>
      <vt:lpstr>Military CPL Process</vt:lpstr>
      <vt:lpstr>Creating Faculty/Institution Advocacy</vt:lpstr>
      <vt:lpstr>Where and How to Learn More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Dustin Schultz</dc:creator>
  <cp:revision>67</cp:revision>
  <dcterms:created xsi:type="dcterms:W3CDTF">2025-05-28T19:03:12Z</dcterms:created>
  <dcterms:modified xsi:type="dcterms:W3CDTF">2025-06-11T15:32:26Z</dcterms:modified>
</cp:coreProperties>
</file>