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media/image2.jpg" ContentType="image/jpeg"/>
  <Override PartName="/ppt/media/image4.jpg" ContentType="image/jpeg"/>
  <Override PartName="/ppt/media/image5.JPG" ContentType="image/jpeg"/>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media/image22.jpg" ContentType="image/jpe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2"/>
  </p:notesMasterIdLst>
  <p:handoutMasterIdLst>
    <p:handoutMasterId r:id="rId23"/>
  </p:handoutMasterIdLst>
  <p:sldIdLst>
    <p:sldId id="256" r:id="rId2"/>
    <p:sldId id="301" r:id="rId3"/>
    <p:sldId id="302" r:id="rId4"/>
    <p:sldId id="321" r:id="rId5"/>
    <p:sldId id="291" r:id="rId6"/>
    <p:sldId id="319" r:id="rId7"/>
    <p:sldId id="300" r:id="rId8"/>
    <p:sldId id="270" r:id="rId9"/>
    <p:sldId id="298" r:id="rId10"/>
    <p:sldId id="299" r:id="rId11"/>
    <p:sldId id="297" r:id="rId12"/>
    <p:sldId id="296" r:id="rId13"/>
    <p:sldId id="271" r:id="rId14"/>
    <p:sldId id="293" r:id="rId15"/>
    <p:sldId id="294" r:id="rId16"/>
    <p:sldId id="295" r:id="rId17"/>
    <p:sldId id="272" r:id="rId18"/>
    <p:sldId id="263" r:id="rId19"/>
    <p:sldId id="323" r:id="rId20"/>
    <p:sldId id="290" r:id="rId21"/>
  </p:sldIdLst>
  <p:sldSz cx="9144000" cy="6858000" type="screen4x3"/>
  <p:notesSz cx="7010400" cy="929640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82873"/>
    <a:srgbClr val="160482"/>
    <a:srgbClr val="1D1D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4399" autoAdjust="0"/>
    <p:restoredTop sz="81786" autoAdjust="0"/>
  </p:normalViewPr>
  <p:slideViewPr>
    <p:cSldViewPr>
      <p:cViewPr varScale="1">
        <p:scale>
          <a:sx n="93" d="100"/>
          <a:sy n="93" d="100"/>
        </p:scale>
        <p:origin x="1722" y="84"/>
      </p:cViewPr>
      <p:guideLst>
        <p:guide orient="horz" pos="2880"/>
        <p:guide pos="216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2022"/>
    </p:cViewPr>
  </p:sorterViewPr>
  <p:notesViewPr>
    <p:cSldViewPr>
      <p:cViewPr varScale="1">
        <p:scale>
          <a:sx n="80" d="100"/>
          <a:sy n="80" d="100"/>
        </p:scale>
        <p:origin x="3804"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564F2379-F0B2-173E-8A5E-5F75413D4271}"/>
              </a:ext>
            </a:extLst>
          </p:cNvPr>
          <p:cNvSpPr>
            <a:spLocks noGrp="1"/>
          </p:cNvSpPr>
          <p:nvPr>
            <p:ph type="ftr" sz="quarter" idx="2"/>
          </p:nvPr>
        </p:nvSpPr>
        <p:spPr>
          <a:xfrm>
            <a:off x="0" y="8829676"/>
            <a:ext cx="3970339" cy="466725"/>
          </a:xfrm>
          <a:prstGeom prst="rect">
            <a:avLst/>
          </a:prstGeom>
        </p:spPr>
        <p:txBody>
          <a:bodyPr vert="horz" lIns="91427" tIns="45713" rIns="91427" bIns="45713"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61F3A9F0-A097-B4BB-B4DE-2A56EE7EDB4C}"/>
              </a:ext>
            </a:extLst>
          </p:cNvPr>
          <p:cNvSpPr>
            <a:spLocks noGrp="1"/>
          </p:cNvSpPr>
          <p:nvPr>
            <p:ph type="sldNum" sz="quarter" idx="3"/>
          </p:nvPr>
        </p:nvSpPr>
        <p:spPr>
          <a:xfrm>
            <a:off x="3970339" y="8829676"/>
            <a:ext cx="3038475" cy="466725"/>
          </a:xfrm>
          <a:prstGeom prst="rect">
            <a:avLst/>
          </a:prstGeom>
        </p:spPr>
        <p:txBody>
          <a:bodyPr vert="horz" lIns="91427" tIns="45713" rIns="91427" bIns="45713" rtlCol="0" anchor="b"/>
          <a:lstStyle>
            <a:lvl1pPr algn="r">
              <a:defRPr sz="1200"/>
            </a:lvl1pPr>
          </a:lstStyle>
          <a:p>
            <a:fld id="{9656E0F0-4311-4B1D-8A6D-9EFB9A9E24C9}" type="slidenum">
              <a:rPr lang="en-US" smtClean="0"/>
              <a:t>‹#›</a:t>
            </a:fld>
            <a:endParaRPr lang="en-US"/>
          </a:p>
        </p:txBody>
      </p:sp>
    </p:spTree>
    <p:extLst>
      <p:ext uri="{BB962C8B-B14F-4D97-AF65-F5344CB8AC3E}">
        <p14:creationId xmlns:p14="http://schemas.microsoft.com/office/powerpoint/2010/main" val="888939263"/>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64" tIns="46582" rIns="93164" bIns="46582" rtlCol="0" anchor="ctr"/>
          <a:lstStyle/>
          <a:p>
            <a:endParaRPr lang="en-US"/>
          </a:p>
        </p:txBody>
      </p:sp>
    </p:spTree>
    <p:extLst>
      <p:ext uri="{BB962C8B-B14F-4D97-AF65-F5344CB8AC3E}">
        <p14:creationId xmlns:p14="http://schemas.microsoft.com/office/powerpoint/2010/main" val="3468377528"/>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5"/>
            <a:ext cx="5608320" cy="3660456"/>
          </a:xfrm>
          <a:prstGeom prst="rect">
            <a:avLst/>
          </a:prstGeom>
        </p:spPr>
        <p:txBody>
          <a:bodyPr lIns="88139" tIns="44070" rIns="88139" bIns="44070"/>
          <a:lstStyle/>
          <a:p>
            <a:endParaRPr lang="en-US" dirty="0"/>
          </a:p>
        </p:txBody>
      </p:sp>
    </p:spTree>
    <p:extLst>
      <p:ext uri="{BB962C8B-B14F-4D97-AF65-F5344CB8AC3E}">
        <p14:creationId xmlns:p14="http://schemas.microsoft.com/office/powerpoint/2010/main" val="37023760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5"/>
            <a:ext cx="5608320" cy="3660456"/>
          </a:xfrm>
          <a:prstGeom prst="rect">
            <a:avLst/>
          </a:prstGeom>
        </p:spPr>
        <p:txBody>
          <a:bodyPr lIns="88139" tIns="44070" rIns="88139" bIns="44070"/>
          <a:lstStyle/>
          <a:p>
            <a:r>
              <a:rPr lang="en-US" dirty="0"/>
              <a:t>Per s. 15.01 (1r), Stats., Board means a </a:t>
            </a:r>
            <a:r>
              <a:rPr lang="en-US" b="1" u="sng" dirty="0"/>
              <a:t>part-time body </a:t>
            </a:r>
            <a:r>
              <a:rPr lang="en-US" dirty="0"/>
              <a:t>functioning as the policy-making unit for a department or independent agency or a part-time body with </a:t>
            </a:r>
            <a:r>
              <a:rPr lang="en-US" b="1" u="sng" dirty="0"/>
              <a:t>policy-making</a:t>
            </a:r>
            <a:r>
              <a:rPr lang="en-US" dirty="0"/>
              <a:t> or quasi-judicial powers.</a:t>
            </a:r>
          </a:p>
          <a:p>
            <a:endParaRPr lang="en-US" dirty="0"/>
          </a:p>
          <a:p>
            <a:r>
              <a:rPr lang="en-US" dirty="0"/>
              <a:t>Authority is </a:t>
            </a:r>
            <a:r>
              <a:rPr lang="en-US" i="1" u="sng" dirty="0"/>
              <a:t>NOT</a:t>
            </a:r>
            <a:r>
              <a:rPr lang="en-US" dirty="0"/>
              <a:t> related to operations or administration of the department’s activities or programs.</a:t>
            </a:r>
          </a:p>
          <a:p>
            <a:endParaRPr lang="en-US" dirty="0"/>
          </a:p>
          <a:p>
            <a:pPr algn="l"/>
            <a:r>
              <a:rPr lang="en-US" sz="1800" dirty="0">
                <a:latin typeface="NewCenturySchlbk-Roman"/>
              </a:rPr>
              <a:t>s. 45.03 (3) (a)  The </a:t>
            </a:r>
            <a:r>
              <a:rPr lang="en-US" sz="1800" b="1" u="sng" dirty="0">
                <a:latin typeface="NewCenturySchlbk-Roman"/>
              </a:rPr>
              <a:t>COVP</a:t>
            </a:r>
            <a:r>
              <a:rPr lang="en-US" sz="1800" dirty="0">
                <a:latin typeface="NewCenturySchlbk-Roman"/>
              </a:rPr>
              <a:t> shall advise the board and the department on solutions and policy alternatives relating to the problems of veterans.</a:t>
            </a:r>
          </a:p>
          <a:p>
            <a:pPr algn="l"/>
            <a:endParaRPr lang="en-US" sz="1800" dirty="0">
              <a:latin typeface="NewCenturySchlbk-Roman"/>
            </a:endParaRPr>
          </a:p>
          <a:p>
            <a:pPr algn="l"/>
            <a:r>
              <a:rPr lang="en-US" sz="1800" b="1" dirty="0">
                <a:latin typeface="NewCenturySchlbk-Roman"/>
              </a:rPr>
              <a:t>MEMORIALS</a:t>
            </a:r>
            <a:r>
              <a:rPr lang="en-US" sz="1800" dirty="0">
                <a:latin typeface="NewCenturySchlbk-Roman"/>
              </a:rPr>
              <a:t>   s. 45.70 (1b) Board may approve, recommend, and veto any proposed plans, modifications, and changes or policies with respect to established state memorials and any future veterans state memorials, and may recommend the creation and establishment of future veterans state memorials.  But Board may only take any of the aforementioned actions if cost is estimated to exceed $25,000.</a:t>
            </a:r>
          </a:p>
          <a:p>
            <a:pPr algn="l"/>
            <a:endParaRPr lang="en-US" sz="1800" dirty="0">
              <a:latin typeface="NewCenturySchlbk-Roman"/>
            </a:endParaRPr>
          </a:p>
          <a:p>
            <a:pPr algn="l"/>
            <a:r>
              <a:rPr lang="en-US" sz="1800" b="1" dirty="0">
                <a:latin typeface="NewCenturySchlbk-Roman"/>
              </a:rPr>
              <a:t>CAMP RANDALL</a:t>
            </a:r>
            <a:r>
              <a:rPr lang="en-US" sz="1800" dirty="0">
                <a:latin typeface="NewCenturySchlbk-Roman"/>
              </a:rPr>
              <a:t>   s. 45.70 (2), the following may not be placed or erected upon Camp Randall Memorial Park:</a:t>
            </a:r>
          </a:p>
          <a:p>
            <a:pPr marL="342850" indent="-342850">
              <a:buAutoNum type="arabicPeriod"/>
            </a:pPr>
            <a:r>
              <a:rPr lang="en-US" sz="1800" dirty="0">
                <a:latin typeface="NewCenturySchlbk-Roman"/>
              </a:rPr>
              <a:t>Structures other than memorials approved by the board </a:t>
            </a:r>
          </a:p>
          <a:p>
            <a:pPr marL="342850" indent="-342850">
              <a:buAutoNum type="arabicPeriod"/>
            </a:pPr>
            <a:r>
              <a:rPr lang="en-US" sz="1800" dirty="0">
                <a:latin typeface="NewCenturySchlbk-Roman"/>
              </a:rPr>
              <a:t>Walks, roads, or subterranean footings</a:t>
            </a:r>
          </a:p>
          <a:p>
            <a:endParaRPr lang="en-US" sz="1800" dirty="0">
              <a:latin typeface="NewCenturySchlbk-Roman"/>
            </a:endParaRPr>
          </a:p>
          <a:p>
            <a:r>
              <a:rPr lang="en-US" sz="1800" dirty="0">
                <a:latin typeface="NewCenturySchlbk-Roman"/>
              </a:rPr>
              <a:t>The only exception to the above is if it is authorized by the Legislature. </a:t>
            </a:r>
          </a:p>
          <a:p>
            <a:pPr algn="l"/>
            <a:endParaRPr lang="en-US" sz="1800" dirty="0">
              <a:latin typeface="NewCenturySchlbk-Roman"/>
            </a:endParaRPr>
          </a:p>
          <a:p>
            <a:pPr algn="l"/>
            <a:r>
              <a:rPr lang="en-US" sz="1800" b="1" dirty="0">
                <a:latin typeface="NewCenturySchlbk-Roman"/>
              </a:rPr>
              <a:t>GRANT EVALUATIONS</a:t>
            </a:r>
            <a:r>
              <a:rPr lang="en-US" sz="1800" dirty="0">
                <a:latin typeface="NewCenturySchlbk-Roman"/>
              </a:rPr>
              <a:t>  The current rules, sections VA 2.07 and 2.08, require at least one member of the board to participate in the evaluation of applications for the nonprofit and entrepreneur grants. Chapter VA 2 is currently open to amend that requirement from “shall” to “may” include a member of the board on the evaluation committee.  </a:t>
            </a:r>
            <a:endParaRPr lang="en-US" sz="1800" b="1" dirty="0">
              <a:latin typeface="NewCenturySchlbk-Roman"/>
            </a:endParaRPr>
          </a:p>
        </p:txBody>
      </p:sp>
    </p:spTree>
    <p:extLst>
      <p:ext uri="{BB962C8B-B14F-4D97-AF65-F5344CB8AC3E}">
        <p14:creationId xmlns:p14="http://schemas.microsoft.com/office/powerpoint/2010/main" val="22407054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5"/>
            <a:ext cx="5608320" cy="3660456"/>
          </a:xfrm>
          <a:prstGeom prst="rect">
            <a:avLst/>
          </a:prstGeom>
        </p:spPr>
        <p:txBody>
          <a:bodyPr lIns="88139" tIns="44070" rIns="88139" bIns="44070"/>
          <a:lstStyle/>
          <a:p>
            <a:endParaRPr lang="en-US" sz="1800" b="1" dirty="0">
              <a:latin typeface="NewCenturySchlbk-Roman"/>
            </a:endParaRPr>
          </a:p>
        </p:txBody>
      </p:sp>
    </p:spTree>
    <p:extLst>
      <p:ext uri="{BB962C8B-B14F-4D97-AF65-F5344CB8AC3E}">
        <p14:creationId xmlns:p14="http://schemas.microsoft.com/office/powerpoint/2010/main" val="21886890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5"/>
            <a:ext cx="5608320" cy="3660456"/>
          </a:xfrm>
          <a:prstGeom prst="rect">
            <a:avLst/>
          </a:prstGeom>
        </p:spPr>
        <p:txBody>
          <a:bodyPr lIns="88139" tIns="44070" rIns="88139" bIns="44070"/>
          <a:lstStyle/>
          <a:p>
            <a:endParaRPr lang="en-US" dirty="0"/>
          </a:p>
        </p:txBody>
      </p:sp>
    </p:spTree>
    <p:extLst>
      <p:ext uri="{BB962C8B-B14F-4D97-AF65-F5344CB8AC3E}">
        <p14:creationId xmlns:p14="http://schemas.microsoft.com/office/powerpoint/2010/main" val="15310069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5"/>
            <a:ext cx="5608320" cy="3660456"/>
          </a:xfrm>
          <a:prstGeom prst="rect">
            <a:avLst/>
          </a:prstGeom>
        </p:spPr>
        <p:txBody>
          <a:bodyPr lIns="88139" tIns="44070" rIns="88139" bIns="44070"/>
          <a:lstStyle/>
          <a:p>
            <a:endParaRPr lang="en-US" dirty="0"/>
          </a:p>
        </p:txBody>
      </p:sp>
    </p:spTree>
    <p:extLst>
      <p:ext uri="{BB962C8B-B14F-4D97-AF65-F5344CB8AC3E}">
        <p14:creationId xmlns:p14="http://schemas.microsoft.com/office/powerpoint/2010/main" val="33774345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675" y="4473575"/>
            <a:ext cx="5607050" cy="3660775"/>
          </a:xfrm>
          <a:prstGeom prst="rect">
            <a:avLst/>
          </a:prstGeom>
        </p:spPr>
        <p:txBody>
          <a:bodyPr/>
          <a:lstStyle/>
          <a:p>
            <a:endParaRPr lang="en-US" dirty="0"/>
          </a:p>
        </p:txBody>
      </p:sp>
    </p:spTree>
    <p:extLst>
      <p:ext uri="{BB962C8B-B14F-4D97-AF65-F5344CB8AC3E}">
        <p14:creationId xmlns:p14="http://schemas.microsoft.com/office/powerpoint/2010/main" val="10679371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5"/>
            <a:ext cx="5608320" cy="3660456"/>
          </a:xfrm>
          <a:prstGeom prst="rect">
            <a:avLst/>
          </a:prstGeom>
        </p:spPr>
        <p:txBody>
          <a:bodyPr lIns="88139" tIns="44070" rIns="88139" bIns="44070"/>
          <a:lstStyle/>
          <a:p>
            <a:endParaRPr lang="en-US" dirty="0"/>
          </a:p>
        </p:txBody>
      </p:sp>
    </p:spTree>
    <p:extLst>
      <p:ext uri="{BB962C8B-B14F-4D97-AF65-F5344CB8AC3E}">
        <p14:creationId xmlns:p14="http://schemas.microsoft.com/office/powerpoint/2010/main" val="30966382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2125980"/>
            <a:ext cx="7772400" cy="1440180"/>
          </a:xfrm>
          <a:prstGeom prst="rect">
            <a:avLst/>
          </a:prstGeom>
        </p:spPr>
        <p:txBody>
          <a:bodyPr wrap="square" lIns="0" tIns="0" rIns="0" bIns="0">
            <a:spAutoFit/>
          </a:bodyPr>
          <a:lstStyle>
            <a:lvl1pPr>
              <a:defRPr sz="3200" b="0" i="0">
                <a:solidFill>
                  <a:schemeClr val="tx1"/>
                </a:solidFill>
                <a:latin typeface="Calibri"/>
                <a:cs typeface="Calibri"/>
              </a:defRPr>
            </a:lvl1pPr>
          </a:lstStyle>
          <a:p>
            <a:endParaRPr/>
          </a:p>
        </p:txBody>
      </p:sp>
      <p:sp>
        <p:nvSpPr>
          <p:cNvPr id="3" name="Holder 3"/>
          <p:cNvSpPr>
            <a:spLocks noGrp="1"/>
          </p:cNvSpPr>
          <p:nvPr>
            <p:ph type="subTitle" idx="4"/>
          </p:nvPr>
        </p:nvSpPr>
        <p:spPr>
          <a:xfrm>
            <a:off x="1371600" y="3840480"/>
            <a:ext cx="6400800" cy="1714500"/>
          </a:xfrm>
          <a:prstGeom prst="rect">
            <a:avLst/>
          </a:prstGeom>
        </p:spPr>
        <p:txBody>
          <a:bodyPr wrap="square" lIns="0" tIns="0" rIns="0" bIns="0">
            <a:spAutoFit/>
          </a:bodyPr>
          <a:lstStyle>
            <a:lvl1pPr>
              <a:defRPr sz="1800" b="0" i="0">
                <a:solidFill>
                  <a:schemeClr val="tx1"/>
                </a:solidFill>
                <a:latin typeface="Calibri"/>
                <a:cs typeface="Calibri"/>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0B107828-A803-4966-8ABC-E1B23DC92470}" type="datetime1">
              <a:rPr lang="en-US" smtClean="0"/>
              <a:t>6/9/2025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200" b="0" i="0">
                <a:solidFill>
                  <a:schemeClr val="tx1"/>
                </a:solidFill>
                <a:latin typeface="Calibri"/>
                <a:cs typeface="Calibri"/>
              </a:defRPr>
            </a:lvl1pPr>
          </a:lstStyle>
          <a:p>
            <a:endParaRPr/>
          </a:p>
        </p:txBody>
      </p:sp>
      <p:sp>
        <p:nvSpPr>
          <p:cNvPr id="3" name="Holder 3"/>
          <p:cNvSpPr>
            <a:spLocks noGrp="1"/>
          </p:cNvSpPr>
          <p:nvPr>
            <p:ph type="body" idx="1"/>
          </p:nvPr>
        </p:nvSpPr>
        <p:spPr/>
        <p:txBody>
          <a:bodyPr lIns="0" tIns="0" rIns="0" bIns="0"/>
          <a:lstStyle>
            <a:lvl1pPr>
              <a:defRPr sz="1800" b="0" i="0">
                <a:solidFill>
                  <a:schemeClr val="tx1"/>
                </a:solidFill>
                <a:latin typeface="Calibri"/>
                <a:cs typeface="Calibri"/>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AC3EA29E-DA23-4498-BD9B-7218F59A93E9}" type="datetime1">
              <a:rPr lang="en-US" smtClean="0"/>
              <a:t>6/9/2025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200" b="0" i="0">
                <a:solidFill>
                  <a:schemeClr val="tx1"/>
                </a:solidFill>
                <a:latin typeface="Calibri"/>
                <a:cs typeface="Calibri"/>
              </a:defRPr>
            </a:lvl1pPr>
          </a:lstStyle>
          <a:p>
            <a:endParaRPr/>
          </a:p>
        </p:txBody>
      </p:sp>
      <p:sp>
        <p:nvSpPr>
          <p:cNvPr id="3" name="Holder 3"/>
          <p:cNvSpPr>
            <a:spLocks noGrp="1"/>
          </p:cNvSpPr>
          <p:nvPr>
            <p:ph sz="half" idx="2"/>
          </p:nvPr>
        </p:nvSpPr>
        <p:spPr>
          <a:xfrm>
            <a:off x="457200" y="1577340"/>
            <a:ext cx="397764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577340"/>
            <a:ext cx="397764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EE6CECC9-DE61-4248-B81B-8636340DBAE3}" type="datetime1">
              <a:rPr lang="en-US" smtClean="0"/>
              <a:t>6/9/2025</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200" b="0" i="0">
                <a:solidFill>
                  <a:schemeClr val="tx1"/>
                </a:solidFill>
                <a:latin typeface="Calibri"/>
                <a:cs typeface="Calibri"/>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9BBEDCA7-D7C5-4713-86C3-6267B450698B}" type="datetime1">
              <a:rPr lang="en-US" smtClean="0"/>
              <a:t>6/9/2025</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9FCAA5EC-EC9A-4804-87D8-3F847975861F}" type="datetime1">
              <a:rPr lang="en-US" smtClean="0"/>
              <a:t>6/9/2025</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7" cstate="print"/>
          <a:stretch>
            <a:fillRect/>
          </a:stretch>
        </p:blipFill>
        <p:spPr>
          <a:xfrm>
            <a:off x="0" y="0"/>
            <a:ext cx="9143999" cy="1018031"/>
          </a:xfrm>
          <a:prstGeom prst="rect">
            <a:avLst/>
          </a:prstGeom>
        </p:spPr>
      </p:pic>
      <p:sp>
        <p:nvSpPr>
          <p:cNvPr id="2" name="Holder 2"/>
          <p:cNvSpPr>
            <a:spLocks noGrp="1"/>
          </p:cNvSpPr>
          <p:nvPr>
            <p:ph type="title"/>
          </p:nvPr>
        </p:nvSpPr>
        <p:spPr>
          <a:xfrm>
            <a:off x="373506" y="997712"/>
            <a:ext cx="8396986" cy="513080"/>
          </a:xfrm>
          <a:prstGeom prst="rect">
            <a:avLst/>
          </a:prstGeom>
        </p:spPr>
        <p:txBody>
          <a:bodyPr wrap="square" lIns="0" tIns="0" rIns="0" bIns="0">
            <a:spAutoFit/>
          </a:bodyPr>
          <a:lstStyle>
            <a:lvl1pPr>
              <a:defRPr sz="3200" b="0" i="0">
                <a:solidFill>
                  <a:schemeClr val="tx1"/>
                </a:solidFill>
                <a:latin typeface="Calibri"/>
                <a:cs typeface="Calibri"/>
              </a:defRPr>
            </a:lvl1pPr>
          </a:lstStyle>
          <a:p>
            <a:endParaRPr/>
          </a:p>
        </p:txBody>
      </p:sp>
      <p:sp>
        <p:nvSpPr>
          <p:cNvPr id="3" name="Holder 3"/>
          <p:cNvSpPr>
            <a:spLocks noGrp="1"/>
          </p:cNvSpPr>
          <p:nvPr>
            <p:ph type="body" idx="1"/>
          </p:nvPr>
        </p:nvSpPr>
        <p:spPr>
          <a:xfrm>
            <a:off x="2943860" y="1999741"/>
            <a:ext cx="5641340" cy="2372360"/>
          </a:xfrm>
          <a:prstGeom prst="rect">
            <a:avLst/>
          </a:prstGeom>
        </p:spPr>
        <p:txBody>
          <a:bodyPr wrap="square" lIns="0" tIns="0" rIns="0" bIns="0">
            <a:spAutoFit/>
          </a:bodyPr>
          <a:lstStyle>
            <a:lvl1pPr>
              <a:defRPr sz="1800" b="0" i="0">
                <a:solidFill>
                  <a:schemeClr val="tx1"/>
                </a:solidFill>
                <a:latin typeface="Calibri"/>
                <a:cs typeface="Calibri"/>
              </a:defRPr>
            </a:lvl1pPr>
          </a:lstStyle>
          <a:p>
            <a:endParaRPr/>
          </a:p>
        </p:txBody>
      </p:sp>
      <p:sp>
        <p:nvSpPr>
          <p:cNvPr id="4" name="Holder 4"/>
          <p:cNvSpPr>
            <a:spLocks noGrp="1"/>
          </p:cNvSpPr>
          <p:nvPr>
            <p:ph type="ftr" sz="quarter" idx="5"/>
          </p:nvPr>
        </p:nvSpPr>
        <p:spPr>
          <a:xfrm>
            <a:off x="3108960" y="6377940"/>
            <a:ext cx="292608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57200" y="6377940"/>
            <a:ext cx="2103120" cy="342900"/>
          </a:xfrm>
          <a:prstGeom prst="rect">
            <a:avLst/>
          </a:prstGeom>
        </p:spPr>
        <p:txBody>
          <a:bodyPr wrap="square" lIns="0" tIns="0" rIns="0" bIns="0">
            <a:spAutoFit/>
          </a:bodyPr>
          <a:lstStyle>
            <a:lvl1pPr algn="l">
              <a:defRPr>
                <a:solidFill>
                  <a:schemeClr val="tx1">
                    <a:tint val="75000"/>
                  </a:schemeClr>
                </a:solidFill>
              </a:defRPr>
            </a:lvl1pPr>
          </a:lstStyle>
          <a:p>
            <a:fld id="{9E2FD5A3-69D4-4D59-99AC-BD25744306CC}" type="datetime1">
              <a:rPr lang="en-US" smtClean="0"/>
              <a:t>6/9/2025</a:t>
            </a:fld>
            <a:endParaRPr lang="en-US"/>
          </a:p>
        </p:txBody>
      </p:sp>
      <p:sp>
        <p:nvSpPr>
          <p:cNvPr id="6" name="Holder 6"/>
          <p:cNvSpPr>
            <a:spLocks noGrp="1"/>
          </p:cNvSpPr>
          <p:nvPr>
            <p:ph type="sldNum" sz="quarter" idx="7"/>
          </p:nvPr>
        </p:nvSpPr>
        <p:spPr>
          <a:xfrm>
            <a:off x="6583680" y="6377940"/>
            <a:ext cx="210312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hf hdr="0" ftr="0" dt="0"/>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5.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hyperlink" Target="https://applications.dva.wisconsin.gov/mywisvets"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e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hyperlink" Target="https://docs.legis.wisconsin.gov/2011/related/acts/36" TargetMode="External"/><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E0D8AB7D-DD71-5518-985F-51EB5A1CA2BF}"/>
              </a:ext>
            </a:extLst>
          </p:cNvPr>
          <p:cNvPicPr>
            <a:picLocks noChangeAspect="1"/>
          </p:cNvPicPr>
          <p:nvPr/>
        </p:nvPicPr>
        <p:blipFill rotWithShape="1">
          <a:blip r:embed="rId3">
            <a:duotone>
              <a:schemeClr val="bg2">
                <a:shade val="45000"/>
                <a:satMod val="135000"/>
              </a:schemeClr>
              <a:prstClr val="white"/>
            </a:duotone>
            <a:extLst>
              <a:ext uri="{28A0092B-C50C-407E-A947-70E740481C1C}">
                <a14:useLocalDpi xmlns:a14="http://schemas.microsoft.com/office/drawing/2010/main" val="0"/>
              </a:ext>
            </a:extLst>
          </a:blip>
          <a:srcRect l="41808" t="-284" b="284"/>
          <a:stretch/>
        </p:blipFill>
        <p:spPr>
          <a:xfrm>
            <a:off x="2590801" y="-76200"/>
            <a:ext cx="6553199" cy="6991350"/>
          </a:xfrm>
          <a:prstGeom prst="rect">
            <a:avLst/>
          </a:prstGeom>
        </p:spPr>
      </p:pic>
      <p:sp>
        <p:nvSpPr>
          <p:cNvPr id="9" name="Rectangle 8">
            <a:extLst>
              <a:ext uri="{FF2B5EF4-FFF2-40B4-BE49-F238E27FC236}">
                <a16:creationId xmlns:a16="http://schemas.microsoft.com/office/drawing/2014/main" id="{B6C49764-8FAD-959C-6D5F-B0875D6B31E8}"/>
              </a:ext>
            </a:extLst>
          </p:cNvPr>
          <p:cNvSpPr/>
          <p:nvPr/>
        </p:nvSpPr>
        <p:spPr>
          <a:xfrm>
            <a:off x="495759" y="1286908"/>
            <a:ext cx="5219241" cy="3818491"/>
          </a:xfrm>
          <a:prstGeom prst="rect">
            <a:avLst/>
          </a:prstGeom>
          <a:solidFill>
            <a:srgbClr val="191F6C">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0" name="Picture 9">
            <a:extLst>
              <a:ext uri="{FF2B5EF4-FFF2-40B4-BE49-F238E27FC236}">
                <a16:creationId xmlns:a16="http://schemas.microsoft.com/office/drawing/2014/main" id="{86215EF1-4B77-254E-E4D1-7B4D5B0BD56A}"/>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990600" y="2438400"/>
            <a:ext cx="4273945" cy="1523582"/>
          </a:xfrm>
          <a:prstGeom prst="rect">
            <a:avLst/>
          </a:prstGeom>
        </p:spPr>
      </p:pic>
      <p:sp>
        <p:nvSpPr>
          <p:cNvPr id="11" name="TextBox 10">
            <a:extLst>
              <a:ext uri="{FF2B5EF4-FFF2-40B4-BE49-F238E27FC236}">
                <a16:creationId xmlns:a16="http://schemas.microsoft.com/office/drawing/2014/main" id="{5E86257B-A496-6E03-4404-7DF33C720ECA}"/>
              </a:ext>
            </a:extLst>
          </p:cNvPr>
          <p:cNvSpPr txBox="1"/>
          <p:nvPr/>
        </p:nvSpPr>
        <p:spPr>
          <a:xfrm>
            <a:off x="76200" y="169921"/>
            <a:ext cx="9144000" cy="938719"/>
          </a:xfrm>
          <a:prstGeom prst="rect">
            <a:avLst/>
          </a:prstGeom>
          <a:noFill/>
        </p:spPr>
        <p:txBody>
          <a:bodyPr wrap="square" rtlCol="0">
            <a:spAutoFit/>
          </a:bodyPr>
          <a:lstStyle/>
          <a:p>
            <a:pPr algn="ctr"/>
            <a:r>
              <a:rPr lang="en-US" sz="5500" b="1" dirty="0">
                <a:solidFill>
                  <a:srgbClr val="160482"/>
                </a:solidFill>
                <a:latin typeface="Tw Cen MT" panose="020B0602020104020603" pitchFamily="34" charset="0"/>
              </a:rPr>
              <a:t>Agency Overview</a:t>
            </a:r>
          </a:p>
        </p:txBody>
      </p:sp>
      <p:sp>
        <p:nvSpPr>
          <p:cNvPr id="2" name="TextBox 1">
            <a:extLst>
              <a:ext uri="{FF2B5EF4-FFF2-40B4-BE49-F238E27FC236}">
                <a16:creationId xmlns:a16="http://schemas.microsoft.com/office/drawing/2014/main" id="{CD77E587-041D-BF9D-7092-00042F88B63F}"/>
              </a:ext>
            </a:extLst>
          </p:cNvPr>
          <p:cNvSpPr txBox="1"/>
          <p:nvPr/>
        </p:nvSpPr>
        <p:spPr>
          <a:xfrm>
            <a:off x="1712" y="5349061"/>
            <a:ext cx="9144000" cy="1200329"/>
          </a:xfrm>
          <a:prstGeom prst="rect">
            <a:avLst/>
          </a:prstGeom>
          <a:noFill/>
        </p:spPr>
        <p:txBody>
          <a:bodyPr wrap="square" rtlCol="0">
            <a:spAutoFit/>
          </a:bodyPr>
          <a:lstStyle/>
          <a:p>
            <a:pPr algn="ctr"/>
            <a:r>
              <a:rPr lang="en-US" sz="3600" b="1" dirty="0">
                <a:solidFill>
                  <a:srgbClr val="282873"/>
                </a:solidFill>
              </a:rPr>
              <a:t>WACRO - 2025 Military Connected Services Conference</a:t>
            </a:r>
            <a:endParaRPr lang="en-US" sz="3600" dirty="0"/>
          </a:p>
        </p:txBody>
      </p:sp>
      <p:sp>
        <p:nvSpPr>
          <p:cNvPr id="3" name="Slide Number Placeholder 2">
            <a:extLst>
              <a:ext uri="{FF2B5EF4-FFF2-40B4-BE49-F238E27FC236}">
                <a16:creationId xmlns:a16="http://schemas.microsoft.com/office/drawing/2014/main" id="{E39D9BDA-7326-E476-2AAF-EA790B1E29DB}"/>
              </a:ext>
            </a:extLst>
          </p:cNvPr>
          <p:cNvSpPr>
            <a:spLocks noGrp="1"/>
          </p:cNvSpPr>
          <p:nvPr>
            <p:ph type="sldNum" sz="quarter" idx="7"/>
          </p:nvPr>
        </p:nvSpPr>
        <p:spPr/>
        <p:txBody>
          <a:bodyPr/>
          <a:lstStyle/>
          <a:p>
            <a:fld id="{B6F15528-21DE-4FAA-801E-634DDDAF4B2B}" type="slidenum">
              <a:rPr lang="en-US" smtClean="0"/>
              <a:t>1</a:t>
            </a:fld>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0" y="1066800"/>
            <a:ext cx="9143999" cy="628377"/>
          </a:xfrm>
          <a:prstGeom prst="rect">
            <a:avLst/>
          </a:prstGeom>
        </p:spPr>
        <p:txBody>
          <a:bodyPr vert="horz" wrap="square" lIns="0" tIns="12700" rIns="0" bIns="0" rtlCol="0">
            <a:spAutoFit/>
          </a:bodyPr>
          <a:lstStyle/>
          <a:p>
            <a:pPr marL="12700" algn="ctr">
              <a:lnSpc>
                <a:spcPct val="100000"/>
              </a:lnSpc>
              <a:spcBef>
                <a:spcPts val="100"/>
              </a:spcBef>
            </a:pPr>
            <a:r>
              <a:rPr lang="en-US" sz="4000" dirty="0">
                <a:solidFill>
                  <a:srgbClr val="282873"/>
                </a:solidFill>
                <a:latin typeface="Tw Cen MT" panose="020B0602020104020603" pitchFamily="34" charset="0"/>
              </a:rPr>
              <a:t>Programs and Services (cont’d)</a:t>
            </a:r>
            <a:endParaRPr sz="4000" dirty="0">
              <a:solidFill>
                <a:srgbClr val="282873"/>
              </a:solidFill>
              <a:latin typeface="Tw Cen MT" panose="020B0602020104020603" pitchFamily="34" charset="0"/>
            </a:endParaRPr>
          </a:p>
        </p:txBody>
      </p:sp>
      <p:sp>
        <p:nvSpPr>
          <p:cNvPr id="5" name="Content Placeholder 2">
            <a:extLst>
              <a:ext uri="{FF2B5EF4-FFF2-40B4-BE49-F238E27FC236}">
                <a16:creationId xmlns:a16="http://schemas.microsoft.com/office/drawing/2014/main" id="{5C89D96C-ACF5-FA09-D78F-E98664399C5E}"/>
              </a:ext>
            </a:extLst>
          </p:cNvPr>
          <p:cNvSpPr txBox="1">
            <a:spLocks/>
          </p:cNvSpPr>
          <p:nvPr/>
        </p:nvSpPr>
        <p:spPr>
          <a:xfrm>
            <a:off x="533400" y="1732755"/>
            <a:ext cx="6705600" cy="4820445"/>
          </a:xfrm>
          <a:prstGeom prst="rect">
            <a:avLst/>
          </a:prstGeom>
          <a:noFill/>
        </p:spPr>
        <p:txBody>
          <a:bodyPr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1" indent="0">
              <a:buNone/>
              <a:defRPr/>
            </a:pPr>
            <a:r>
              <a:rPr lang="en-US" sz="2400" dirty="0">
                <a:latin typeface="Arial" panose="020B0604020202020204" pitchFamily="34" charset="0"/>
                <a:cs typeface="Arial" panose="020B0604020202020204" pitchFamily="34" charset="0"/>
              </a:rPr>
              <a:t>Veterans Benefits Resource Center (VBRC)</a:t>
            </a:r>
          </a:p>
          <a:p>
            <a:pPr marL="742950" lvl="2" indent="-342900">
              <a:spcBef>
                <a:spcPts val="0"/>
              </a:spcBef>
              <a:spcAft>
                <a:spcPts val="300"/>
              </a:spcAft>
              <a:defRPr/>
            </a:pPr>
            <a:r>
              <a:rPr lang="en-US" dirty="0">
                <a:latin typeface="Arial" panose="020B0604020202020204" pitchFamily="34" charset="0"/>
                <a:cs typeface="Arial" panose="020B0604020202020204" pitchFamily="34" charset="0"/>
              </a:rPr>
              <a:t>Veteran engagement and referral: call, chat, email </a:t>
            </a:r>
          </a:p>
          <a:p>
            <a:pPr lvl="2">
              <a:spcBef>
                <a:spcPts val="100"/>
              </a:spcBef>
              <a:buFont typeface="Arial" panose="020B0604020202020204" pitchFamily="34" charset="0"/>
              <a:buChar char="―"/>
            </a:pPr>
            <a:r>
              <a:rPr lang="en-US" spc="85" dirty="0">
                <a:latin typeface="Arial" panose="020B0604020202020204" pitchFamily="34" charset="0"/>
                <a:cs typeface="Arial" panose="020B0604020202020204" pitchFamily="34" charset="0"/>
              </a:rPr>
              <a:t> Veterans’ Eligibility &amp; Application Portal - </a:t>
            </a:r>
            <a:r>
              <a:rPr lang="en-US" spc="60" dirty="0">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MyWisVets.com</a:t>
            </a:r>
            <a:endParaRPr lang="en-US" dirty="0">
              <a:latin typeface="Arial" panose="020B0604020202020204" pitchFamily="34" charset="0"/>
              <a:cs typeface="Arial" panose="020B0604020202020204" pitchFamily="34" charset="0"/>
            </a:endParaRPr>
          </a:p>
          <a:p>
            <a:pPr marL="0" lvl="1" indent="0">
              <a:buNone/>
              <a:defRPr/>
            </a:pPr>
            <a:r>
              <a:rPr lang="en-US" sz="2400" dirty="0">
                <a:latin typeface="Arial" panose="020B0604020202020204" pitchFamily="34" charset="0"/>
                <a:cs typeface="Arial" panose="020B0604020202020204" pitchFamily="34" charset="0"/>
              </a:rPr>
              <a:t>Federal Claims Assistance</a:t>
            </a:r>
          </a:p>
          <a:p>
            <a:pPr marL="742950" lvl="2" indent="-285750">
              <a:spcBef>
                <a:spcPts val="0"/>
              </a:spcBef>
              <a:spcAft>
                <a:spcPts val="300"/>
              </a:spcAft>
              <a:defRPr/>
            </a:pPr>
            <a:r>
              <a:rPr lang="en-US" dirty="0">
                <a:latin typeface="Arial" panose="020B0604020202020204" pitchFamily="34" charset="0"/>
                <a:cs typeface="Arial" panose="020B0604020202020204" pitchFamily="34" charset="0"/>
              </a:rPr>
              <a:t>Milwaukee VARO</a:t>
            </a:r>
          </a:p>
          <a:p>
            <a:pPr marL="742950" lvl="2" indent="-285750">
              <a:spcBef>
                <a:spcPts val="0"/>
              </a:spcBef>
              <a:spcAft>
                <a:spcPts val="300"/>
              </a:spcAft>
              <a:defRPr/>
            </a:pPr>
            <a:r>
              <a:rPr lang="en-US" dirty="0">
                <a:latin typeface="Arial" panose="020B0604020202020204" pitchFamily="34" charset="0"/>
                <a:cs typeface="Arial" panose="020B0604020202020204" pitchFamily="34" charset="0"/>
              </a:rPr>
              <a:t>Initial and appellate</a:t>
            </a:r>
          </a:p>
          <a:p>
            <a:pPr marL="742950" lvl="2" indent="-285750">
              <a:spcBef>
                <a:spcPts val="0"/>
              </a:spcBef>
              <a:spcAft>
                <a:spcPts val="300"/>
              </a:spcAft>
              <a:defRPr/>
            </a:pPr>
            <a:r>
              <a:rPr lang="en-US" dirty="0">
                <a:latin typeface="Arial" panose="020B0604020202020204" pitchFamily="34" charset="0"/>
                <a:cs typeface="Arial" panose="020B0604020202020204" pitchFamily="34" charset="0"/>
              </a:rPr>
              <a:t>Comprehensive training for</a:t>
            </a:r>
          </a:p>
          <a:p>
            <a:pPr marL="457200" lvl="2" indent="0">
              <a:spcBef>
                <a:spcPts val="0"/>
              </a:spcBef>
              <a:spcAft>
                <a:spcPts val="300"/>
              </a:spcAft>
              <a:buNone/>
              <a:defRPr/>
            </a:pPr>
            <a:r>
              <a:rPr lang="en-US" dirty="0">
                <a:latin typeface="Arial" panose="020B0604020202020204" pitchFamily="34" charset="0"/>
                <a:cs typeface="Arial" panose="020B0604020202020204" pitchFamily="34" charset="0"/>
              </a:rPr>
              <a:t>     external service officers</a:t>
            </a:r>
          </a:p>
          <a:p>
            <a:pPr marL="3175" lvl="1" indent="0">
              <a:buNone/>
              <a:defRPr/>
            </a:pPr>
            <a:r>
              <a:rPr lang="en-US" sz="2400" dirty="0">
                <a:latin typeface="Arial" panose="020B0604020202020204" pitchFamily="34" charset="0"/>
                <a:cs typeface="Arial" panose="020B0604020202020204" pitchFamily="34" charset="0"/>
              </a:rPr>
              <a:t>Education – State Approving Agency</a:t>
            </a:r>
          </a:p>
        </p:txBody>
      </p:sp>
      <p:sp>
        <p:nvSpPr>
          <p:cNvPr id="3" name="Slide Number Placeholder 2">
            <a:extLst>
              <a:ext uri="{FF2B5EF4-FFF2-40B4-BE49-F238E27FC236}">
                <a16:creationId xmlns:a16="http://schemas.microsoft.com/office/drawing/2014/main" id="{E1DD20DE-3A44-8224-872A-A822B8A8B02C}"/>
              </a:ext>
            </a:extLst>
          </p:cNvPr>
          <p:cNvSpPr>
            <a:spLocks noGrp="1"/>
          </p:cNvSpPr>
          <p:nvPr>
            <p:ph type="sldNum" sz="quarter" idx="7"/>
          </p:nvPr>
        </p:nvSpPr>
        <p:spPr/>
        <p:txBody>
          <a:bodyPr/>
          <a:lstStyle/>
          <a:p>
            <a:fld id="{B6F15528-21DE-4FAA-801E-634DDDAF4B2B}" type="slidenum">
              <a:rPr lang="en-US" smtClean="0"/>
              <a:t>10</a:t>
            </a:fld>
            <a:endParaRPr lang="en-US"/>
          </a:p>
        </p:txBody>
      </p:sp>
      <p:pic>
        <p:nvPicPr>
          <p:cNvPr id="6" name="Picture 5">
            <a:extLst>
              <a:ext uri="{FF2B5EF4-FFF2-40B4-BE49-F238E27FC236}">
                <a16:creationId xmlns:a16="http://schemas.microsoft.com/office/drawing/2014/main" id="{99169099-1F50-940F-A99E-6A51C7E04A53}"/>
              </a:ext>
            </a:extLst>
          </p:cNvPr>
          <p:cNvPicPr>
            <a:picLocks noChangeAspect="1"/>
          </p:cNvPicPr>
          <p:nvPr/>
        </p:nvPicPr>
        <p:blipFill>
          <a:blip r:embed="rId4"/>
          <a:stretch>
            <a:fillRect/>
          </a:stretch>
        </p:blipFill>
        <p:spPr>
          <a:xfrm>
            <a:off x="5791200" y="3366965"/>
            <a:ext cx="2552700" cy="2973397"/>
          </a:xfrm>
          <a:prstGeom prst="rect">
            <a:avLst/>
          </a:prstGeom>
        </p:spPr>
      </p:pic>
    </p:spTree>
    <p:extLst>
      <p:ext uri="{BB962C8B-B14F-4D97-AF65-F5344CB8AC3E}">
        <p14:creationId xmlns:p14="http://schemas.microsoft.com/office/powerpoint/2010/main" val="8101028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0" y="1066800"/>
            <a:ext cx="9143999" cy="628377"/>
          </a:xfrm>
          <a:prstGeom prst="rect">
            <a:avLst/>
          </a:prstGeom>
        </p:spPr>
        <p:txBody>
          <a:bodyPr vert="horz" wrap="square" lIns="0" tIns="12700" rIns="0" bIns="0" rtlCol="0">
            <a:spAutoFit/>
          </a:bodyPr>
          <a:lstStyle/>
          <a:p>
            <a:pPr marL="12700" algn="ctr">
              <a:lnSpc>
                <a:spcPct val="100000"/>
              </a:lnSpc>
              <a:spcBef>
                <a:spcPts val="100"/>
              </a:spcBef>
            </a:pPr>
            <a:r>
              <a:rPr lang="en-US" sz="4000" b="1" dirty="0">
                <a:solidFill>
                  <a:srgbClr val="282873"/>
                </a:solidFill>
                <a:latin typeface="Tw Cen MT" panose="020B0602020104020603" pitchFamily="34" charset="0"/>
              </a:rPr>
              <a:t>Bureau of Veteran Health Services</a:t>
            </a:r>
            <a:endParaRPr sz="4000" b="1" dirty="0">
              <a:solidFill>
                <a:srgbClr val="282873"/>
              </a:solidFill>
              <a:latin typeface="Tw Cen MT" panose="020B0602020104020603" pitchFamily="34" charset="0"/>
            </a:endParaRPr>
          </a:p>
        </p:txBody>
      </p:sp>
      <p:sp>
        <p:nvSpPr>
          <p:cNvPr id="5" name="Content Placeholder 2">
            <a:extLst>
              <a:ext uri="{FF2B5EF4-FFF2-40B4-BE49-F238E27FC236}">
                <a16:creationId xmlns:a16="http://schemas.microsoft.com/office/drawing/2014/main" id="{5C89D96C-ACF5-FA09-D78F-E98664399C5E}"/>
              </a:ext>
            </a:extLst>
          </p:cNvPr>
          <p:cNvSpPr txBox="1">
            <a:spLocks/>
          </p:cNvSpPr>
          <p:nvPr/>
        </p:nvSpPr>
        <p:spPr>
          <a:xfrm>
            <a:off x="342899" y="1828800"/>
            <a:ext cx="5067301" cy="4549140"/>
          </a:xfrm>
          <a:prstGeom prst="rect">
            <a:avLst/>
          </a:prstGeom>
          <a:noFill/>
        </p:spPr>
        <p:txBody>
          <a:bodyPr rtlCol="0">
            <a:normAutofit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defRPr/>
            </a:pPr>
            <a:r>
              <a:rPr lang="en-US" sz="1600" dirty="0">
                <a:latin typeface="Arial" panose="020B0604020202020204" pitchFamily="34" charset="0"/>
                <a:cs typeface="Arial" panose="020B0604020202020204" pitchFamily="34" charset="0"/>
              </a:rPr>
              <a:t>Veterans Outreach and Recovery Program (VORP)</a:t>
            </a:r>
          </a:p>
          <a:p>
            <a:pPr marL="0" indent="0">
              <a:buNone/>
              <a:defRPr/>
            </a:pPr>
            <a:r>
              <a:rPr lang="en-US" sz="1600" dirty="0">
                <a:latin typeface="Arial" panose="020B0604020202020204" pitchFamily="34" charset="0"/>
                <a:cs typeface="Arial" panose="020B0604020202020204" pitchFamily="34" charset="0"/>
              </a:rPr>
              <a:t> </a:t>
            </a:r>
          </a:p>
          <a:p>
            <a:pPr lvl="1" indent="-342900">
              <a:spcBef>
                <a:spcPts val="0"/>
              </a:spcBef>
              <a:spcAft>
                <a:spcPts val="300"/>
              </a:spcAft>
              <a:buFont typeface="Arial" panose="020B0604020202020204" pitchFamily="34" charset="0"/>
              <a:buChar char="•"/>
              <a:defRPr/>
            </a:pPr>
            <a:r>
              <a:rPr lang="en-US" sz="1600" dirty="0">
                <a:latin typeface="Arial" panose="020B0604020202020204" pitchFamily="34" charset="0"/>
                <a:cs typeface="Arial" panose="020B0604020202020204" pitchFamily="34" charset="0"/>
              </a:rPr>
              <a:t>Mental health care and crisis coordination and referral</a:t>
            </a:r>
          </a:p>
          <a:p>
            <a:pPr lvl="1" indent="-342900">
              <a:spcBef>
                <a:spcPts val="0"/>
              </a:spcBef>
              <a:spcAft>
                <a:spcPts val="300"/>
              </a:spcAft>
              <a:buFont typeface="Arial" panose="020B0604020202020204" pitchFamily="34" charset="0"/>
              <a:buChar char="•"/>
              <a:defRPr/>
            </a:pPr>
            <a:r>
              <a:rPr lang="en-US" sz="1600" dirty="0">
                <a:latin typeface="Arial" panose="020B0604020202020204" pitchFamily="34" charset="0"/>
                <a:cs typeface="Arial" panose="020B0604020202020204" pitchFamily="34" charset="0"/>
              </a:rPr>
              <a:t>Local and regional partners</a:t>
            </a:r>
          </a:p>
          <a:p>
            <a:pPr lvl="1" indent="-342900">
              <a:spcBef>
                <a:spcPts val="0"/>
              </a:spcBef>
              <a:spcAft>
                <a:spcPts val="300"/>
              </a:spcAft>
              <a:buFont typeface="Arial" panose="020B0604020202020204" pitchFamily="34" charset="0"/>
              <a:buChar char="•"/>
              <a:defRPr/>
            </a:pPr>
            <a:r>
              <a:rPr lang="en-US" sz="1600" dirty="0">
                <a:latin typeface="Arial" panose="020B0604020202020204" pitchFamily="34" charset="0"/>
                <a:cs typeface="Arial" panose="020B0604020202020204" pitchFamily="34" charset="0"/>
              </a:rPr>
              <a:t>Currently, 16 geographic regions, 5 are temporary through July 1, 2025 (ARPA Funds)</a:t>
            </a:r>
          </a:p>
          <a:p>
            <a:pPr lvl="1" indent="-342900">
              <a:spcBef>
                <a:spcPts val="0"/>
              </a:spcBef>
              <a:spcAft>
                <a:spcPts val="300"/>
              </a:spcAft>
              <a:buFont typeface="Arial" panose="020B0604020202020204" pitchFamily="34" charset="0"/>
              <a:buChar char="•"/>
              <a:defRPr/>
            </a:pPr>
            <a:r>
              <a:rPr lang="en-US" sz="1600" dirty="0">
                <a:latin typeface="Arial" panose="020B0604020202020204" pitchFamily="34" charset="0"/>
                <a:cs typeface="Arial" panose="020B0604020202020204" pitchFamily="34" charset="0"/>
              </a:rPr>
              <a:t>Prior and current reserve component eligible, including OTH</a:t>
            </a:r>
          </a:p>
          <a:p>
            <a:pPr marL="400050" lvl="1" indent="0">
              <a:spcBef>
                <a:spcPts val="0"/>
              </a:spcBef>
              <a:spcAft>
                <a:spcPts val="300"/>
              </a:spcAft>
              <a:buNone/>
              <a:defRPr/>
            </a:pPr>
            <a:endParaRPr lang="en-US" sz="1600" dirty="0">
              <a:latin typeface="Arial" panose="020B0604020202020204" pitchFamily="34" charset="0"/>
              <a:cs typeface="Arial" panose="020B0604020202020204" pitchFamily="34" charset="0"/>
            </a:endParaRPr>
          </a:p>
          <a:p>
            <a:pPr marL="0" indent="0">
              <a:buNone/>
              <a:defRPr/>
            </a:pPr>
            <a:r>
              <a:rPr lang="en-US" sz="1600" dirty="0">
                <a:latin typeface="Arial" panose="020B0604020202020204" pitchFamily="34" charset="0"/>
                <a:cs typeface="Arial" panose="020B0604020202020204" pitchFamily="34" charset="0"/>
              </a:rPr>
              <a:t>Veterans Housing and Recovery Program (VHRP) </a:t>
            </a:r>
          </a:p>
          <a:p>
            <a:pPr marL="0" indent="0">
              <a:buNone/>
              <a:defRPr/>
            </a:pPr>
            <a:endParaRPr lang="en-US" sz="1600" dirty="0">
              <a:latin typeface="Arial" panose="020B0604020202020204" pitchFamily="34" charset="0"/>
              <a:cs typeface="Arial" panose="020B0604020202020204" pitchFamily="34" charset="0"/>
            </a:endParaRPr>
          </a:p>
          <a:p>
            <a:pPr lvl="1" indent="-342900">
              <a:spcBef>
                <a:spcPts val="0"/>
              </a:spcBef>
              <a:spcAft>
                <a:spcPts val="300"/>
              </a:spcAft>
              <a:buFont typeface="Arial" panose="020B0604020202020204" pitchFamily="34" charset="0"/>
              <a:buChar char="•"/>
              <a:defRPr/>
            </a:pPr>
            <a:r>
              <a:rPr lang="en-US" sz="1600" dirty="0">
                <a:latin typeface="Arial" panose="020B0604020202020204" pitchFamily="34" charset="0"/>
                <a:cs typeface="Arial" panose="020B0604020202020204" pitchFamily="34" charset="0"/>
              </a:rPr>
              <a:t>Housing for at-risk veterans</a:t>
            </a:r>
          </a:p>
          <a:p>
            <a:pPr lvl="1" indent="-342900">
              <a:spcBef>
                <a:spcPts val="0"/>
              </a:spcBef>
              <a:spcAft>
                <a:spcPts val="300"/>
              </a:spcAft>
              <a:buFont typeface="Arial" panose="020B0604020202020204" pitchFamily="34" charset="0"/>
              <a:buChar char="•"/>
              <a:defRPr/>
            </a:pPr>
            <a:r>
              <a:rPr lang="en-US" sz="1600" dirty="0">
                <a:latin typeface="Arial" panose="020B0604020202020204" pitchFamily="34" charset="0"/>
                <a:cs typeface="Arial" panose="020B0604020202020204" pitchFamily="34" charset="0"/>
              </a:rPr>
              <a:t>Three locations: Chippewa Falls, Union Grove, Green Bay</a:t>
            </a:r>
          </a:p>
          <a:p>
            <a:pPr lvl="1" indent="-342900">
              <a:spcBef>
                <a:spcPts val="0"/>
              </a:spcBef>
              <a:spcAft>
                <a:spcPts val="300"/>
              </a:spcAft>
              <a:buFont typeface="Arial" panose="020B0604020202020204" pitchFamily="34" charset="0"/>
              <a:buChar char="•"/>
              <a:defRPr/>
            </a:pPr>
            <a:r>
              <a:rPr lang="en-US" sz="1600" dirty="0">
                <a:latin typeface="Arial" panose="020B0604020202020204" pitchFamily="34" charset="0"/>
                <a:cs typeface="Arial" panose="020B0604020202020204" pitchFamily="34" charset="0"/>
              </a:rPr>
              <a:t>Veteran-only; male and female</a:t>
            </a:r>
          </a:p>
          <a:p>
            <a:pPr marL="674370" lvl="1" indent="-274320">
              <a:defRPr/>
            </a:pPr>
            <a:endParaRPr lang="en-US" sz="2000" dirty="0">
              <a:solidFill>
                <a:schemeClr val="tx1">
                  <a:lumMod val="75000"/>
                  <a:lumOff val="25000"/>
                </a:schemeClr>
              </a:solidFill>
            </a:endParaRPr>
          </a:p>
        </p:txBody>
      </p:sp>
      <p:sp>
        <p:nvSpPr>
          <p:cNvPr id="3" name="Slide Number Placeholder 2">
            <a:extLst>
              <a:ext uri="{FF2B5EF4-FFF2-40B4-BE49-F238E27FC236}">
                <a16:creationId xmlns:a16="http://schemas.microsoft.com/office/drawing/2014/main" id="{2F8A09F4-2234-1C08-3EDA-B031167A61E1}"/>
              </a:ext>
            </a:extLst>
          </p:cNvPr>
          <p:cNvSpPr>
            <a:spLocks noGrp="1"/>
          </p:cNvSpPr>
          <p:nvPr>
            <p:ph type="sldNum" sz="quarter" idx="7"/>
          </p:nvPr>
        </p:nvSpPr>
        <p:spPr/>
        <p:txBody>
          <a:bodyPr/>
          <a:lstStyle/>
          <a:p>
            <a:fld id="{B6F15528-21DE-4FAA-801E-634DDDAF4B2B}" type="slidenum">
              <a:rPr lang="en-US" smtClean="0"/>
              <a:t>11</a:t>
            </a:fld>
            <a:endParaRPr lang="en-US"/>
          </a:p>
        </p:txBody>
      </p:sp>
      <p:pic>
        <p:nvPicPr>
          <p:cNvPr id="6" name="Picture 5">
            <a:extLst>
              <a:ext uri="{FF2B5EF4-FFF2-40B4-BE49-F238E27FC236}">
                <a16:creationId xmlns:a16="http://schemas.microsoft.com/office/drawing/2014/main" id="{E50D0689-7322-C140-6E1F-BED2E78F55E7}"/>
              </a:ext>
            </a:extLst>
          </p:cNvPr>
          <p:cNvPicPr>
            <a:picLocks noChangeAspect="1"/>
          </p:cNvPicPr>
          <p:nvPr/>
        </p:nvPicPr>
        <p:blipFill>
          <a:blip r:embed="rId3"/>
          <a:stretch>
            <a:fillRect/>
          </a:stretch>
        </p:blipFill>
        <p:spPr>
          <a:xfrm>
            <a:off x="6477001" y="1828800"/>
            <a:ext cx="1752599" cy="2236075"/>
          </a:xfrm>
          <a:prstGeom prst="rect">
            <a:avLst/>
          </a:prstGeom>
        </p:spPr>
      </p:pic>
      <p:pic>
        <p:nvPicPr>
          <p:cNvPr id="8" name="Picture 7">
            <a:extLst>
              <a:ext uri="{FF2B5EF4-FFF2-40B4-BE49-F238E27FC236}">
                <a16:creationId xmlns:a16="http://schemas.microsoft.com/office/drawing/2014/main" id="{929E645B-90F4-78B0-5A41-AE2B0B03B756}"/>
              </a:ext>
            </a:extLst>
          </p:cNvPr>
          <p:cNvPicPr>
            <a:picLocks noChangeAspect="1"/>
          </p:cNvPicPr>
          <p:nvPr/>
        </p:nvPicPr>
        <p:blipFill>
          <a:blip r:embed="rId4"/>
          <a:stretch>
            <a:fillRect/>
          </a:stretch>
        </p:blipFill>
        <p:spPr>
          <a:xfrm>
            <a:off x="5536923" y="4001785"/>
            <a:ext cx="1880156" cy="2242532"/>
          </a:xfrm>
          <a:prstGeom prst="rect">
            <a:avLst/>
          </a:prstGeom>
        </p:spPr>
      </p:pic>
    </p:spTree>
    <p:extLst>
      <p:ext uri="{BB962C8B-B14F-4D97-AF65-F5344CB8AC3E}">
        <p14:creationId xmlns:p14="http://schemas.microsoft.com/office/powerpoint/2010/main" val="12843756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0" y="1066800"/>
            <a:ext cx="9143999" cy="566822"/>
          </a:xfrm>
          <a:prstGeom prst="rect">
            <a:avLst/>
          </a:prstGeom>
        </p:spPr>
        <p:txBody>
          <a:bodyPr vert="horz" wrap="square" lIns="0" tIns="12700" rIns="0" bIns="0" rtlCol="0">
            <a:spAutoFit/>
          </a:bodyPr>
          <a:lstStyle/>
          <a:p>
            <a:pPr marL="12700" algn="ctr">
              <a:lnSpc>
                <a:spcPct val="100000"/>
              </a:lnSpc>
              <a:spcBef>
                <a:spcPts val="100"/>
              </a:spcBef>
            </a:pPr>
            <a:r>
              <a:rPr lang="en-US" sz="3600" b="1" dirty="0">
                <a:solidFill>
                  <a:srgbClr val="282873"/>
                </a:solidFill>
                <a:latin typeface="Tw Cen MT" panose="020B0602020104020603" pitchFamily="34" charset="0"/>
              </a:rPr>
              <a:t>Bureau of Cemeteries and Memorial Services</a:t>
            </a:r>
            <a:endParaRPr sz="3600" b="1" dirty="0">
              <a:solidFill>
                <a:srgbClr val="282873"/>
              </a:solidFill>
              <a:latin typeface="Tw Cen MT" panose="020B0602020104020603" pitchFamily="34" charset="0"/>
            </a:endParaRPr>
          </a:p>
        </p:txBody>
      </p:sp>
      <p:sp>
        <p:nvSpPr>
          <p:cNvPr id="5" name="Content Placeholder 2">
            <a:extLst>
              <a:ext uri="{FF2B5EF4-FFF2-40B4-BE49-F238E27FC236}">
                <a16:creationId xmlns:a16="http://schemas.microsoft.com/office/drawing/2014/main" id="{5C89D96C-ACF5-FA09-D78F-E98664399C5E}"/>
              </a:ext>
            </a:extLst>
          </p:cNvPr>
          <p:cNvSpPr txBox="1">
            <a:spLocks/>
          </p:cNvSpPr>
          <p:nvPr/>
        </p:nvSpPr>
        <p:spPr>
          <a:xfrm>
            <a:off x="228600" y="1915114"/>
            <a:ext cx="5850484" cy="4876800"/>
          </a:xfrm>
          <a:prstGeom prst="rect">
            <a:avLst/>
          </a:prstGeom>
        </p:spPr>
        <p:txBody>
          <a:bodyPr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defRPr/>
            </a:pPr>
            <a:r>
              <a:rPr lang="en-US" sz="1600" b="1" dirty="0">
                <a:latin typeface="Arial" panose="020B0604020202020204" pitchFamily="34" charset="0"/>
                <a:cs typeface="Arial" panose="020B0604020202020204" pitchFamily="34" charset="0"/>
              </a:rPr>
              <a:t>Veterans Memorial Cemeteries </a:t>
            </a:r>
            <a:r>
              <a:rPr lang="en-US" sz="1400" dirty="0"/>
              <a:t>(Chapter VA 14)</a:t>
            </a:r>
          </a:p>
          <a:p>
            <a:pPr marL="685800" lvl="1">
              <a:spcBef>
                <a:spcPts val="0"/>
              </a:spcBef>
              <a:spcAft>
                <a:spcPts val="300"/>
              </a:spcAft>
              <a:buFont typeface="Arial" panose="020B0604020202020204" pitchFamily="34" charset="0"/>
              <a:buChar char="•"/>
              <a:defRPr/>
            </a:pPr>
            <a:r>
              <a:rPr lang="en-US" sz="1400" dirty="0">
                <a:latin typeface="Arial" panose="020B0604020202020204" pitchFamily="34" charset="0"/>
                <a:cs typeface="Arial" panose="020B0604020202020204" pitchFamily="34" charset="0"/>
              </a:rPr>
              <a:t>National Cemetery Administration (USDVA)</a:t>
            </a:r>
          </a:p>
          <a:p>
            <a:pPr marL="685800" lvl="1">
              <a:spcBef>
                <a:spcPts val="0"/>
              </a:spcBef>
              <a:spcAft>
                <a:spcPts val="300"/>
              </a:spcAft>
              <a:buFont typeface="Arial" panose="020B0604020202020204" pitchFamily="34" charset="0"/>
              <a:buChar char="•"/>
              <a:defRPr/>
            </a:pPr>
            <a:r>
              <a:rPr lang="en-US" sz="1400" dirty="0">
                <a:latin typeface="Arial" panose="020B0604020202020204" pitchFamily="34" charset="0"/>
                <a:cs typeface="Arial" panose="020B0604020202020204" pitchFamily="34" charset="0"/>
              </a:rPr>
              <a:t>Southern Wisconsin – Union Grove</a:t>
            </a:r>
          </a:p>
          <a:p>
            <a:pPr marL="1085850" lvl="2" indent="-285750">
              <a:spcBef>
                <a:spcPts val="0"/>
              </a:spcBef>
              <a:spcAft>
                <a:spcPts val="300"/>
              </a:spcAft>
              <a:buFont typeface="Calibri" panose="020F0502020204030204" pitchFamily="34" charset="0"/>
              <a:buChar char="‒"/>
              <a:defRPr/>
            </a:pPr>
            <a:r>
              <a:rPr lang="en-US" sz="1400" dirty="0">
                <a:latin typeface="Arial" panose="020B0604020202020204" pitchFamily="34" charset="0"/>
                <a:cs typeface="Arial" panose="020B0604020202020204" pitchFamily="34" charset="0"/>
              </a:rPr>
              <a:t>4</a:t>
            </a:r>
            <a:r>
              <a:rPr lang="en-US" sz="1400" baseline="30000" dirty="0">
                <a:latin typeface="Arial" panose="020B0604020202020204" pitchFamily="34" charset="0"/>
                <a:cs typeface="Arial" panose="020B0604020202020204" pitchFamily="34" charset="0"/>
              </a:rPr>
              <a:t>th</a:t>
            </a:r>
            <a:r>
              <a:rPr lang="en-US" sz="1400" dirty="0">
                <a:latin typeface="Arial" panose="020B0604020202020204" pitchFamily="34" charset="0"/>
                <a:cs typeface="Arial" panose="020B0604020202020204" pitchFamily="34" charset="0"/>
              </a:rPr>
              <a:t> busiest nationally</a:t>
            </a:r>
          </a:p>
          <a:p>
            <a:pPr marL="1085850" lvl="2" indent="-285750">
              <a:spcBef>
                <a:spcPts val="0"/>
              </a:spcBef>
              <a:spcAft>
                <a:spcPts val="300"/>
              </a:spcAft>
              <a:buFont typeface="Calibri" panose="020F0502020204030204" pitchFamily="34" charset="0"/>
              <a:buChar char="‒"/>
              <a:defRPr/>
            </a:pPr>
            <a:r>
              <a:rPr lang="en-US" sz="1400" dirty="0">
                <a:latin typeface="Arial" panose="020B0604020202020204" pitchFamily="34" charset="0"/>
                <a:cs typeface="Arial" panose="020B0604020202020204" pitchFamily="34" charset="0"/>
              </a:rPr>
              <a:t>Annual interment FY 2022: 1,092</a:t>
            </a:r>
          </a:p>
          <a:p>
            <a:pPr marL="685800" lvl="1">
              <a:spcBef>
                <a:spcPts val="0"/>
              </a:spcBef>
              <a:spcAft>
                <a:spcPts val="300"/>
              </a:spcAft>
              <a:buFont typeface="Arial" panose="020B0604020202020204" pitchFamily="34" charset="0"/>
              <a:buChar char="•"/>
              <a:defRPr/>
            </a:pPr>
            <a:r>
              <a:rPr lang="en-US" sz="1400" dirty="0">
                <a:latin typeface="Arial" panose="020B0604020202020204" pitchFamily="34" charset="0"/>
                <a:cs typeface="Arial" panose="020B0604020202020204" pitchFamily="34" charset="0"/>
              </a:rPr>
              <a:t>Central Wisconsin – King</a:t>
            </a:r>
          </a:p>
          <a:p>
            <a:pPr marL="1085850" lvl="2" indent="-285750">
              <a:spcBef>
                <a:spcPts val="0"/>
              </a:spcBef>
              <a:spcAft>
                <a:spcPts val="300"/>
              </a:spcAft>
              <a:buFont typeface="Calibri" panose="020F0502020204030204" pitchFamily="34" charset="0"/>
              <a:buChar char="‒"/>
              <a:defRPr/>
            </a:pPr>
            <a:r>
              <a:rPr lang="en-US" sz="1400" dirty="0">
                <a:latin typeface="Arial" panose="020B0604020202020204" pitchFamily="34" charset="0"/>
                <a:cs typeface="Arial" panose="020B0604020202020204" pitchFamily="34" charset="0"/>
              </a:rPr>
              <a:t>Oldest WVMC</a:t>
            </a:r>
          </a:p>
          <a:p>
            <a:pPr marL="1085850" lvl="2" indent="-285750">
              <a:spcBef>
                <a:spcPts val="0"/>
              </a:spcBef>
              <a:spcAft>
                <a:spcPts val="300"/>
              </a:spcAft>
              <a:buFont typeface="Calibri" panose="020F0502020204030204" pitchFamily="34" charset="0"/>
              <a:buChar char="‒"/>
              <a:defRPr/>
            </a:pPr>
            <a:r>
              <a:rPr lang="en-US" sz="1400" dirty="0">
                <a:latin typeface="Arial" panose="020B0604020202020204" pitchFamily="34" charset="0"/>
                <a:cs typeface="Arial" panose="020B0604020202020204" pitchFamily="34" charset="0"/>
              </a:rPr>
              <a:t>Annual interment FY 2022: 199</a:t>
            </a:r>
          </a:p>
          <a:p>
            <a:pPr marL="685800" lvl="1">
              <a:spcBef>
                <a:spcPts val="0"/>
              </a:spcBef>
              <a:spcAft>
                <a:spcPts val="300"/>
              </a:spcAft>
              <a:buFont typeface="Arial" panose="020B0604020202020204" pitchFamily="34" charset="0"/>
              <a:buChar char="•"/>
              <a:defRPr/>
            </a:pPr>
            <a:r>
              <a:rPr lang="en-US" sz="1400" dirty="0">
                <a:latin typeface="Arial" panose="020B0604020202020204" pitchFamily="34" charset="0"/>
                <a:cs typeface="Arial" panose="020B0604020202020204" pitchFamily="34" charset="0"/>
              </a:rPr>
              <a:t>Northern Wisconsin – Spooner</a:t>
            </a:r>
          </a:p>
          <a:p>
            <a:pPr marL="1085850" lvl="2" indent="-285750">
              <a:spcBef>
                <a:spcPts val="0"/>
              </a:spcBef>
              <a:spcAft>
                <a:spcPts val="300"/>
              </a:spcAft>
              <a:buFont typeface="Calibri" panose="020F0502020204030204" pitchFamily="34" charset="0"/>
              <a:buChar char="‒"/>
              <a:defRPr/>
            </a:pPr>
            <a:r>
              <a:rPr lang="en-US" sz="1400" dirty="0">
                <a:latin typeface="Arial" panose="020B0604020202020204" pitchFamily="34" charset="0"/>
                <a:cs typeface="Arial" panose="020B0604020202020204" pitchFamily="34" charset="0"/>
              </a:rPr>
              <a:t>Newest WVMC</a:t>
            </a:r>
          </a:p>
          <a:p>
            <a:pPr marL="1085850" lvl="2" indent="-285750">
              <a:spcBef>
                <a:spcPts val="0"/>
              </a:spcBef>
              <a:spcAft>
                <a:spcPts val="300"/>
              </a:spcAft>
              <a:buFont typeface="Calibri" panose="020F0502020204030204" pitchFamily="34" charset="0"/>
              <a:buChar char="‒"/>
              <a:defRPr/>
            </a:pPr>
            <a:r>
              <a:rPr lang="en-US" sz="1400" dirty="0">
                <a:latin typeface="Arial" panose="020B0604020202020204" pitchFamily="34" charset="0"/>
                <a:cs typeface="Arial" panose="020B0604020202020204" pitchFamily="34" charset="0"/>
              </a:rPr>
              <a:t>Annual interment FY 2022: 296</a:t>
            </a:r>
          </a:p>
          <a:p>
            <a:pPr marL="0" indent="0">
              <a:buNone/>
              <a:defRPr/>
            </a:pPr>
            <a:r>
              <a:rPr lang="en-US" sz="1600" b="1" dirty="0">
                <a:latin typeface="Arial" panose="020B0604020202020204" pitchFamily="34" charset="0"/>
                <a:cs typeface="Arial" panose="020B0604020202020204" pitchFamily="34" charset="0"/>
              </a:rPr>
              <a:t>Military Funeral Honors </a:t>
            </a:r>
            <a:r>
              <a:rPr lang="en-US" sz="1400" dirty="0">
                <a:latin typeface="Arial" panose="020B0604020202020204" pitchFamily="34" charset="0"/>
                <a:cs typeface="Arial" panose="020B0604020202020204" pitchFamily="34" charset="0"/>
              </a:rPr>
              <a:t>(Chapter VA 17)</a:t>
            </a:r>
          </a:p>
          <a:p>
            <a:pPr marL="685800" lvl="1">
              <a:spcBef>
                <a:spcPts val="0"/>
              </a:spcBef>
              <a:spcAft>
                <a:spcPts val="300"/>
              </a:spcAft>
              <a:buFont typeface="Arial" panose="020B0604020202020204" pitchFamily="34" charset="0"/>
              <a:buChar char="•"/>
              <a:defRPr/>
            </a:pPr>
            <a:r>
              <a:rPr lang="en-US" sz="1400" dirty="0">
                <a:latin typeface="Arial" panose="020B0604020202020204" pitchFamily="34" charset="0"/>
                <a:cs typeface="Arial" panose="020B0604020202020204" pitchFamily="34" charset="0"/>
              </a:rPr>
              <a:t>Coordinates administration of honors around the state</a:t>
            </a:r>
          </a:p>
          <a:p>
            <a:pPr marL="685800" lvl="1">
              <a:spcBef>
                <a:spcPts val="0"/>
              </a:spcBef>
              <a:spcAft>
                <a:spcPts val="300"/>
              </a:spcAft>
              <a:buFont typeface="Arial" panose="020B0604020202020204" pitchFamily="34" charset="0"/>
              <a:buChar char="•"/>
              <a:defRPr/>
            </a:pPr>
            <a:r>
              <a:rPr lang="en-US" sz="1400" dirty="0">
                <a:latin typeface="Arial" panose="020B0604020202020204" pitchFamily="34" charset="0"/>
                <a:cs typeface="Arial" panose="020B0604020202020204" pitchFamily="34" charset="0"/>
              </a:rPr>
              <a:t>On-site at SWVMC </a:t>
            </a:r>
          </a:p>
          <a:p>
            <a:pPr marL="685800" lvl="1">
              <a:spcBef>
                <a:spcPts val="0"/>
              </a:spcBef>
              <a:spcAft>
                <a:spcPts val="300"/>
              </a:spcAft>
              <a:buFont typeface="Arial" panose="020B0604020202020204" pitchFamily="34" charset="0"/>
              <a:buChar char="•"/>
              <a:defRPr/>
            </a:pPr>
            <a:r>
              <a:rPr lang="en-US" sz="1400" dirty="0">
                <a:latin typeface="Arial" panose="020B0604020202020204" pitchFamily="34" charset="0"/>
                <a:cs typeface="Arial" panose="020B0604020202020204" pitchFamily="34" charset="0"/>
              </a:rPr>
              <a:t>Engagement: VSO, CVSO, funeral director, active and reserve component</a:t>
            </a:r>
          </a:p>
        </p:txBody>
      </p:sp>
      <p:sp>
        <p:nvSpPr>
          <p:cNvPr id="3" name="Slide Number Placeholder 2">
            <a:extLst>
              <a:ext uri="{FF2B5EF4-FFF2-40B4-BE49-F238E27FC236}">
                <a16:creationId xmlns:a16="http://schemas.microsoft.com/office/drawing/2014/main" id="{88F5951D-754F-DF77-A702-5AAAF3C1B2F8}"/>
              </a:ext>
            </a:extLst>
          </p:cNvPr>
          <p:cNvSpPr>
            <a:spLocks noGrp="1"/>
          </p:cNvSpPr>
          <p:nvPr>
            <p:ph type="sldNum" sz="quarter" idx="7"/>
          </p:nvPr>
        </p:nvSpPr>
        <p:spPr/>
        <p:txBody>
          <a:bodyPr/>
          <a:lstStyle/>
          <a:p>
            <a:fld id="{B6F15528-21DE-4FAA-801E-634DDDAF4B2B}" type="slidenum">
              <a:rPr lang="en-US" smtClean="0"/>
              <a:t>12</a:t>
            </a:fld>
            <a:endParaRPr lang="en-US" dirty="0"/>
          </a:p>
        </p:txBody>
      </p:sp>
      <p:pic>
        <p:nvPicPr>
          <p:cNvPr id="6" name="Picture 5">
            <a:extLst>
              <a:ext uri="{FF2B5EF4-FFF2-40B4-BE49-F238E27FC236}">
                <a16:creationId xmlns:a16="http://schemas.microsoft.com/office/drawing/2014/main" id="{6358A009-FD0B-4497-9C88-BA06FAFCF626}"/>
              </a:ext>
            </a:extLst>
          </p:cNvPr>
          <p:cNvPicPr>
            <a:picLocks noChangeAspect="1"/>
          </p:cNvPicPr>
          <p:nvPr/>
        </p:nvPicPr>
        <p:blipFill>
          <a:blip r:embed="rId2"/>
          <a:stretch>
            <a:fillRect/>
          </a:stretch>
        </p:blipFill>
        <p:spPr>
          <a:xfrm>
            <a:off x="5715000" y="1999163"/>
            <a:ext cx="2673667" cy="3429084"/>
          </a:xfrm>
          <a:prstGeom prst="rect">
            <a:avLst/>
          </a:prstGeom>
        </p:spPr>
      </p:pic>
    </p:spTree>
    <p:extLst>
      <p:ext uri="{BB962C8B-B14F-4D97-AF65-F5344CB8AC3E}">
        <p14:creationId xmlns:p14="http://schemas.microsoft.com/office/powerpoint/2010/main" val="18858683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0" y="1073912"/>
            <a:ext cx="9144000" cy="627736"/>
          </a:xfrm>
          <a:prstGeom prst="rect">
            <a:avLst/>
          </a:prstGeom>
        </p:spPr>
        <p:txBody>
          <a:bodyPr vert="horz" wrap="square" lIns="0" tIns="12065" rIns="0" bIns="0" rtlCol="0">
            <a:spAutoFit/>
          </a:bodyPr>
          <a:lstStyle/>
          <a:p>
            <a:pPr marL="12700" algn="ctr">
              <a:lnSpc>
                <a:spcPct val="100000"/>
              </a:lnSpc>
              <a:spcBef>
                <a:spcPts val="95"/>
              </a:spcBef>
            </a:pPr>
            <a:r>
              <a:rPr sz="4000" b="1" dirty="0">
                <a:solidFill>
                  <a:srgbClr val="282873"/>
                </a:solidFill>
                <a:latin typeface="Tw Cen MT" panose="020B0602020104020603" pitchFamily="34" charset="0"/>
              </a:rPr>
              <a:t>Division</a:t>
            </a:r>
            <a:r>
              <a:rPr sz="4000" b="1" spc="-70" dirty="0">
                <a:solidFill>
                  <a:srgbClr val="282873"/>
                </a:solidFill>
                <a:latin typeface="Tw Cen MT" panose="020B0602020104020603" pitchFamily="34" charset="0"/>
              </a:rPr>
              <a:t> </a:t>
            </a:r>
            <a:r>
              <a:rPr sz="4000" b="1" dirty="0">
                <a:solidFill>
                  <a:srgbClr val="282873"/>
                </a:solidFill>
                <a:latin typeface="Tw Cen MT" panose="020B0602020104020603" pitchFamily="34" charset="0"/>
              </a:rPr>
              <a:t>of</a:t>
            </a:r>
            <a:r>
              <a:rPr sz="4000" b="1" spc="-95" dirty="0">
                <a:solidFill>
                  <a:srgbClr val="282873"/>
                </a:solidFill>
                <a:latin typeface="Tw Cen MT" panose="020B0602020104020603" pitchFamily="34" charset="0"/>
              </a:rPr>
              <a:t> </a:t>
            </a:r>
            <a:r>
              <a:rPr sz="4000" b="1" spc="-35" dirty="0">
                <a:solidFill>
                  <a:srgbClr val="282873"/>
                </a:solidFill>
                <a:latin typeface="Tw Cen MT" panose="020B0602020104020603" pitchFamily="34" charset="0"/>
              </a:rPr>
              <a:t>Veterans</a:t>
            </a:r>
            <a:r>
              <a:rPr sz="4000" b="1" spc="-90" dirty="0">
                <a:solidFill>
                  <a:srgbClr val="282873"/>
                </a:solidFill>
                <a:latin typeface="Tw Cen MT" panose="020B0602020104020603" pitchFamily="34" charset="0"/>
              </a:rPr>
              <a:t> </a:t>
            </a:r>
            <a:r>
              <a:rPr sz="4000" b="1" spc="-10" dirty="0">
                <a:solidFill>
                  <a:srgbClr val="282873"/>
                </a:solidFill>
                <a:latin typeface="Tw Cen MT" panose="020B0602020104020603" pitchFamily="34" charset="0"/>
              </a:rPr>
              <a:t>Homes</a:t>
            </a:r>
          </a:p>
        </p:txBody>
      </p:sp>
      <p:sp>
        <p:nvSpPr>
          <p:cNvPr id="3" name="object 3"/>
          <p:cNvSpPr txBox="1">
            <a:spLocks noGrp="1"/>
          </p:cNvSpPr>
          <p:nvPr>
            <p:ph type="body" idx="1"/>
          </p:nvPr>
        </p:nvSpPr>
        <p:spPr>
          <a:xfrm>
            <a:off x="352425" y="2286000"/>
            <a:ext cx="5562600" cy="3951531"/>
          </a:xfrm>
          <a:prstGeom prst="rect">
            <a:avLst/>
          </a:prstGeom>
        </p:spPr>
        <p:txBody>
          <a:bodyPr vert="horz" wrap="square" lIns="0" tIns="12700" rIns="0" bIns="0" rtlCol="0">
            <a:spAutoFit/>
          </a:bodyPr>
          <a:lstStyle/>
          <a:p>
            <a:pPr>
              <a:lnSpc>
                <a:spcPct val="107000"/>
              </a:lnSpc>
              <a:tabLst>
                <a:tab pos="457200" algn="l"/>
              </a:tabLst>
            </a:pPr>
            <a:r>
              <a:rPr lang="en-US" b="1" dirty="0">
                <a:solidFill>
                  <a:srgbClr val="282873"/>
                </a:solidFill>
                <a:effectLst/>
                <a:latin typeface="Arial" panose="020B0604020202020204" pitchFamily="34" charset="0"/>
                <a:ea typeface="Calibri" panose="020F0502020204030204" pitchFamily="34" charset="0"/>
                <a:cs typeface="Arial" panose="020B0604020202020204" pitchFamily="34" charset="0"/>
              </a:rPr>
              <a:t>Oversees the Wisconsin Veterans Homes:</a:t>
            </a:r>
          </a:p>
          <a:p>
            <a:pPr>
              <a:lnSpc>
                <a:spcPct val="107000"/>
              </a:lnSpc>
              <a:tabLst>
                <a:tab pos="457200" algn="l"/>
              </a:tabLst>
            </a:pPr>
            <a:endParaRPr lang="en-US" sz="1600" dirty="0">
              <a:effectLst/>
              <a:latin typeface="Arial" panose="020B0604020202020204" pitchFamily="34" charset="0"/>
              <a:ea typeface="Calibri" panose="020F0502020204030204" pitchFamily="34" charset="0"/>
              <a:cs typeface="Arial" panose="020B0604020202020204" pitchFamily="34" charset="0"/>
            </a:endParaRPr>
          </a:p>
          <a:p>
            <a:pPr marL="571500" indent="-228600">
              <a:lnSpc>
                <a:spcPct val="107000"/>
              </a:lnSpc>
              <a:buFont typeface="Arial" panose="020B0604020202020204" pitchFamily="34" charset="0"/>
              <a:buChar char="•"/>
              <a:tabLst>
                <a:tab pos="457200" algn="l"/>
              </a:tabLst>
            </a:pPr>
            <a:r>
              <a:rPr lang="en-US" sz="1600" dirty="0">
                <a:effectLst/>
                <a:latin typeface="Arial" panose="020B0604020202020204" pitchFamily="34" charset="0"/>
                <a:ea typeface="Calibri" panose="020F0502020204030204" pitchFamily="34" charset="0"/>
                <a:cs typeface="Arial" panose="020B0604020202020204" pitchFamily="34" charset="0"/>
              </a:rPr>
              <a:t>Skilled nursing homes </a:t>
            </a:r>
            <a:r>
              <a:rPr lang="en-US" sz="1400" dirty="0">
                <a:effectLst/>
                <a:latin typeface="Arial" panose="020B0604020202020204" pitchFamily="34" charset="0"/>
                <a:ea typeface="Calibri" panose="020F0502020204030204" pitchFamily="34" charset="0"/>
                <a:cs typeface="Arial" panose="020B0604020202020204" pitchFamily="34" charset="0"/>
              </a:rPr>
              <a:t>(Chapter VA 6)</a:t>
            </a:r>
          </a:p>
          <a:p>
            <a:pPr marL="857250" lvl="1" indent="-171450">
              <a:lnSpc>
                <a:spcPct val="107000"/>
              </a:lnSpc>
              <a:buFont typeface="Calibri" panose="020F0502020204030204" pitchFamily="34" charset="0"/>
              <a:buChar char="‒"/>
              <a:tabLst>
                <a:tab pos="457200" algn="l"/>
              </a:tabLst>
            </a:pPr>
            <a:r>
              <a:rPr lang="en-US" sz="1600" dirty="0">
                <a:solidFill>
                  <a:schemeClr val="tx1"/>
                </a:solidFill>
                <a:effectLst/>
                <a:latin typeface="Arial" panose="020B0604020202020204" pitchFamily="34" charset="0"/>
                <a:ea typeface="Calibri" panose="020F0502020204030204" pitchFamily="34" charset="0"/>
                <a:cs typeface="Arial" panose="020B0604020202020204" pitchFamily="34" charset="0"/>
              </a:rPr>
              <a:t>Grand-fathered eligibility</a:t>
            </a:r>
          </a:p>
          <a:p>
            <a:pPr marL="571500" lvl="1" indent="-228600">
              <a:lnSpc>
                <a:spcPct val="107000"/>
              </a:lnSpc>
              <a:tabLst>
                <a:tab pos="457200" algn="l"/>
              </a:tabLst>
            </a:pPr>
            <a:endParaRPr lang="en-US" sz="16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571500" indent="-228600">
              <a:lnSpc>
                <a:spcPct val="107000"/>
              </a:lnSpc>
              <a:buFont typeface="Arial" panose="020B0604020202020204" pitchFamily="34" charset="0"/>
              <a:buChar char="•"/>
              <a:tabLst>
                <a:tab pos="457200" algn="l"/>
              </a:tabLst>
            </a:pPr>
            <a:r>
              <a:rPr lang="en-US" sz="1600" dirty="0">
                <a:latin typeface="Arial" panose="020B0604020202020204" pitchFamily="34" charset="0"/>
                <a:ea typeface="Calibri" panose="020F0502020204030204" pitchFamily="34" charset="0"/>
                <a:cs typeface="Arial" panose="020B0604020202020204" pitchFamily="34" charset="0"/>
              </a:rPr>
              <a:t>Licensed by Wis. Department of Health Services</a:t>
            </a:r>
          </a:p>
          <a:p>
            <a:pPr marL="571500" indent="-228600">
              <a:lnSpc>
                <a:spcPct val="107000"/>
              </a:lnSpc>
              <a:tabLst>
                <a:tab pos="457200" algn="l"/>
              </a:tabLst>
            </a:pPr>
            <a:endParaRPr lang="en-US" sz="1600" dirty="0">
              <a:latin typeface="Arial" panose="020B0604020202020204" pitchFamily="34" charset="0"/>
              <a:ea typeface="Calibri" panose="020F0502020204030204" pitchFamily="34" charset="0"/>
              <a:cs typeface="Arial" panose="020B0604020202020204" pitchFamily="34" charset="0"/>
            </a:endParaRPr>
          </a:p>
          <a:p>
            <a:pPr marL="571500" indent="-228600">
              <a:lnSpc>
                <a:spcPct val="107000"/>
              </a:lnSpc>
              <a:buFont typeface="Arial" panose="020B0604020202020204" pitchFamily="34" charset="0"/>
              <a:buChar char="•"/>
              <a:tabLst>
                <a:tab pos="457200" algn="l"/>
              </a:tabLst>
            </a:pPr>
            <a:r>
              <a:rPr lang="en-US" sz="1600" dirty="0">
                <a:latin typeface="Arial" panose="020B0604020202020204" pitchFamily="34" charset="0"/>
                <a:ea typeface="Calibri" panose="020F0502020204030204" pitchFamily="34" charset="0"/>
                <a:cs typeface="Arial" panose="020B0604020202020204" pitchFamily="34" charset="0"/>
              </a:rPr>
              <a:t>Regulated and inspected</a:t>
            </a:r>
          </a:p>
          <a:p>
            <a:pPr marL="857250" lvl="1" indent="-171450">
              <a:lnSpc>
                <a:spcPct val="107000"/>
              </a:lnSpc>
              <a:buFont typeface="Calibri" panose="020F0502020204030204" pitchFamily="34" charset="0"/>
              <a:buChar char="‒"/>
              <a:tabLst>
                <a:tab pos="457200" algn="l"/>
              </a:tabLst>
            </a:pPr>
            <a:r>
              <a:rPr lang="en-US" sz="1600" dirty="0">
                <a:solidFill>
                  <a:schemeClr val="tx1"/>
                </a:solidFill>
                <a:effectLst/>
                <a:latin typeface="Arial" panose="020B0604020202020204" pitchFamily="34" charset="0"/>
                <a:ea typeface="Calibri" panose="020F0502020204030204" pitchFamily="34" charset="0"/>
                <a:cs typeface="Arial" panose="020B0604020202020204" pitchFamily="34" charset="0"/>
              </a:rPr>
              <a:t>U.S. Department of Veterans Affairs</a:t>
            </a:r>
          </a:p>
          <a:p>
            <a:pPr marL="857250" lvl="1" indent="-171450">
              <a:lnSpc>
                <a:spcPct val="107000"/>
              </a:lnSpc>
              <a:buFont typeface="Calibri" panose="020F0502020204030204" pitchFamily="34" charset="0"/>
              <a:buChar char="‒"/>
              <a:tabLst>
                <a:tab pos="457200" algn="l"/>
              </a:tabLst>
            </a:pPr>
            <a:r>
              <a:rPr lang="en-US" sz="1600" dirty="0">
                <a:solidFill>
                  <a:schemeClr val="tx1"/>
                </a:solidFill>
                <a:latin typeface="Arial" panose="020B0604020202020204" pitchFamily="34" charset="0"/>
                <a:ea typeface="Calibri" panose="020F0502020204030204" pitchFamily="34" charset="0"/>
                <a:cs typeface="Arial" panose="020B0604020202020204" pitchFamily="34" charset="0"/>
              </a:rPr>
              <a:t>CMS (via DHS)</a:t>
            </a:r>
          </a:p>
          <a:p>
            <a:pPr marL="571500" lvl="1" indent="-228600">
              <a:lnSpc>
                <a:spcPct val="107000"/>
              </a:lnSpc>
              <a:tabLst>
                <a:tab pos="457200" algn="l"/>
              </a:tabLst>
            </a:pPr>
            <a:endParaRPr lang="en-US" sz="1600" dirty="0">
              <a:solidFill>
                <a:schemeClr val="tx1"/>
              </a:solidFill>
              <a:latin typeface="Arial" panose="020B0604020202020204" pitchFamily="34" charset="0"/>
              <a:ea typeface="Calibri" panose="020F0502020204030204" pitchFamily="34" charset="0"/>
              <a:cs typeface="Arial" panose="020B0604020202020204" pitchFamily="34" charset="0"/>
            </a:endParaRPr>
          </a:p>
          <a:p>
            <a:pPr marL="571500" indent="-228600">
              <a:lnSpc>
                <a:spcPct val="107000"/>
              </a:lnSpc>
              <a:buFont typeface="Arial" panose="020B0604020202020204" pitchFamily="34" charset="0"/>
              <a:buChar char="•"/>
              <a:tabLst>
                <a:tab pos="457200" algn="l"/>
              </a:tabLst>
            </a:pPr>
            <a:r>
              <a:rPr lang="en-US" sz="1600" dirty="0">
                <a:effectLst/>
                <a:latin typeface="Arial" panose="020B0604020202020204" pitchFamily="34" charset="0"/>
                <a:ea typeface="Calibri" panose="020F0502020204030204" pitchFamily="34" charset="0"/>
                <a:cs typeface="Arial" panose="020B0604020202020204" pitchFamily="34" charset="0"/>
              </a:rPr>
              <a:t>Three campus</a:t>
            </a:r>
            <a:r>
              <a:rPr lang="en-US" sz="1600" dirty="0">
                <a:latin typeface="Arial" panose="020B0604020202020204" pitchFamily="34" charset="0"/>
                <a:ea typeface="Calibri" panose="020F0502020204030204" pitchFamily="34" charset="0"/>
                <a:cs typeface="Arial" panose="020B0604020202020204" pitchFamily="34" charset="0"/>
              </a:rPr>
              <a:t>es</a:t>
            </a:r>
          </a:p>
          <a:p>
            <a:pPr marL="857250" lvl="1" indent="-171450">
              <a:lnSpc>
                <a:spcPct val="107000"/>
              </a:lnSpc>
              <a:buFont typeface="Calibri" panose="020F0502020204030204" pitchFamily="34" charset="0"/>
              <a:buChar char="‒"/>
              <a:tabLst>
                <a:tab pos="457200" algn="l"/>
              </a:tabLst>
            </a:pPr>
            <a:r>
              <a:rPr lang="en-US" sz="1600" dirty="0">
                <a:solidFill>
                  <a:schemeClr val="tx1"/>
                </a:solidFill>
                <a:latin typeface="Arial" panose="020B0604020202020204" pitchFamily="34" charset="0"/>
                <a:ea typeface="Calibri" panose="020F0502020204030204" pitchFamily="34" charset="0"/>
                <a:cs typeface="Arial" panose="020B0604020202020204" pitchFamily="34" charset="0"/>
              </a:rPr>
              <a:t>King</a:t>
            </a:r>
          </a:p>
          <a:p>
            <a:pPr marL="857250" lvl="1" indent="-171450">
              <a:lnSpc>
                <a:spcPct val="107000"/>
              </a:lnSpc>
              <a:buFont typeface="Calibri" panose="020F0502020204030204" pitchFamily="34" charset="0"/>
              <a:buChar char="‒"/>
              <a:tabLst>
                <a:tab pos="457200" algn="l"/>
              </a:tabLst>
            </a:pPr>
            <a:r>
              <a:rPr lang="en-US" sz="1600" dirty="0">
                <a:solidFill>
                  <a:schemeClr val="tx1"/>
                </a:solidFill>
                <a:effectLst/>
                <a:latin typeface="Arial" panose="020B0604020202020204" pitchFamily="34" charset="0"/>
                <a:ea typeface="Calibri" panose="020F0502020204030204" pitchFamily="34" charset="0"/>
                <a:cs typeface="Arial" panose="020B0604020202020204" pitchFamily="34" charset="0"/>
              </a:rPr>
              <a:t>Union Grove</a:t>
            </a:r>
          </a:p>
          <a:p>
            <a:pPr marL="857250" lvl="1" indent="-171450">
              <a:lnSpc>
                <a:spcPct val="107000"/>
              </a:lnSpc>
              <a:buFont typeface="Calibri" panose="020F0502020204030204" pitchFamily="34" charset="0"/>
              <a:buChar char="‒"/>
              <a:tabLst>
                <a:tab pos="457200" algn="l"/>
              </a:tabLst>
            </a:pPr>
            <a:r>
              <a:rPr lang="en-US" sz="1600" dirty="0">
                <a:solidFill>
                  <a:schemeClr val="tx1"/>
                </a:solidFill>
                <a:latin typeface="Arial" panose="020B0604020202020204" pitchFamily="34" charset="0"/>
                <a:ea typeface="Calibri" panose="020F0502020204030204" pitchFamily="34" charset="0"/>
                <a:cs typeface="Arial" panose="020B0604020202020204" pitchFamily="34" charset="0"/>
              </a:rPr>
              <a:t>Chippewa Falls</a:t>
            </a:r>
            <a:endParaRPr lang="en-US" sz="1600" dirty="0">
              <a:solidFill>
                <a:schemeClr val="tx1"/>
              </a:solidFill>
              <a:effectLst/>
              <a:latin typeface="+mn-lt"/>
              <a:ea typeface="Calibri" panose="020F0502020204030204" pitchFamily="34" charset="0"/>
              <a:cs typeface="Times New Roman" panose="02020603050405020304" pitchFamily="18" charset="0"/>
            </a:endParaRPr>
          </a:p>
        </p:txBody>
      </p:sp>
      <p:sp>
        <p:nvSpPr>
          <p:cNvPr id="5" name="Slide Number Placeholder 4">
            <a:extLst>
              <a:ext uri="{FF2B5EF4-FFF2-40B4-BE49-F238E27FC236}">
                <a16:creationId xmlns:a16="http://schemas.microsoft.com/office/drawing/2014/main" id="{99AE2B00-43BB-22A6-AFA1-712D93BE7C00}"/>
              </a:ext>
            </a:extLst>
          </p:cNvPr>
          <p:cNvSpPr>
            <a:spLocks noGrp="1"/>
          </p:cNvSpPr>
          <p:nvPr>
            <p:ph type="sldNum" sz="quarter" idx="7"/>
          </p:nvPr>
        </p:nvSpPr>
        <p:spPr/>
        <p:txBody>
          <a:bodyPr/>
          <a:lstStyle/>
          <a:p>
            <a:fld id="{B6F15528-21DE-4FAA-801E-634DDDAF4B2B}" type="slidenum">
              <a:rPr lang="en-US" smtClean="0"/>
              <a:t>13</a:t>
            </a:fld>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0" y="1073912"/>
            <a:ext cx="9144000" cy="627736"/>
          </a:xfrm>
          <a:prstGeom prst="rect">
            <a:avLst/>
          </a:prstGeom>
        </p:spPr>
        <p:txBody>
          <a:bodyPr vert="horz" wrap="square" lIns="0" tIns="12065" rIns="0" bIns="0" rtlCol="0">
            <a:spAutoFit/>
          </a:bodyPr>
          <a:lstStyle/>
          <a:p>
            <a:pPr marL="12700" algn="ctr">
              <a:lnSpc>
                <a:spcPct val="100000"/>
              </a:lnSpc>
              <a:spcBef>
                <a:spcPts val="95"/>
              </a:spcBef>
            </a:pPr>
            <a:r>
              <a:rPr sz="4000" spc="-35" dirty="0">
                <a:solidFill>
                  <a:srgbClr val="282873"/>
                </a:solidFill>
                <a:latin typeface="Tw Cen MT" panose="020B0602020104020603" pitchFamily="34" charset="0"/>
              </a:rPr>
              <a:t>Veterans</a:t>
            </a:r>
            <a:r>
              <a:rPr sz="4000" spc="-90" dirty="0">
                <a:solidFill>
                  <a:srgbClr val="282873"/>
                </a:solidFill>
                <a:latin typeface="Tw Cen MT" panose="020B0602020104020603" pitchFamily="34" charset="0"/>
              </a:rPr>
              <a:t> </a:t>
            </a:r>
            <a:r>
              <a:rPr sz="4000" spc="-10" dirty="0">
                <a:solidFill>
                  <a:srgbClr val="282873"/>
                </a:solidFill>
                <a:latin typeface="Tw Cen MT" panose="020B0602020104020603" pitchFamily="34" charset="0"/>
              </a:rPr>
              <a:t>Home</a:t>
            </a:r>
            <a:r>
              <a:rPr lang="en-US" sz="4000" spc="-10" dirty="0">
                <a:solidFill>
                  <a:srgbClr val="282873"/>
                </a:solidFill>
                <a:latin typeface="Tw Cen MT" panose="020B0602020104020603" pitchFamily="34" charset="0"/>
              </a:rPr>
              <a:t> – King </a:t>
            </a:r>
            <a:endParaRPr sz="4000" spc="-10" dirty="0">
              <a:solidFill>
                <a:srgbClr val="282873"/>
              </a:solidFill>
              <a:latin typeface="Tw Cen MT" panose="020B0602020104020603" pitchFamily="34" charset="0"/>
            </a:endParaRPr>
          </a:p>
        </p:txBody>
      </p:sp>
      <p:sp>
        <p:nvSpPr>
          <p:cNvPr id="3" name="object 3"/>
          <p:cNvSpPr txBox="1">
            <a:spLocks noGrp="1"/>
          </p:cNvSpPr>
          <p:nvPr>
            <p:ph type="body" idx="1"/>
          </p:nvPr>
        </p:nvSpPr>
        <p:spPr>
          <a:xfrm>
            <a:off x="304800" y="2343862"/>
            <a:ext cx="6211925" cy="3536546"/>
          </a:xfrm>
          <a:prstGeom prst="rect">
            <a:avLst/>
          </a:prstGeom>
        </p:spPr>
        <p:txBody>
          <a:bodyPr vert="horz" wrap="square" lIns="0" tIns="12700" rIns="0" bIns="0" rtlCol="0">
            <a:spAutoFit/>
          </a:bodyPr>
          <a:lstStyle/>
          <a:p>
            <a:pPr marL="285750" indent="-285750">
              <a:spcBef>
                <a:spcPts val="600"/>
              </a:spcBef>
              <a:buFont typeface="Arial" panose="020B0604020202020204" pitchFamily="34" charset="0"/>
              <a:buChar char="•"/>
              <a:tabLst>
                <a:tab pos="457200" algn="l"/>
              </a:tabLst>
            </a:pPr>
            <a:r>
              <a:rPr lang="en-US" sz="1600" dirty="0">
                <a:latin typeface="Arial" panose="020B0604020202020204" pitchFamily="34" charset="0"/>
                <a:ea typeface="Calibri" panose="020F0502020204030204" pitchFamily="34" charset="0"/>
                <a:cs typeface="Arial" panose="020B0604020202020204" pitchFamily="34" charset="0"/>
              </a:rPr>
              <a:t>Central Wisconsin 42-acre campus, Waupaca County, On shore of Rainbow Lake (Chain O’ Lakes)</a:t>
            </a:r>
          </a:p>
          <a:p>
            <a:pPr marL="285750" indent="-285750">
              <a:spcBef>
                <a:spcPts val="600"/>
              </a:spcBef>
              <a:buFont typeface="Arial" panose="020B0604020202020204" pitchFamily="34" charset="0"/>
              <a:buChar char="•"/>
              <a:tabLst>
                <a:tab pos="457200" algn="l"/>
              </a:tabLst>
            </a:pPr>
            <a:r>
              <a:rPr lang="en-US" sz="1600" dirty="0">
                <a:latin typeface="Arial" panose="020B0604020202020204" pitchFamily="34" charset="0"/>
                <a:ea typeface="Calibri" panose="020F0502020204030204" pitchFamily="34" charset="0"/>
                <a:cs typeface="Arial" panose="020B0604020202020204" pitchFamily="34" charset="0"/>
              </a:rPr>
              <a:t>Serving veterans for over 130 years.</a:t>
            </a:r>
          </a:p>
          <a:p>
            <a:pPr marL="285750" indent="-285750">
              <a:spcBef>
                <a:spcPts val="600"/>
              </a:spcBef>
              <a:buFont typeface="Arial" panose="020B0604020202020204" pitchFamily="34" charset="0"/>
              <a:buChar char="•"/>
              <a:tabLst>
                <a:tab pos="457200" algn="l"/>
              </a:tabLst>
            </a:pPr>
            <a:r>
              <a:rPr lang="en-US" sz="1600" dirty="0">
                <a:latin typeface="Arial" panose="020B0604020202020204" pitchFamily="34" charset="0"/>
                <a:ea typeface="Calibri" panose="020F0502020204030204" pitchFamily="34" charset="0"/>
                <a:cs typeface="Arial" panose="020B0604020202020204" pitchFamily="34" charset="0"/>
              </a:rPr>
              <a:t>521-bed skill nursing facility</a:t>
            </a:r>
          </a:p>
          <a:p>
            <a:pPr marL="742950" lvl="1" indent="-285750">
              <a:lnSpc>
                <a:spcPct val="107000"/>
              </a:lnSpc>
              <a:buFont typeface="Arial" panose="020B0604020202020204" pitchFamily="34" charset="0"/>
              <a:buChar char="•"/>
              <a:tabLst>
                <a:tab pos="457200" algn="l"/>
              </a:tabLst>
            </a:pPr>
            <a:r>
              <a:rPr lang="en-US" sz="1400" dirty="0">
                <a:solidFill>
                  <a:schemeClr val="tx1"/>
                </a:solidFill>
                <a:latin typeface="Arial" panose="020B0604020202020204" pitchFamily="34" charset="0"/>
                <a:ea typeface="Calibri" panose="020F0502020204030204" pitchFamily="34" charset="0"/>
                <a:cs typeface="Arial" panose="020B0604020202020204" pitchFamily="34" charset="0"/>
              </a:rPr>
              <a:t>Current Census: 296 </a:t>
            </a:r>
          </a:p>
          <a:p>
            <a:pPr marL="288925" lvl="1" indent="-288925">
              <a:spcBef>
                <a:spcPts val="600"/>
              </a:spcBef>
              <a:buFont typeface="Arial" panose="020B0604020202020204" pitchFamily="34" charset="0"/>
              <a:buChar char="•"/>
            </a:pPr>
            <a:r>
              <a:rPr lang="en-US" sz="1600" dirty="0">
                <a:solidFill>
                  <a:schemeClr val="tx1"/>
                </a:solidFill>
                <a:latin typeface="Arial" panose="020B0604020202020204" pitchFamily="34" charset="0"/>
                <a:cs typeface="Arial" panose="020B0604020202020204" pitchFamily="34" charset="0"/>
              </a:rPr>
              <a:t>Marden Center (Activity Center)</a:t>
            </a:r>
          </a:p>
          <a:p>
            <a:pPr marL="804863" lvl="2" indent="-342900">
              <a:buFont typeface="Calibri" panose="020F0502020204030204" pitchFamily="34" charset="0"/>
              <a:buChar char="‒"/>
              <a:tabLst>
                <a:tab pos="457200" algn="l"/>
              </a:tabLst>
            </a:pPr>
            <a:r>
              <a:rPr lang="en-US" sz="1400" dirty="0">
                <a:solidFill>
                  <a:schemeClr val="tx1"/>
                </a:solidFill>
                <a:latin typeface="Arial" panose="020B0604020202020204" pitchFamily="34" charset="0"/>
                <a:cs typeface="Arial" panose="020B0604020202020204" pitchFamily="34" charset="0"/>
              </a:rPr>
              <a:t>Bar &amp; Game Room</a:t>
            </a:r>
          </a:p>
          <a:p>
            <a:pPr marL="804863" lvl="2" indent="-342900">
              <a:buFont typeface="Calibri" panose="020F0502020204030204" pitchFamily="34" charset="0"/>
              <a:buChar char="‒"/>
              <a:tabLst>
                <a:tab pos="457200" algn="l"/>
              </a:tabLst>
            </a:pPr>
            <a:r>
              <a:rPr lang="en-US" sz="1400" dirty="0">
                <a:solidFill>
                  <a:schemeClr val="tx1"/>
                </a:solidFill>
                <a:latin typeface="Arial" panose="020B0604020202020204" pitchFamily="34" charset="0"/>
                <a:cs typeface="Arial" panose="020B0604020202020204" pitchFamily="34" charset="0"/>
              </a:rPr>
              <a:t>Bowling alley</a:t>
            </a:r>
          </a:p>
          <a:p>
            <a:pPr marL="804863" lvl="2" indent="-342900">
              <a:buFont typeface="Calibri" panose="020F0502020204030204" pitchFamily="34" charset="0"/>
              <a:buChar char="‒"/>
              <a:tabLst>
                <a:tab pos="457200" algn="l"/>
              </a:tabLst>
            </a:pPr>
            <a:r>
              <a:rPr lang="en-US" sz="1400" dirty="0">
                <a:solidFill>
                  <a:schemeClr val="tx1"/>
                </a:solidFill>
                <a:latin typeface="Arial" panose="020B0604020202020204" pitchFamily="34" charset="0"/>
                <a:cs typeface="Arial" panose="020B0604020202020204" pitchFamily="34" charset="0"/>
              </a:rPr>
              <a:t>Café</a:t>
            </a:r>
          </a:p>
          <a:p>
            <a:pPr marL="804863" lvl="2" indent="-342900">
              <a:buFont typeface="Calibri" panose="020F0502020204030204" pitchFamily="34" charset="0"/>
              <a:buChar char="‒"/>
              <a:tabLst>
                <a:tab pos="457200" algn="l"/>
              </a:tabLst>
            </a:pPr>
            <a:r>
              <a:rPr lang="en-US" sz="1400" dirty="0">
                <a:solidFill>
                  <a:schemeClr val="tx1"/>
                </a:solidFill>
                <a:latin typeface="Arial" panose="020B0604020202020204" pitchFamily="34" charset="0"/>
                <a:cs typeface="Arial" panose="020B0604020202020204" pitchFamily="34" charset="0"/>
              </a:rPr>
              <a:t>Library</a:t>
            </a:r>
          </a:p>
          <a:p>
            <a:pPr marL="804863" lvl="2" indent="-342900">
              <a:buFont typeface="Calibri" panose="020F0502020204030204" pitchFamily="34" charset="0"/>
              <a:buChar char="‒"/>
              <a:tabLst>
                <a:tab pos="457200" algn="l"/>
              </a:tabLst>
            </a:pPr>
            <a:r>
              <a:rPr lang="en-US" sz="1400" dirty="0">
                <a:solidFill>
                  <a:schemeClr val="tx1"/>
                </a:solidFill>
                <a:latin typeface="Arial" panose="020B0604020202020204" pitchFamily="34" charset="0"/>
                <a:cs typeface="Arial" panose="020B0604020202020204" pitchFamily="34" charset="0"/>
              </a:rPr>
              <a:t>King Exchange (KX)</a:t>
            </a:r>
          </a:p>
          <a:p>
            <a:pPr marL="804863" lvl="2" indent="-342900">
              <a:buFont typeface="Calibri" panose="020F0502020204030204" pitchFamily="34" charset="0"/>
              <a:buChar char="‒"/>
              <a:tabLst>
                <a:tab pos="457200" algn="l"/>
              </a:tabLst>
            </a:pPr>
            <a:r>
              <a:rPr lang="en-US" sz="1400" dirty="0">
                <a:solidFill>
                  <a:schemeClr val="tx1"/>
                </a:solidFill>
                <a:latin typeface="Arial" panose="020B0604020202020204" pitchFamily="34" charset="0"/>
                <a:cs typeface="Arial" panose="020B0604020202020204" pitchFamily="34" charset="0"/>
              </a:rPr>
              <a:t>Museum</a:t>
            </a:r>
          </a:p>
          <a:p>
            <a:pPr marL="804863" lvl="2" indent="-342900">
              <a:buFont typeface="Calibri" panose="020F0502020204030204" pitchFamily="34" charset="0"/>
              <a:buChar char="‒"/>
              <a:tabLst>
                <a:tab pos="457200" algn="l"/>
              </a:tabLst>
            </a:pPr>
            <a:r>
              <a:rPr lang="en-US" sz="1400" dirty="0">
                <a:solidFill>
                  <a:schemeClr val="tx1"/>
                </a:solidFill>
                <a:latin typeface="Arial" panose="020B0604020202020204" pitchFamily="34" charset="0"/>
                <a:cs typeface="Arial" panose="020B0604020202020204" pitchFamily="34" charset="0"/>
              </a:rPr>
              <a:t>Theater</a:t>
            </a:r>
          </a:p>
          <a:p>
            <a:pPr marL="347663" lvl="1" indent="-342900">
              <a:spcBef>
                <a:spcPts val="600"/>
              </a:spcBef>
              <a:buFont typeface="Arial" panose="020B0604020202020204" pitchFamily="34" charset="0"/>
              <a:buChar char="•"/>
              <a:tabLst>
                <a:tab pos="457200" algn="l"/>
              </a:tabLst>
            </a:pPr>
            <a:r>
              <a:rPr lang="en-US" sz="1600" dirty="0">
                <a:solidFill>
                  <a:schemeClr val="tx1"/>
                </a:solidFill>
                <a:latin typeface="Arial" panose="020B0604020202020204" pitchFamily="34" charset="0"/>
                <a:cs typeface="Arial" panose="020B0604020202020204" pitchFamily="34" charset="0"/>
              </a:rPr>
              <a:t>Linked by an underground tunnel system</a:t>
            </a:r>
          </a:p>
        </p:txBody>
      </p:sp>
      <p:sp>
        <p:nvSpPr>
          <p:cNvPr id="6" name="Slide Number Placeholder 5">
            <a:extLst>
              <a:ext uri="{FF2B5EF4-FFF2-40B4-BE49-F238E27FC236}">
                <a16:creationId xmlns:a16="http://schemas.microsoft.com/office/drawing/2014/main" id="{056E9395-041D-A7F9-DE1C-1008502AB4B1}"/>
              </a:ext>
            </a:extLst>
          </p:cNvPr>
          <p:cNvSpPr>
            <a:spLocks noGrp="1"/>
          </p:cNvSpPr>
          <p:nvPr>
            <p:ph type="sldNum" sz="quarter" idx="7"/>
          </p:nvPr>
        </p:nvSpPr>
        <p:spPr/>
        <p:txBody>
          <a:bodyPr/>
          <a:lstStyle/>
          <a:p>
            <a:fld id="{B6F15528-21DE-4FAA-801E-634DDDAF4B2B}" type="slidenum">
              <a:rPr lang="en-US" smtClean="0"/>
              <a:t>14</a:t>
            </a:fld>
            <a:endParaRPr lang="en-US"/>
          </a:p>
        </p:txBody>
      </p:sp>
      <p:pic>
        <p:nvPicPr>
          <p:cNvPr id="5" name="Picture 4">
            <a:extLst>
              <a:ext uri="{FF2B5EF4-FFF2-40B4-BE49-F238E27FC236}">
                <a16:creationId xmlns:a16="http://schemas.microsoft.com/office/drawing/2014/main" id="{2927A991-7120-1E30-7087-F1C3378EAFED}"/>
              </a:ext>
            </a:extLst>
          </p:cNvPr>
          <p:cNvPicPr>
            <a:picLocks noChangeAspect="1"/>
          </p:cNvPicPr>
          <p:nvPr/>
        </p:nvPicPr>
        <p:blipFill>
          <a:blip r:embed="rId2"/>
          <a:stretch>
            <a:fillRect/>
          </a:stretch>
        </p:blipFill>
        <p:spPr>
          <a:xfrm>
            <a:off x="4038600" y="3003293"/>
            <a:ext cx="4448175" cy="2492631"/>
          </a:xfrm>
          <a:prstGeom prst="rect">
            <a:avLst/>
          </a:prstGeom>
        </p:spPr>
      </p:pic>
    </p:spTree>
    <p:extLst>
      <p:ext uri="{BB962C8B-B14F-4D97-AF65-F5344CB8AC3E}">
        <p14:creationId xmlns:p14="http://schemas.microsoft.com/office/powerpoint/2010/main" val="13337068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ject 2">
            <a:extLst>
              <a:ext uri="{FF2B5EF4-FFF2-40B4-BE49-F238E27FC236}">
                <a16:creationId xmlns:a16="http://schemas.microsoft.com/office/drawing/2014/main" id="{C02D0B80-805B-3394-136E-D6A87DB03251}"/>
              </a:ext>
            </a:extLst>
          </p:cNvPr>
          <p:cNvSpPr txBox="1">
            <a:spLocks noGrp="1"/>
          </p:cNvSpPr>
          <p:nvPr>
            <p:ph type="title"/>
          </p:nvPr>
        </p:nvSpPr>
        <p:spPr>
          <a:xfrm>
            <a:off x="0" y="1073912"/>
            <a:ext cx="9144000" cy="627736"/>
          </a:xfrm>
          <a:prstGeom prst="rect">
            <a:avLst/>
          </a:prstGeom>
        </p:spPr>
        <p:txBody>
          <a:bodyPr vert="horz" wrap="square" lIns="0" tIns="12065" rIns="0" bIns="0" rtlCol="0">
            <a:spAutoFit/>
          </a:bodyPr>
          <a:lstStyle/>
          <a:p>
            <a:pPr marL="12700" algn="ctr">
              <a:lnSpc>
                <a:spcPct val="100000"/>
              </a:lnSpc>
              <a:spcBef>
                <a:spcPts val="95"/>
              </a:spcBef>
            </a:pPr>
            <a:r>
              <a:rPr sz="4000" spc="-35" dirty="0">
                <a:solidFill>
                  <a:srgbClr val="282873"/>
                </a:solidFill>
                <a:latin typeface="Tw Cen MT" panose="020B0602020104020603" pitchFamily="34" charset="0"/>
              </a:rPr>
              <a:t>Veterans</a:t>
            </a:r>
            <a:r>
              <a:rPr sz="4000" spc="-90" dirty="0">
                <a:solidFill>
                  <a:srgbClr val="282873"/>
                </a:solidFill>
                <a:latin typeface="Tw Cen MT" panose="020B0602020104020603" pitchFamily="34" charset="0"/>
              </a:rPr>
              <a:t> </a:t>
            </a:r>
            <a:r>
              <a:rPr sz="4000" spc="-10" dirty="0">
                <a:solidFill>
                  <a:srgbClr val="282873"/>
                </a:solidFill>
                <a:latin typeface="Tw Cen MT" panose="020B0602020104020603" pitchFamily="34" charset="0"/>
              </a:rPr>
              <a:t>Home</a:t>
            </a:r>
            <a:r>
              <a:rPr lang="en-US" sz="4000" spc="-10" dirty="0">
                <a:solidFill>
                  <a:srgbClr val="282873"/>
                </a:solidFill>
                <a:latin typeface="Tw Cen MT" panose="020B0602020104020603" pitchFamily="34" charset="0"/>
              </a:rPr>
              <a:t> – Union Grove</a:t>
            </a:r>
            <a:endParaRPr sz="4000" spc="-10" dirty="0">
              <a:solidFill>
                <a:srgbClr val="282873"/>
              </a:solidFill>
              <a:latin typeface="Tw Cen MT" panose="020B0602020104020603" pitchFamily="34" charset="0"/>
            </a:endParaRPr>
          </a:p>
        </p:txBody>
      </p:sp>
      <p:sp>
        <p:nvSpPr>
          <p:cNvPr id="2" name="object 3">
            <a:extLst>
              <a:ext uri="{FF2B5EF4-FFF2-40B4-BE49-F238E27FC236}">
                <a16:creationId xmlns:a16="http://schemas.microsoft.com/office/drawing/2014/main" id="{109BDBA3-1FA6-A416-742B-CF3A83AE905A}"/>
              </a:ext>
            </a:extLst>
          </p:cNvPr>
          <p:cNvSpPr txBox="1">
            <a:spLocks/>
          </p:cNvSpPr>
          <p:nvPr/>
        </p:nvSpPr>
        <p:spPr>
          <a:xfrm>
            <a:off x="609600" y="2667000"/>
            <a:ext cx="5715000" cy="2736647"/>
          </a:xfrm>
          <a:prstGeom prst="rect">
            <a:avLst/>
          </a:prstGeom>
        </p:spPr>
        <p:txBody>
          <a:bodyPr vert="horz" wrap="square" lIns="0" tIns="12700" rIns="0" bIns="0" rtlCol="0">
            <a:spAutoFit/>
          </a:bodyPr>
          <a:lstStyle>
            <a:lvl1pPr marL="0">
              <a:defRPr sz="1800" b="0" i="0">
                <a:solidFill>
                  <a:schemeClr val="tx1"/>
                </a:solidFill>
                <a:latin typeface="Calibri"/>
                <a:ea typeface="+mn-ea"/>
                <a:cs typeface="Calibri"/>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285750" indent="-285750">
              <a:spcBef>
                <a:spcPts val="600"/>
              </a:spcBef>
              <a:buFont typeface="Arial" panose="020B0604020202020204" pitchFamily="34" charset="0"/>
              <a:buChar char="•"/>
              <a:tabLst>
                <a:tab pos="457200" algn="l"/>
              </a:tabLst>
            </a:pPr>
            <a:r>
              <a:rPr lang="en-US" sz="1600" dirty="0">
                <a:latin typeface="Arial" panose="020B0604020202020204" pitchFamily="34" charset="0"/>
                <a:ea typeface="Calibri" panose="020F0502020204030204" pitchFamily="34" charset="0"/>
                <a:cs typeface="Arial" panose="020B0604020202020204" pitchFamily="34" charset="0"/>
              </a:rPr>
              <a:t>Southern Center campus; Racine County</a:t>
            </a:r>
          </a:p>
          <a:p>
            <a:pPr marL="285750" indent="-285750">
              <a:spcBef>
                <a:spcPts val="600"/>
              </a:spcBef>
              <a:buFont typeface="Arial" panose="020B0604020202020204" pitchFamily="34" charset="0"/>
              <a:buChar char="•"/>
              <a:tabLst>
                <a:tab pos="457200" algn="l"/>
              </a:tabLst>
            </a:pPr>
            <a:r>
              <a:rPr lang="en-US" sz="1600" dirty="0">
                <a:latin typeface="Arial" panose="020B0604020202020204" pitchFamily="34" charset="0"/>
                <a:ea typeface="Calibri" panose="020F0502020204030204" pitchFamily="34" charset="0"/>
                <a:cs typeface="Arial" panose="020B0604020202020204" pitchFamily="34" charset="0"/>
              </a:rPr>
              <a:t>158-bed skilled nursing facility</a:t>
            </a:r>
          </a:p>
          <a:p>
            <a:pPr marL="742950" lvl="1" indent="-285750">
              <a:buFont typeface="Arial" panose="020B0604020202020204" pitchFamily="34" charset="0"/>
              <a:buChar char="•"/>
              <a:tabLst>
                <a:tab pos="457200" algn="l"/>
              </a:tabLst>
            </a:pPr>
            <a:r>
              <a:rPr lang="en-US" sz="1400" dirty="0">
                <a:solidFill>
                  <a:schemeClr val="tx1"/>
                </a:solidFill>
                <a:latin typeface="Arial" panose="020B0604020202020204" pitchFamily="34" charset="0"/>
                <a:ea typeface="Calibri" panose="020F0502020204030204" pitchFamily="34" charset="0"/>
                <a:cs typeface="Arial" panose="020B0604020202020204" pitchFamily="34" charset="0"/>
              </a:rPr>
              <a:t>Current Census: 68 </a:t>
            </a:r>
          </a:p>
          <a:p>
            <a:pPr marL="742950" lvl="1" indent="-285750">
              <a:buFont typeface="Arial" panose="020B0604020202020204" pitchFamily="34" charset="0"/>
              <a:buChar char="•"/>
              <a:tabLst>
                <a:tab pos="457200" algn="l"/>
              </a:tabLst>
            </a:pPr>
            <a:endParaRPr lang="en-US" sz="1400" dirty="0">
              <a:solidFill>
                <a:schemeClr val="tx1"/>
              </a:solidFill>
              <a:latin typeface="Arial" panose="020B0604020202020204" pitchFamily="34" charset="0"/>
              <a:ea typeface="Calibri" panose="020F0502020204030204" pitchFamily="34" charset="0"/>
              <a:cs typeface="Arial" panose="020B0604020202020204" pitchFamily="34" charset="0"/>
            </a:endParaRPr>
          </a:p>
          <a:p>
            <a:pPr marL="285750" indent="-285750">
              <a:spcBef>
                <a:spcPts val="600"/>
              </a:spcBef>
              <a:buFont typeface="Arial" panose="020B0604020202020204" pitchFamily="34" charset="0"/>
              <a:buChar char="•"/>
              <a:tabLst>
                <a:tab pos="457200" algn="l"/>
              </a:tabLst>
            </a:pPr>
            <a:r>
              <a:rPr lang="en-US" sz="1600" dirty="0">
                <a:latin typeface="Arial" panose="020B0604020202020204" pitchFamily="34" charset="0"/>
                <a:ea typeface="Calibri" panose="020F0502020204030204" pitchFamily="34" charset="0"/>
                <a:cs typeface="Arial" panose="020B0604020202020204" pitchFamily="34" charset="0"/>
              </a:rPr>
              <a:t>30 minutes from downtown Milwaukee</a:t>
            </a:r>
          </a:p>
          <a:p>
            <a:pPr marL="288925" lvl="1" indent="-288925">
              <a:spcBef>
                <a:spcPts val="600"/>
              </a:spcBef>
              <a:buFont typeface="Arial" panose="020B0604020202020204" pitchFamily="34" charset="0"/>
              <a:buChar char="•"/>
            </a:pPr>
            <a:r>
              <a:rPr lang="en-US" sz="1600" dirty="0">
                <a:solidFill>
                  <a:schemeClr val="tx1"/>
                </a:solidFill>
                <a:latin typeface="Arial" panose="020B0604020202020204" pitchFamily="34" charset="0"/>
                <a:cs typeface="Arial" panose="020B0604020202020204" pitchFamily="34" charset="0"/>
              </a:rPr>
              <a:t>Member Center</a:t>
            </a:r>
          </a:p>
          <a:p>
            <a:pPr marL="804863" lvl="2" indent="-342900">
              <a:buFont typeface="Calibri" panose="020F0502020204030204" pitchFamily="34" charset="0"/>
              <a:buChar char="‒"/>
              <a:tabLst>
                <a:tab pos="457200" algn="l"/>
              </a:tabLst>
            </a:pPr>
            <a:r>
              <a:rPr lang="en-US" sz="1400" dirty="0">
                <a:solidFill>
                  <a:schemeClr val="tx1"/>
                </a:solidFill>
                <a:latin typeface="Arial" panose="020B0604020202020204" pitchFamily="34" charset="0"/>
                <a:cs typeface="Arial" panose="020B0604020202020204" pitchFamily="34" charset="0"/>
              </a:rPr>
              <a:t>Pub</a:t>
            </a:r>
          </a:p>
          <a:p>
            <a:pPr marL="804863" lvl="2" indent="-342900">
              <a:buFont typeface="Calibri" panose="020F0502020204030204" pitchFamily="34" charset="0"/>
              <a:buChar char="‒"/>
              <a:tabLst>
                <a:tab pos="457200" algn="l"/>
              </a:tabLst>
            </a:pPr>
            <a:r>
              <a:rPr lang="en-US" sz="1400" dirty="0">
                <a:solidFill>
                  <a:schemeClr val="tx1"/>
                </a:solidFill>
                <a:latin typeface="Arial" panose="020B0604020202020204" pitchFamily="34" charset="0"/>
                <a:cs typeface="Arial" panose="020B0604020202020204" pitchFamily="34" charset="0"/>
              </a:rPr>
              <a:t>Ceramics studio</a:t>
            </a:r>
          </a:p>
          <a:p>
            <a:pPr marL="804863" lvl="2" indent="-342900">
              <a:buFont typeface="Calibri" panose="020F0502020204030204" pitchFamily="34" charset="0"/>
              <a:buChar char="‒"/>
              <a:tabLst>
                <a:tab pos="457200" algn="l"/>
              </a:tabLst>
            </a:pPr>
            <a:r>
              <a:rPr lang="en-US" sz="1400" dirty="0">
                <a:solidFill>
                  <a:schemeClr val="tx1"/>
                </a:solidFill>
                <a:latin typeface="Arial" panose="020B0604020202020204" pitchFamily="34" charset="0"/>
                <a:cs typeface="Arial" panose="020B0604020202020204" pitchFamily="34" charset="0"/>
              </a:rPr>
              <a:t>Woodworking studio</a:t>
            </a:r>
          </a:p>
          <a:p>
            <a:pPr marL="804863" lvl="2" indent="-342900">
              <a:buFont typeface="Calibri" panose="020F0502020204030204" pitchFamily="34" charset="0"/>
              <a:buChar char="‒"/>
              <a:tabLst>
                <a:tab pos="457200" algn="l"/>
              </a:tabLst>
            </a:pPr>
            <a:r>
              <a:rPr lang="en-US" sz="1400" dirty="0">
                <a:solidFill>
                  <a:schemeClr val="tx1"/>
                </a:solidFill>
                <a:latin typeface="Arial" panose="020B0604020202020204" pitchFamily="34" charset="0"/>
                <a:cs typeface="Arial" panose="020B0604020202020204" pitchFamily="34" charset="0"/>
              </a:rPr>
              <a:t>Library</a:t>
            </a:r>
          </a:p>
          <a:p>
            <a:pPr marL="804863" lvl="2" indent="-342900">
              <a:buFont typeface="Calibri" panose="020F0502020204030204" pitchFamily="34" charset="0"/>
              <a:buChar char="‒"/>
              <a:tabLst>
                <a:tab pos="457200" algn="l"/>
              </a:tabLst>
            </a:pPr>
            <a:r>
              <a:rPr lang="en-US" sz="1400" dirty="0">
                <a:solidFill>
                  <a:schemeClr val="tx1"/>
                </a:solidFill>
                <a:latin typeface="Arial" panose="020B0604020202020204" pitchFamily="34" charset="0"/>
                <a:cs typeface="Arial" panose="020B0604020202020204" pitchFamily="34" charset="0"/>
              </a:rPr>
              <a:t>Chapel</a:t>
            </a:r>
          </a:p>
        </p:txBody>
      </p:sp>
      <p:sp>
        <p:nvSpPr>
          <p:cNvPr id="3" name="Slide Number Placeholder 2">
            <a:extLst>
              <a:ext uri="{FF2B5EF4-FFF2-40B4-BE49-F238E27FC236}">
                <a16:creationId xmlns:a16="http://schemas.microsoft.com/office/drawing/2014/main" id="{34F2B0D4-1C38-DF28-7DDD-690051D2E303}"/>
              </a:ext>
            </a:extLst>
          </p:cNvPr>
          <p:cNvSpPr>
            <a:spLocks noGrp="1"/>
          </p:cNvSpPr>
          <p:nvPr>
            <p:ph type="sldNum" sz="quarter" idx="7"/>
          </p:nvPr>
        </p:nvSpPr>
        <p:spPr/>
        <p:txBody>
          <a:bodyPr/>
          <a:lstStyle/>
          <a:p>
            <a:fld id="{B6F15528-21DE-4FAA-801E-634DDDAF4B2B}" type="slidenum">
              <a:rPr lang="en-US" smtClean="0"/>
              <a:t>15</a:t>
            </a:fld>
            <a:endParaRPr lang="en-US"/>
          </a:p>
        </p:txBody>
      </p:sp>
      <p:pic>
        <p:nvPicPr>
          <p:cNvPr id="5" name="Picture 4">
            <a:extLst>
              <a:ext uri="{FF2B5EF4-FFF2-40B4-BE49-F238E27FC236}">
                <a16:creationId xmlns:a16="http://schemas.microsoft.com/office/drawing/2014/main" id="{66A0B71A-19CD-EBAB-E592-A72DA4471977}"/>
              </a:ext>
            </a:extLst>
          </p:cNvPr>
          <p:cNvPicPr>
            <a:picLocks noChangeAspect="1"/>
          </p:cNvPicPr>
          <p:nvPr/>
        </p:nvPicPr>
        <p:blipFill>
          <a:blip r:embed="rId2"/>
          <a:stretch>
            <a:fillRect/>
          </a:stretch>
        </p:blipFill>
        <p:spPr>
          <a:xfrm>
            <a:off x="4593431" y="3276600"/>
            <a:ext cx="3462337" cy="2681810"/>
          </a:xfrm>
          <a:prstGeom prst="rect">
            <a:avLst/>
          </a:prstGeom>
        </p:spPr>
      </p:pic>
    </p:spTree>
    <p:extLst>
      <p:ext uri="{BB962C8B-B14F-4D97-AF65-F5344CB8AC3E}">
        <p14:creationId xmlns:p14="http://schemas.microsoft.com/office/powerpoint/2010/main" val="37288272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2">
            <a:extLst>
              <a:ext uri="{FF2B5EF4-FFF2-40B4-BE49-F238E27FC236}">
                <a16:creationId xmlns:a16="http://schemas.microsoft.com/office/drawing/2014/main" id="{B08B501C-F6FB-7D96-83C3-E710C01011AF}"/>
              </a:ext>
            </a:extLst>
          </p:cNvPr>
          <p:cNvSpPr txBox="1">
            <a:spLocks noGrp="1"/>
          </p:cNvSpPr>
          <p:nvPr>
            <p:ph type="title"/>
          </p:nvPr>
        </p:nvSpPr>
        <p:spPr>
          <a:xfrm>
            <a:off x="0" y="1073912"/>
            <a:ext cx="9144000" cy="627736"/>
          </a:xfrm>
          <a:prstGeom prst="rect">
            <a:avLst/>
          </a:prstGeom>
        </p:spPr>
        <p:txBody>
          <a:bodyPr vert="horz" wrap="square" lIns="0" tIns="12065" rIns="0" bIns="0" rtlCol="0">
            <a:spAutoFit/>
          </a:bodyPr>
          <a:lstStyle/>
          <a:p>
            <a:pPr marL="12700" algn="ctr">
              <a:lnSpc>
                <a:spcPct val="100000"/>
              </a:lnSpc>
              <a:spcBef>
                <a:spcPts val="95"/>
              </a:spcBef>
            </a:pPr>
            <a:r>
              <a:rPr sz="4000" spc="-35" dirty="0">
                <a:solidFill>
                  <a:srgbClr val="282873"/>
                </a:solidFill>
                <a:latin typeface="Tw Cen MT" panose="020B0602020104020603" pitchFamily="34" charset="0"/>
              </a:rPr>
              <a:t>Veterans</a:t>
            </a:r>
            <a:r>
              <a:rPr sz="4000" spc="-90" dirty="0">
                <a:solidFill>
                  <a:srgbClr val="282873"/>
                </a:solidFill>
                <a:latin typeface="Tw Cen MT" panose="020B0602020104020603" pitchFamily="34" charset="0"/>
              </a:rPr>
              <a:t> </a:t>
            </a:r>
            <a:r>
              <a:rPr sz="4000" spc="-10" dirty="0">
                <a:solidFill>
                  <a:srgbClr val="282873"/>
                </a:solidFill>
                <a:latin typeface="Tw Cen MT" panose="020B0602020104020603" pitchFamily="34" charset="0"/>
              </a:rPr>
              <a:t>Home</a:t>
            </a:r>
            <a:r>
              <a:rPr lang="en-US" sz="4000" spc="-10" dirty="0">
                <a:solidFill>
                  <a:srgbClr val="282873"/>
                </a:solidFill>
                <a:latin typeface="Tw Cen MT" panose="020B0602020104020603" pitchFamily="34" charset="0"/>
              </a:rPr>
              <a:t> – Chippewa Falls </a:t>
            </a:r>
            <a:endParaRPr sz="4000" spc="-10" dirty="0">
              <a:solidFill>
                <a:srgbClr val="282873"/>
              </a:solidFill>
              <a:latin typeface="Tw Cen MT" panose="020B0602020104020603" pitchFamily="34" charset="0"/>
            </a:endParaRPr>
          </a:p>
        </p:txBody>
      </p:sp>
      <p:sp>
        <p:nvSpPr>
          <p:cNvPr id="2" name="object 3">
            <a:extLst>
              <a:ext uri="{FF2B5EF4-FFF2-40B4-BE49-F238E27FC236}">
                <a16:creationId xmlns:a16="http://schemas.microsoft.com/office/drawing/2014/main" id="{145444F3-D41B-0705-41AF-AE250168B9CE}"/>
              </a:ext>
            </a:extLst>
          </p:cNvPr>
          <p:cNvSpPr txBox="1">
            <a:spLocks/>
          </p:cNvSpPr>
          <p:nvPr/>
        </p:nvSpPr>
        <p:spPr>
          <a:xfrm>
            <a:off x="762000" y="2514600"/>
            <a:ext cx="5806920" cy="3388043"/>
          </a:xfrm>
          <a:prstGeom prst="rect">
            <a:avLst/>
          </a:prstGeom>
        </p:spPr>
        <p:txBody>
          <a:bodyPr vert="horz" wrap="square" lIns="0" tIns="12700" rIns="0" bIns="0" rtlCol="0">
            <a:spAutoFit/>
          </a:bodyPr>
          <a:lstStyle>
            <a:lvl1pPr marL="0">
              <a:defRPr sz="1800" b="0" i="0">
                <a:solidFill>
                  <a:schemeClr val="tx1"/>
                </a:solidFill>
                <a:latin typeface="Calibri"/>
                <a:ea typeface="+mn-ea"/>
                <a:cs typeface="Calibri"/>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285750" indent="-285750">
              <a:lnSpc>
                <a:spcPct val="107000"/>
              </a:lnSpc>
              <a:buFont typeface="Arial" panose="020B0604020202020204" pitchFamily="34" charset="0"/>
              <a:buChar char="•"/>
              <a:tabLst>
                <a:tab pos="457200" algn="l"/>
              </a:tabLst>
            </a:pPr>
            <a:r>
              <a:rPr lang="en-US" sz="1600" dirty="0">
                <a:latin typeface="Arial" panose="020B0604020202020204" pitchFamily="34" charset="0"/>
                <a:ea typeface="Calibri" panose="020F0502020204030204" pitchFamily="34" charset="0"/>
                <a:cs typeface="Arial" panose="020B0604020202020204" pitchFamily="34" charset="0"/>
              </a:rPr>
              <a:t>Adjacent to Northern Wisconsin Center; Chippewa County</a:t>
            </a:r>
          </a:p>
          <a:p>
            <a:pPr marL="285750" indent="-285750">
              <a:lnSpc>
                <a:spcPct val="107000"/>
              </a:lnSpc>
              <a:buFont typeface="Arial" panose="020B0604020202020204" pitchFamily="34" charset="0"/>
              <a:buChar char="•"/>
              <a:tabLst>
                <a:tab pos="457200" algn="l"/>
              </a:tabLst>
            </a:pPr>
            <a:r>
              <a:rPr lang="en-US" sz="1600" dirty="0">
                <a:latin typeface="Arial" panose="020B0604020202020204" pitchFamily="34" charset="0"/>
                <a:ea typeface="Calibri" panose="020F0502020204030204" pitchFamily="34" charset="0"/>
                <a:cs typeface="Arial" panose="020B0604020202020204" pitchFamily="34" charset="0"/>
              </a:rPr>
              <a:t>72-bed skilled nursing facility</a:t>
            </a:r>
          </a:p>
          <a:p>
            <a:pPr marL="742950" lvl="1" indent="-285750">
              <a:lnSpc>
                <a:spcPct val="107000"/>
              </a:lnSpc>
              <a:buFont typeface="Arial" panose="020B0604020202020204" pitchFamily="34" charset="0"/>
              <a:buChar char="―"/>
              <a:tabLst>
                <a:tab pos="457200" algn="l"/>
              </a:tabLst>
            </a:pPr>
            <a:r>
              <a:rPr lang="en-US" sz="1400" dirty="0">
                <a:solidFill>
                  <a:schemeClr val="tx1"/>
                </a:solidFill>
                <a:latin typeface="Arial" panose="020B0604020202020204" pitchFamily="34" charset="0"/>
                <a:ea typeface="Calibri" panose="020F0502020204030204" pitchFamily="34" charset="0"/>
                <a:cs typeface="Arial" panose="020B0604020202020204" pitchFamily="34" charset="0"/>
              </a:rPr>
              <a:t>Census: 71 </a:t>
            </a:r>
          </a:p>
          <a:p>
            <a:pPr marL="285750" indent="-285750">
              <a:lnSpc>
                <a:spcPct val="107000"/>
              </a:lnSpc>
              <a:buFont typeface="Arial" panose="020B0604020202020204" pitchFamily="34" charset="0"/>
              <a:buChar char="•"/>
              <a:tabLst>
                <a:tab pos="457200" algn="l"/>
              </a:tabLst>
            </a:pPr>
            <a:r>
              <a:rPr lang="en-US" sz="1600" dirty="0">
                <a:latin typeface="Arial" panose="020B0604020202020204" pitchFamily="34" charset="0"/>
                <a:ea typeface="Calibri" panose="020F0502020204030204" pitchFamily="34" charset="0"/>
                <a:cs typeface="Arial" panose="020B0604020202020204" pitchFamily="34" charset="0"/>
              </a:rPr>
              <a:t>Operated under a Public/private partnership between WDVA and Health Dimensions Group</a:t>
            </a:r>
          </a:p>
          <a:p>
            <a:pPr marL="347663" lvl="1" indent="-342900">
              <a:lnSpc>
                <a:spcPct val="107000"/>
              </a:lnSpc>
              <a:buFont typeface="Arial" panose="020B0604020202020204" pitchFamily="34" charset="0"/>
              <a:buChar char="•"/>
              <a:tabLst>
                <a:tab pos="457200" algn="l"/>
              </a:tabLst>
            </a:pPr>
            <a:r>
              <a:rPr lang="en-US" sz="1600" dirty="0">
                <a:solidFill>
                  <a:schemeClr val="tx1"/>
                </a:solidFill>
                <a:latin typeface="Arial" panose="020B0604020202020204" pitchFamily="34" charset="0"/>
                <a:cs typeface="Arial" panose="020B0604020202020204" pitchFamily="34" charset="0"/>
              </a:rPr>
              <a:t>Features:</a:t>
            </a:r>
          </a:p>
          <a:p>
            <a:pPr marL="804863" lvl="2" indent="-342900">
              <a:lnSpc>
                <a:spcPct val="107000"/>
              </a:lnSpc>
              <a:buFont typeface="Arial" panose="020B0604020202020204" pitchFamily="34" charset="0"/>
              <a:buChar char="―"/>
              <a:tabLst>
                <a:tab pos="457200" algn="l"/>
              </a:tabLst>
            </a:pPr>
            <a:r>
              <a:rPr lang="en-US" sz="1400" dirty="0">
                <a:solidFill>
                  <a:schemeClr val="tx1"/>
                </a:solidFill>
                <a:latin typeface="Arial" panose="020B0604020202020204" pitchFamily="34" charset="0"/>
                <a:cs typeface="Arial" panose="020B0604020202020204" pitchFamily="34" charset="0"/>
              </a:rPr>
              <a:t>Chapel</a:t>
            </a:r>
          </a:p>
          <a:p>
            <a:pPr marL="804863" lvl="2" indent="-342900">
              <a:lnSpc>
                <a:spcPct val="107000"/>
              </a:lnSpc>
              <a:buFont typeface="Calibri" panose="020F0502020204030204" pitchFamily="34" charset="0"/>
              <a:buChar char="―"/>
              <a:tabLst>
                <a:tab pos="457200" algn="l"/>
              </a:tabLst>
            </a:pPr>
            <a:r>
              <a:rPr lang="en-US" sz="1400" dirty="0">
                <a:solidFill>
                  <a:schemeClr val="tx1"/>
                </a:solidFill>
                <a:latin typeface="Arial" panose="020B0604020202020204" pitchFamily="34" charset="0"/>
                <a:cs typeface="Arial" panose="020B0604020202020204" pitchFamily="34" charset="0"/>
              </a:rPr>
              <a:t>Beauty/barber shop</a:t>
            </a:r>
          </a:p>
          <a:p>
            <a:pPr marL="804863" lvl="2" indent="-342900">
              <a:lnSpc>
                <a:spcPct val="107000"/>
              </a:lnSpc>
              <a:buFont typeface="Calibri" panose="020F0502020204030204" pitchFamily="34" charset="0"/>
              <a:buChar char="―"/>
              <a:tabLst>
                <a:tab pos="457200" algn="l"/>
              </a:tabLst>
            </a:pPr>
            <a:r>
              <a:rPr lang="en-US" sz="1400" dirty="0">
                <a:solidFill>
                  <a:schemeClr val="tx1"/>
                </a:solidFill>
                <a:latin typeface="Arial" panose="020B0604020202020204" pitchFamily="34" charset="0"/>
                <a:cs typeface="Arial" panose="020B0604020202020204" pitchFamily="34" charset="0"/>
              </a:rPr>
              <a:t>Bistro</a:t>
            </a:r>
          </a:p>
          <a:p>
            <a:pPr marL="804863" lvl="2" indent="-342900">
              <a:lnSpc>
                <a:spcPct val="107000"/>
              </a:lnSpc>
              <a:buFont typeface="Calibri" panose="020F0502020204030204" pitchFamily="34" charset="0"/>
              <a:buChar char="―"/>
              <a:tabLst>
                <a:tab pos="457200" algn="l"/>
              </a:tabLst>
            </a:pPr>
            <a:r>
              <a:rPr lang="en-US" sz="1400" dirty="0">
                <a:solidFill>
                  <a:schemeClr val="tx1"/>
                </a:solidFill>
                <a:latin typeface="Arial" panose="020B0604020202020204" pitchFamily="34" charset="0"/>
                <a:cs typeface="Arial" panose="020B0604020202020204" pitchFamily="34" charset="0"/>
              </a:rPr>
              <a:t>Library</a:t>
            </a:r>
          </a:p>
          <a:p>
            <a:pPr marL="804863" lvl="2" indent="-342900">
              <a:lnSpc>
                <a:spcPct val="107000"/>
              </a:lnSpc>
              <a:buFont typeface="Calibri" panose="020F0502020204030204" pitchFamily="34" charset="0"/>
              <a:buChar char="―"/>
              <a:tabLst>
                <a:tab pos="457200" algn="l"/>
              </a:tabLst>
            </a:pPr>
            <a:r>
              <a:rPr lang="en-US" sz="1400" dirty="0">
                <a:solidFill>
                  <a:schemeClr val="tx1"/>
                </a:solidFill>
                <a:latin typeface="Arial" panose="020B0604020202020204" pitchFamily="34" charset="0"/>
                <a:cs typeface="Arial" panose="020B0604020202020204" pitchFamily="34" charset="0"/>
              </a:rPr>
              <a:t>Community room</a:t>
            </a:r>
          </a:p>
          <a:p>
            <a:pPr marL="804863" lvl="2" indent="-342900">
              <a:lnSpc>
                <a:spcPct val="107000"/>
              </a:lnSpc>
              <a:buFont typeface="Calibri" panose="020F0502020204030204" pitchFamily="34" charset="0"/>
              <a:buChar char="―"/>
              <a:tabLst>
                <a:tab pos="457200" algn="l"/>
              </a:tabLst>
            </a:pPr>
            <a:r>
              <a:rPr lang="en-US" sz="1400" dirty="0">
                <a:solidFill>
                  <a:schemeClr val="tx1"/>
                </a:solidFill>
                <a:latin typeface="Arial" panose="020B0604020202020204" pitchFamily="34" charset="0"/>
                <a:ea typeface="Calibri" panose="020F0502020204030204" pitchFamily="34" charset="0"/>
                <a:cs typeface="Arial" panose="020B0604020202020204" pitchFamily="34" charset="0"/>
              </a:rPr>
              <a:t>Designed in neighborhood style</a:t>
            </a:r>
          </a:p>
          <a:p>
            <a:pPr marL="804863" lvl="2" indent="-342900">
              <a:lnSpc>
                <a:spcPct val="107000"/>
              </a:lnSpc>
              <a:buFont typeface="Calibri" panose="020F0502020204030204" pitchFamily="34" charset="0"/>
              <a:buChar char="―"/>
              <a:tabLst>
                <a:tab pos="457200" algn="l"/>
              </a:tabLst>
            </a:pPr>
            <a:endParaRPr lang="en-US" sz="1400" dirty="0">
              <a:solidFill>
                <a:schemeClr val="tx1"/>
              </a:solidFill>
              <a:latin typeface="Arial" panose="020B0604020202020204" pitchFamily="34" charset="0"/>
              <a:ea typeface="Calibri" panose="020F0502020204030204" pitchFamily="34" charset="0"/>
              <a:cs typeface="Arial" panose="020B0604020202020204" pitchFamily="34" charset="0"/>
            </a:endParaRPr>
          </a:p>
          <a:p>
            <a:pPr>
              <a:lnSpc>
                <a:spcPct val="107000"/>
              </a:lnSpc>
              <a:tabLst>
                <a:tab pos="457200" algn="l"/>
              </a:tabLst>
            </a:pPr>
            <a:endParaRPr lang="en-US" sz="1400" dirty="0">
              <a:solidFill>
                <a:schemeClr val="tx1"/>
              </a:solidFill>
              <a:latin typeface="Arial" panose="020B0604020202020204" pitchFamily="34" charset="0"/>
              <a:ea typeface="Calibri" panose="020F050202020403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2F44E83B-50DB-A1DA-712B-D1594117E930}"/>
              </a:ext>
            </a:extLst>
          </p:cNvPr>
          <p:cNvSpPr>
            <a:spLocks noGrp="1"/>
          </p:cNvSpPr>
          <p:nvPr>
            <p:ph type="sldNum" sz="quarter" idx="7"/>
          </p:nvPr>
        </p:nvSpPr>
        <p:spPr/>
        <p:txBody>
          <a:bodyPr/>
          <a:lstStyle/>
          <a:p>
            <a:fld id="{B6F15528-21DE-4FAA-801E-634DDDAF4B2B}" type="slidenum">
              <a:rPr lang="en-US" smtClean="0"/>
              <a:t>16</a:t>
            </a:fld>
            <a:endParaRPr lang="en-US"/>
          </a:p>
        </p:txBody>
      </p:sp>
      <p:pic>
        <p:nvPicPr>
          <p:cNvPr id="5" name="Picture 4">
            <a:extLst>
              <a:ext uri="{FF2B5EF4-FFF2-40B4-BE49-F238E27FC236}">
                <a16:creationId xmlns:a16="http://schemas.microsoft.com/office/drawing/2014/main" id="{55CE3A40-3A5D-6357-94CB-58F88D5340FB}"/>
              </a:ext>
            </a:extLst>
          </p:cNvPr>
          <p:cNvPicPr>
            <a:picLocks noChangeAspect="1"/>
          </p:cNvPicPr>
          <p:nvPr/>
        </p:nvPicPr>
        <p:blipFill>
          <a:blip r:embed="rId2"/>
          <a:stretch>
            <a:fillRect/>
          </a:stretch>
        </p:blipFill>
        <p:spPr>
          <a:xfrm>
            <a:off x="4716780" y="3581400"/>
            <a:ext cx="3733800" cy="2689272"/>
          </a:xfrm>
          <a:prstGeom prst="rect">
            <a:avLst/>
          </a:prstGeom>
        </p:spPr>
      </p:pic>
    </p:spTree>
    <p:extLst>
      <p:ext uri="{BB962C8B-B14F-4D97-AF65-F5344CB8AC3E}">
        <p14:creationId xmlns:p14="http://schemas.microsoft.com/office/powerpoint/2010/main" val="15204830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0" y="1066800"/>
            <a:ext cx="9144000" cy="627736"/>
          </a:xfrm>
          <a:prstGeom prst="rect">
            <a:avLst/>
          </a:prstGeom>
        </p:spPr>
        <p:txBody>
          <a:bodyPr vert="horz" wrap="square" lIns="0" tIns="12065" rIns="0" bIns="0" rtlCol="0">
            <a:spAutoFit/>
          </a:bodyPr>
          <a:lstStyle/>
          <a:p>
            <a:pPr marL="1819275">
              <a:lnSpc>
                <a:spcPct val="100000"/>
              </a:lnSpc>
              <a:spcBef>
                <a:spcPts val="95"/>
              </a:spcBef>
            </a:pPr>
            <a:r>
              <a:rPr sz="4000" b="1" dirty="0">
                <a:solidFill>
                  <a:srgbClr val="282873"/>
                </a:solidFill>
                <a:latin typeface="Tw Cen MT" panose="020B0602020104020603" pitchFamily="34" charset="0"/>
              </a:rPr>
              <a:t>Wisconsin</a:t>
            </a:r>
            <a:r>
              <a:rPr sz="4000" b="1" spc="-145" dirty="0">
                <a:solidFill>
                  <a:srgbClr val="282873"/>
                </a:solidFill>
                <a:latin typeface="Tw Cen MT" panose="020B0602020104020603" pitchFamily="34" charset="0"/>
              </a:rPr>
              <a:t> </a:t>
            </a:r>
            <a:r>
              <a:rPr sz="4000" b="1" spc="-35" dirty="0">
                <a:solidFill>
                  <a:srgbClr val="282873"/>
                </a:solidFill>
                <a:latin typeface="Tw Cen MT" panose="020B0602020104020603" pitchFamily="34" charset="0"/>
              </a:rPr>
              <a:t>Veterans</a:t>
            </a:r>
            <a:r>
              <a:rPr sz="4000" b="1" spc="-145" dirty="0">
                <a:solidFill>
                  <a:srgbClr val="282873"/>
                </a:solidFill>
                <a:latin typeface="Tw Cen MT" panose="020B0602020104020603" pitchFamily="34" charset="0"/>
              </a:rPr>
              <a:t> </a:t>
            </a:r>
            <a:r>
              <a:rPr sz="4000" b="1" spc="-10" dirty="0">
                <a:solidFill>
                  <a:srgbClr val="282873"/>
                </a:solidFill>
                <a:latin typeface="Tw Cen MT" panose="020B0602020104020603" pitchFamily="34" charset="0"/>
              </a:rPr>
              <a:t>Museum</a:t>
            </a:r>
          </a:p>
        </p:txBody>
      </p:sp>
      <p:sp>
        <p:nvSpPr>
          <p:cNvPr id="9" name="TextBox 8">
            <a:extLst>
              <a:ext uri="{FF2B5EF4-FFF2-40B4-BE49-F238E27FC236}">
                <a16:creationId xmlns:a16="http://schemas.microsoft.com/office/drawing/2014/main" id="{4F85935F-9E4F-7DD4-2E55-BDFC9AC0D750}"/>
              </a:ext>
            </a:extLst>
          </p:cNvPr>
          <p:cNvSpPr txBox="1"/>
          <p:nvPr/>
        </p:nvSpPr>
        <p:spPr>
          <a:xfrm>
            <a:off x="261774" y="2839053"/>
            <a:ext cx="5224626" cy="3289170"/>
          </a:xfrm>
          <a:prstGeom prst="rect">
            <a:avLst/>
          </a:prstGeom>
          <a:noFill/>
        </p:spPr>
        <p:txBody>
          <a:bodyPr wrap="square" rtlCol="0">
            <a:spAutoFit/>
          </a:bodyPr>
          <a:lstStyle/>
          <a:p>
            <a:pPr marL="514350" indent="-228600" algn="l">
              <a:spcBef>
                <a:spcPts val="600"/>
              </a:spcBef>
              <a:buFont typeface="Arial" panose="020B0604020202020204" pitchFamily="34" charset="0"/>
              <a:buChar char="•"/>
            </a:pPr>
            <a:r>
              <a:rPr lang="en-US" sz="1600" dirty="0">
                <a:solidFill>
                  <a:schemeClr val="tx1"/>
                </a:solidFill>
                <a:latin typeface="Arial" panose="020B0604020202020204" pitchFamily="34" charset="0"/>
                <a:ea typeface="Calibri" panose="020F0502020204030204" pitchFamily="34" charset="0"/>
                <a:cs typeface="Arial" panose="020B0604020202020204" pitchFamily="34" charset="0"/>
              </a:rPr>
              <a:t>Established by WI Union veterans in the late 19</a:t>
            </a:r>
            <a:r>
              <a:rPr lang="en-US" sz="1600" baseline="30000" dirty="0">
                <a:solidFill>
                  <a:schemeClr val="tx1"/>
                </a:solidFill>
                <a:latin typeface="Arial" panose="020B0604020202020204" pitchFamily="34" charset="0"/>
                <a:ea typeface="Calibri" panose="020F0502020204030204" pitchFamily="34" charset="0"/>
                <a:cs typeface="Arial" panose="020B0604020202020204" pitchFamily="34" charset="0"/>
              </a:rPr>
              <a:t>th</a:t>
            </a:r>
            <a:r>
              <a:rPr lang="en-US" sz="1600" dirty="0">
                <a:solidFill>
                  <a:schemeClr val="tx1"/>
                </a:solidFill>
                <a:latin typeface="Arial" panose="020B0604020202020204" pitchFamily="34" charset="0"/>
                <a:ea typeface="Calibri" panose="020F0502020204030204" pitchFamily="34" charset="0"/>
                <a:cs typeface="Arial" panose="020B0604020202020204" pitchFamily="34" charset="0"/>
              </a:rPr>
              <a:t> Century to tell the Civil War Story.  Located in the GAR room on the fourth floor of the Capital until 1993 then moved to 30 W Mifflin Street across the Square</a:t>
            </a:r>
            <a:endParaRPr lang="en-US" sz="16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519113" indent="-228600" algn="l">
              <a:spcBef>
                <a:spcPts val="600"/>
              </a:spcBef>
              <a:buFont typeface="Arial" panose="020B0604020202020204" pitchFamily="34" charset="0"/>
              <a:buChar char="•"/>
              <a:tabLst>
                <a:tab pos="519113" algn="l"/>
              </a:tabLst>
            </a:pPr>
            <a:r>
              <a:rPr lang="en-US" sz="1600" dirty="0">
                <a:solidFill>
                  <a:schemeClr val="tx1"/>
                </a:solidFill>
                <a:latin typeface="Arial" panose="020B0604020202020204" pitchFamily="34" charset="0"/>
                <a:ea typeface="Calibri" panose="020F0502020204030204" pitchFamily="34" charset="0"/>
                <a:cs typeface="Arial" panose="020B0604020202020204" pitchFamily="34" charset="0"/>
              </a:rPr>
              <a:t>A</a:t>
            </a:r>
            <a:r>
              <a:rPr lang="en-US" sz="1600" dirty="0">
                <a:solidFill>
                  <a:schemeClr val="tx1"/>
                </a:solidFill>
                <a:effectLst/>
                <a:latin typeface="Arial" panose="020B0604020202020204" pitchFamily="34" charset="0"/>
                <a:ea typeface="Calibri" panose="020F0502020204030204" pitchFamily="34" charset="0"/>
                <a:cs typeface="Arial" panose="020B0604020202020204" pitchFamily="34" charset="0"/>
              </a:rPr>
              <a:t>n educational activity of WDVA.</a:t>
            </a:r>
          </a:p>
          <a:p>
            <a:pPr marL="519113" indent="-228600">
              <a:spcBef>
                <a:spcPts val="600"/>
              </a:spcBef>
              <a:spcAft>
                <a:spcPts val="300"/>
              </a:spcAft>
              <a:buFont typeface="Arial" panose="020B0604020202020204" pitchFamily="34" charset="0"/>
              <a:buChar char="•"/>
              <a:tabLst>
                <a:tab pos="519113" algn="l"/>
              </a:tabLst>
            </a:pPr>
            <a:r>
              <a:rPr lang="en-US" sz="1600" dirty="0">
                <a:solidFill>
                  <a:schemeClr val="tx1"/>
                </a:solidFill>
                <a:latin typeface="Arial" panose="020B0604020202020204" pitchFamily="34" charset="0"/>
                <a:ea typeface="Calibri" panose="020F0502020204030204" pitchFamily="34" charset="0"/>
                <a:cs typeface="Arial" panose="020B0604020202020204" pitchFamily="34" charset="0"/>
              </a:rPr>
              <a:t>A</a:t>
            </a:r>
            <a:r>
              <a:rPr lang="en-US" sz="1600" dirty="0">
                <a:solidFill>
                  <a:schemeClr val="tx1"/>
                </a:solidFill>
                <a:effectLst/>
                <a:latin typeface="Arial" panose="020B0604020202020204" pitchFamily="34" charset="0"/>
                <a:ea typeface="Calibri" panose="020F0502020204030204" pitchFamily="34" charset="0"/>
                <a:cs typeface="Arial" panose="020B0604020202020204" pitchFamily="34" charset="0"/>
              </a:rPr>
              <a:t>ward-winning exhibits and programs (3% on display).</a:t>
            </a:r>
          </a:p>
          <a:p>
            <a:pPr marL="519113" indent="-228600">
              <a:lnSpc>
                <a:spcPct val="107000"/>
              </a:lnSpc>
              <a:spcAft>
                <a:spcPts val="300"/>
              </a:spcAft>
              <a:buFont typeface="Arial" panose="020B0604020202020204" pitchFamily="34" charset="0"/>
              <a:buChar char="•"/>
              <a:tabLst>
                <a:tab pos="519113" algn="l"/>
              </a:tabLst>
            </a:pPr>
            <a:r>
              <a:rPr lang="en-US" sz="1600" dirty="0">
                <a:solidFill>
                  <a:schemeClr val="tx1"/>
                </a:solidFill>
                <a:latin typeface="Arial" panose="020B0604020202020204" pitchFamily="34" charset="0"/>
                <a:ea typeface="Calibri" panose="020F0502020204030204" pitchFamily="34" charset="0"/>
                <a:cs typeface="Arial" panose="020B0604020202020204" pitchFamily="34" charset="0"/>
              </a:rPr>
              <a:t>2023-2025 Budget included $9 million dollar appropriation to purchase the building and lot in anticipation of building a new state of the art facility at that location.</a:t>
            </a:r>
            <a:endParaRPr lang="en-US" sz="1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5" name="TextBox 4">
            <a:extLst>
              <a:ext uri="{FF2B5EF4-FFF2-40B4-BE49-F238E27FC236}">
                <a16:creationId xmlns:a16="http://schemas.microsoft.com/office/drawing/2014/main" id="{24F6948E-892C-5275-AE3D-894ECC9E147D}"/>
              </a:ext>
            </a:extLst>
          </p:cNvPr>
          <p:cNvSpPr txBox="1"/>
          <p:nvPr/>
        </p:nvSpPr>
        <p:spPr>
          <a:xfrm>
            <a:off x="261774" y="1908125"/>
            <a:ext cx="8620452" cy="646331"/>
          </a:xfrm>
          <a:prstGeom prst="rect">
            <a:avLst/>
          </a:prstGeom>
          <a:noFill/>
        </p:spPr>
        <p:txBody>
          <a:bodyPr wrap="square">
            <a:spAutoFit/>
          </a:bodyPr>
          <a:lstStyle/>
          <a:p>
            <a:pPr algn="ctr"/>
            <a:r>
              <a:rPr lang="en-US" dirty="0">
                <a:solidFill>
                  <a:srgbClr val="282873"/>
                </a:solidFill>
                <a:latin typeface="Arial" panose="020B0604020202020204" pitchFamily="34" charset="0"/>
                <a:cs typeface="Arial" panose="020B0604020202020204" pitchFamily="34" charset="0"/>
              </a:rPr>
              <a:t>Mission: To acknowledge, commemorate, and affirm the role of Wisconsin veterans </a:t>
            </a:r>
          </a:p>
          <a:p>
            <a:pPr algn="ctr"/>
            <a:r>
              <a:rPr lang="en-US" dirty="0">
                <a:solidFill>
                  <a:srgbClr val="282873"/>
                </a:solidFill>
                <a:latin typeface="Arial" panose="020B0604020202020204" pitchFamily="34" charset="0"/>
                <a:cs typeface="Arial" panose="020B0604020202020204" pitchFamily="34" charset="0"/>
              </a:rPr>
              <a:t>in the United States of America's military past and present. </a:t>
            </a:r>
          </a:p>
        </p:txBody>
      </p:sp>
      <p:sp>
        <p:nvSpPr>
          <p:cNvPr id="3" name="Slide Number Placeholder 2">
            <a:extLst>
              <a:ext uri="{FF2B5EF4-FFF2-40B4-BE49-F238E27FC236}">
                <a16:creationId xmlns:a16="http://schemas.microsoft.com/office/drawing/2014/main" id="{9994F0EE-2B9A-C296-7EC4-3C9AC398E4F8}"/>
              </a:ext>
            </a:extLst>
          </p:cNvPr>
          <p:cNvSpPr>
            <a:spLocks noGrp="1"/>
          </p:cNvSpPr>
          <p:nvPr>
            <p:ph type="sldNum" sz="quarter" idx="7"/>
          </p:nvPr>
        </p:nvSpPr>
        <p:spPr/>
        <p:txBody>
          <a:bodyPr/>
          <a:lstStyle/>
          <a:p>
            <a:fld id="{B6F15528-21DE-4FAA-801E-634DDDAF4B2B}" type="slidenum">
              <a:rPr lang="en-US" smtClean="0"/>
              <a:t>17</a:t>
            </a:fld>
            <a:endParaRPr lang="en-US"/>
          </a:p>
        </p:txBody>
      </p:sp>
      <p:pic>
        <p:nvPicPr>
          <p:cNvPr id="4" name="Picture 3">
            <a:extLst>
              <a:ext uri="{FF2B5EF4-FFF2-40B4-BE49-F238E27FC236}">
                <a16:creationId xmlns:a16="http://schemas.microsoft.com/office/drawing/2014/main" id="{99EA2F4A-0944-BA99-0975-50321D705D05}"/>
              </a:ext>
            </a:extLst>
          </p:cNvPr>
          <p:cNvPicPr>
            <a:picLocks noChangeAspect="1"/>
          </p:cNvPicPr>
          <p:nvPr/>
        </p:nvPicPr>
        <p:blipFill>
          <a:blip r:embed="rId3"/>
          <a:stretch>
            <a:fillRect/>
          </a:stretch>
        </p:blipFill>
        <p:spPr>
          <a:xfrm>
            <a:off x="5800119" y="3936640"/>
            <a:ext cx="3071504" cy="2159360"/>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00283EEE-3D2E-FF75-A991-80AC7068DCFA}"/>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49343" r="57269" b="13106"/>
          <a:stretch/>
        </p:blipFill>
        <p:spPr>
          <a:xfrm>
            <a:off x="152400" y="1905000"/>
            <a:ext cx="3886200" cy="4419600"/>
          </a:xfrm>
          <a:prstGeom prst="rect">
            <a:avLst/>
          </a:prstGeom>
        </p:spPr>
      </p:pic>
      <p:pic>
        <p:nvPicPr>
          <p:cNvPr id="14" name="Picture 13" descr="Map&#10;&#10;Description automatically generated with low confidence">
            <a:extLst>
              <a:ext uri="{FF2B5EF4-FFF2-40B4-BE49-F238E27FC236}">
                <a16:creationId xmlns:a16="http://schemas.microsoft.com/office/drawing/2014/main" id="{50EA4BE9-E514-567A-F334-05256039832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86200" y="1295400"/>
            <a:ext cx="4861799" cy="5187730"/>
          </a:xfrm>
          <a:prstGeom prst="rect">
            <a:avLst/>
          </a:prstGeom>
        </p:spPr>
      </p:pic>
      <p:sp>
        <p:nvSpPr>
          <p:cNvPr id="2" name="Slide Number Placeholder 1">
            <a:extLst>
              <a:ext uri="{FF2B5EF4-FFF2-40B4-BE49-F238E27FC236}">
                <a16:creationId xmlns:a16="http://schemas.microsoft.com/office/drawing/2014/main" id="{DE7F2A44-10A0-34AA-9177-44B53531E08D}"/>
              </a:ext>
            </a:extLst>
          </p:cNvPr>
          <p:cNvSpPr>
            <a:spLocks noGrp="1"/>
          </p:cNvSpPr>
          <p:nvPr>
            <p:ph type="sldNum" sz="quarter" idx="7"/>
          </p:nvPr>
        </p:nvSpPr>
        <p:spPr/>
        <p:txBody>
          <a:bodyPr/>
          <a:lstStyle/>
          <a:p>
            <a:fld id="{B6F15528-21DE-4FAA-801E-634DDDAF4B2B}" type="slidenum">
              <a:rPr lang="en-US" smtClean="0"/>
              <a:t>18</a:t>
            </a:fld>
            <a:endParaRPr lang="en-US"/>
          </a:p>
        </p:txBody>
      </p:sp>
      <p:sp>
        <p:nvSpPr>
          <p:cNvPr id="3" name="TextBox 2">
            <a:extLst>
              <a:ext uri="{FF2B5EF4-FFF2-40B4-BE49-F238E27FC236}">
                <a16:creationId xmlns:a16="http://schemas.microsoft.com/office/drawing/2014/main" id="{AF285A4E-D133-4A7E-97FE-C1C56CB59886}"/>
              </a:ext>
            </a:extLst>
          </p:cNvPr>
          <p:cNvSpPr txBox="1"/>
          <p:nvPr/>
        </p:nvSpPr>
        <p:spPr>
          <a:xfrm>
            <a:off x="342900" y="1167832"/>
            <a:ext cx="3352800" cy="523220"/>
          </a:xfrm>
          <a:prstGeom prst="rect">
            <a:avLst/>
          </a:prstGeom>
          <a:noFill/>
        </p:spPr>
        <p:txBody>
          <a:bodyPr wrap="square" rtlCol="0">
            <a:spAutoFit/>
          </a:bodyPr>
          <a:lstStyle/>
          <a:p>
            <a:pPr algn="ctr"/>
            <a:r>
              <a:rPr lang="en-US" sz="2800" b="1" dirty="0">
                <a:solidFill>
                  <a:srgbClr val="282873"/>
                </a:solidFill>
                <a:latin typeface="Tw Cen MT" panose="020B0602020104020603" pitchFamily="34" charset="0"/>
              </a:rPr>
              <a:t>WDVA Locations</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0" y="1073912"/>
            <a:ext cx="9144000" cy="627736"/>
          </a:xfrm>
          <a:prstGeom prst="rect">
            <a:avLst/>
          </a:prstGeom>
        </p:spPr>
        <p:txBody>
          <a:bodyPr vert="horz" wrap="square" lIns="0" tIns="12065" rIns="0" bIns="0" rtlCol="0">
            <a:spAutoFit/>
          </a:bodyPr>
          <a:lstStyle/>
          <a:p>
            <a:pPr marL="12700" algn="ctr">
              <a:lnSpc>
                <a:spcPct val="100000"/>
              </a:lnSpc>
              <a:spcBef>
                <a:spcPts val="95"/>
              </a:spcBef>
            </a:pPr>
            <a:r>
              <a:rPr lang="en-US" sz="4000" b="1" spc="-10" dirty="0">
                <a:solidFill>
                  <a:srgbClr val="282873"/>
                </a:solidFill>
                <a:latin typeface="Tw Cen MT" panose="020B0602020104020603" pitchFamily="34" charset="0"/>
              </a:rPr>
              <a:t>Certification of Eligibility</a:t>
            </a:r>
            <a:endParaRPr sz="4000" b="1" spc="-10" dirty="0">
              <a:solidFill>
                <a:srgbClr val="282873"/>
              </a:solidFill>
              <a:latin typeface="Tw Cen MT" panose="020B0602020104020603" pitchFamily="34" charset="0"/>
            </a:endParaRPr>
          </a:p>
        </p:txBody>
      </p:sp>
      <p:sp>
        <p:nvSpPr>
          <p:cNvPr id="3" name="object 3"/>
          <p:cNvSpPr txBox="1">
            <a:spLocks noGrp="1"/>
          </p:cNvSpPr>
          <p:nvPr>
            <p:ph type="body" idx="1"/>
          </p:nvPr>
        </p:nvSpPr>
        <p:spPr>
          <a:xfrm>
            <a:off x="381000" y="1866900"/>
            <a:ext cx="8229600" cy="4274953"/>
          </a:xfrm>
          <a:prstGeom prst="rect">
            <a:avLst/>
          </a:prstGeom>
        </p:spPr>
        <p:txBody>
          <a:bodyPr vert="horz" wrap="square" lIns="0" tIns="12700" rIns="0" bIns="0" rtlCol="0">
            <a:spAutoFit/>
          </a:bodyPr>
          <a:lstStyle/>
          <a:p>
            <a:pPr>
              <a:lnSpc>
                <a:spcPct val="107000"/>
              </a:lnSpc>
              <a:tabLst>
                <a:tab pos="457200" algn="l"/>
              </a:tabLst>
            </a:pPr>
            <a:r>
              <a:rPr lang="en-US" b="1" dirty="0">
                <a:solidFill>
                  <a:srgbClr val="282873"/>
                </a:solidFill>
                <a:effectLst/>
                <a:latin typeface="Arial" panose="020B0604020202020204" pitchFamily="34" charset="0"/>
                <a:ea typeface="Calibri" panose="020F0502020204030204" pitchFamily="34" charset="0"/>
                <a:cs typeface="Arial" panose="020B0604020202020204" pitchFamily="34" charset="0"/>
              </a:rPr>
              <a:t>WDVA provides certification of eligibility for multiple</a:t>
            </a:r>
            <a:r>
              <a:rPr lang="en-US" b="1" dirty="0">
                <a:solidFill>
                  <a:srgbClr val="282873"/>
                </a:solidFill>
                <a:latin typeface="Arial" panose="020B0604020202020204" pitchFamily="34" charset="0"/>
                <a:ea typeface="Calibri" panose="020F0502020204030204" pitchFamily="34" charset="0"/>
                <a:cs typeface="Arial" panose="020B0604020202020204" pitchFamily="34" charset="0"/>
              </a:rPr>
              <a:t> benefits, many of which are administered by other State Agencies</a:t>
            </a:r>
            <a:endParaRPr lang="en-US" b="1" dirty="0">
              <a:solidFill>
                <a:srgbClr val="282873"/>
              </a:solidFill>
              <a:effectLst/>
              <a:latin typeface="Arial" panose="020B0604020202020204" pitchFamily="34" charset="0"/>
              <a:ea typeface="Calibri" panose="020F0502020204030204" pitchFamily="34" charset="0"/>
              <a:cs typeface="Arial" panose="020B0604020202020204" pitchFamily="34" charset="0"/>
            </a:endParaRPr>
          </a:p>
          <a:p>
            <a:pPr>
              <a:lnSpc>
                <a:spcPct val="107000"/>
              </a:lnSpc>
              <a:tabLst>
                <a:tab pos="457200" algn="l"/>
              </a:tabLst>
            </a:pPr>
            <a:endParaRPr lang="en-US" sz="1600" dirty="0">
              <a:effectLst/>
              <a:latin typeface="Arial" panose="020B0604020202020204" pitchFamily="34" charset="0"/>
              <a:ea typeface="Calibri" panose="020F0502020204030204" pitchFamily="34" charset="0"/>
              <a:cs typeface="Arial" panose="020B0604020202020204" pitchFamily="34" charset="0"/>
            </a:endParaRPr>
          </a:p>
          <a:p>
            <a:pPr marL="571500" indent="-228600">
              <a:lnSpc>
                <a:spcPct val="107000"/>
              </a:lnSpc>
              <a:buFont typeface="Arial" panose="020B0604020202020204" pitchFamily="34" charset="0"/>
              <a:buChar char="•"/>
              <a:tabLst>
                <a:tab pos="457200" algn="l"/>
              </a:tabLst>
            </a:pPr>
            <a:r>
              <a:rPr lang="en-US" sz="1600" b="0" i="0" dirty="0">
                <a:solidFill>
                  <a:srgbClr val="0B0F34"/>
                </a:solidFill>
                <a:effectLst/>
                <a:latin typeface="Roboto Flex"/>
              </a:rPr>
              <a:t> Veterans and Surviving Spouses Property Tax Credit</a:t>
            </a:r>
            <a:endParaRPr lang="en-US" sz="16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857250" marR="0" lvl="1" indent="-171450" defTabSz="914400" eaLnBrk="1" fontAlgn="auto" latinLnBrk="0" hangingPunct="1">
              <a:lnSpc>
                <a:spcPct val="107000"/>
              </a:lnSpc>
              <a:spcBef>
                <a:spcPts val="0"/>
              </a:spcBef>
              <a:spcAft>
                <a:spcPts val="0"/>
              </a:spcAft>
              <a:buClrTx/>
              <a:buSzTx/>
              <a:buFont typeface="Calibri" panose="020F0502020204030204" pitchFamily="34" charset="0"/>
              <a:buChar char="‒"/>
              <a:tabLst>
                <a:tab pos="457200" algn="l"/>
              </a:tabLst>
              <a:defRPr/>
            </a:pPr>
            <a:r>
              <a:rPr lang="en-US" sz="1600" dirty="0">
                <a:latin typeface="Arial" panose="020B0604020202020204" pitchFamily="34" charset="0"/>
                <a:ea typeface="Calibri" panose="020F0502020204030204" pitchFamily="34" charset="0"/>
                <a:cs typeface="Arial" panose="020B0604020202020204" pitchFamily="34" charset="0"/>
              </a:rPr>
              <a:t>	WI Department of Revenue</a:t>
            </a:r>
            <a:endParaRPr kumimoji="0" lang="en-US" sz="1600" b="0" i="0" u="none" strike="noStrike" kern="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pPr marL="571500" indent="-228600">
              <a:lnSpc>
                <a:spcPct val="107000"/>
              </a:lnSpc>
              <a:buFont typeface="Arial" panose="020B0604020202020204" pitchFamily="34" charset="0"/>
              <a:buChar char="•"/>
              <a:tabLst>
                <a:tab pos="457200" algn="l"/>
              </a:tabLst>
            </a:pPr>
            <a:r>
              <a:rPr lang="en-US" sz="1600" b="0" i="0" dirty="0">
                <a:solidFill>
                  <a:srgbClr val="0B0F34"/>
                </a:solidFill>
                <a:effectLst/>
                <a:latin typeface="Roboto Flex"/>
              </a:rPr>
              <a:t> Professional/Occupational Licensure Fee Waiver</a:t>
            </a:r>
            <a:endParaRPr lang="en-US" sz="16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857250" marR="0" lvl="1" indent="-171450" defTabSz="914400" eaLnBrk="1" fontAlgn="auto" latinLnBrk="0" hangingPunct="1">
              <a:lnSpc>
                <a:spcPct val="107000"/>
              </a:lnSpc>
              <a:spcBef>
                <a:spcPts val="0"/>
              </a:spcBef>
              <a:spcAft>
                <a:spcPts val="0"/>
              </a:spcAft>
              <a:buClrTx/>
              <a:buSzTx/>
              <a:buFont typeface="Calibri" panose="020F0502020204030204" pitchFamily="34" charset="0"/>
              <a:buChar char="‒"/>
              <a:tabLst>
                <a:tab pos="457200" algn="l"/>
              </a:tabLst>
              <a:defRPr/>
            </a:pPr>
            <a:r>
              <a:rPr lang="en-US" sz="1600" dirty="0">
                <a:latin typeface="Arial" panose="020B0604020202020204" pitchFamily="34" charset="0"/>
                <a:ea typeface="Calibri" panose="020F0502020204030204" pitchFamily="34" charset="0"/>
                <a:cs typeface="Arial" panose="020B0604020202020204" pitchFamily="34" charset="0"/>
              </a:rPr>
              <a:t>	WI Department of Safety &amp; Professional Services</a:t>
            </a:r>
          </a:p>
          <a:p>
            <a:pPr marL="571500" indent="-228600">
              <a:lnSpc>
                <a:spcPct val="107000"/>
              </a:lnSpc>
              <a:buFont typeface="Arial" panose="020B0604020202020204" pitchFamily="34" charset="0"/>
              <a:buChar char="•"/>
              <a:tabLst>
                <a:tab pos="457200" algn="l"/>
              </a:tabLst>
            </a:pPr>
            <a:r>
              <a:rPr lang="en-US" sz="1600" b="0" i="0" dirty="0">
                <a:solidFill>
                  <a:srgbClr val="0B0F34"/>
                </a:solidFill>
                <a:effectLst/>
                <a:latin typeface="Roboto Flex"/>
              </a:rPr>
              <a:t> Driver License – Veteran Identifier </a:t>
            </a:r>
            <a:endParaRPr lang="en-US" sz="16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857250" marR="0" lvl="1" indent="-171450" defTabSz="914400" eaLnBrk="1" fontAlgn="auto" latinLnBrk="0" hangingPunct="1">
              <a:lnSpc>
                <a:spcPct val="107000"/>
              </a:lnSpc>
              <a:spcBef>
                <a:spcPts val="0"/>
              </a:spcBef>
              <a:spcAft>
                <a:spcPts val="0"/>
              </a:spcAft>
              <a:buClrTx/>
              <a:buSzTx/>
              <a:buFont typeface="Calibri" panose="020F0502020204030204" pitchFamily="34" charset="0"/>
              <a:buChar char="‒"/>
              <a:tabLst>
                <a:tab pos="457200" algn="l"/>
              </a:tabLst>
              <a:defRPr/>
            </a:pPr>
            <a:r>
              <a:rPr lang="en-US" sz="1600" dirty="0">
                <a:latin typeface="Arial" panose="020B0604020202020204" pitchFamily="34" charset="0"/>
                <a:ea typeface="Calibri" panose="020F0502020204030204" pitchFamily="34" charset="0"/>
                <a:cs typeface="Arial" panose="020B0604020202020204" pitchFamily="34" charset="0"/>
              </a:rPr>
              <a:t>	WI Department of Transportation</a:t>
            </a:r>
            <a:endParaRPr kumimoji="0" lang="en-US" sz="1600" b="0" i="0" u="none" strike="noStrike" kern="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pPr marL="571500" indent="-228600">
              <a:lnSpc>
                <a:spcPct val="107000"/>
              </a:lnSpc>
              <a:buFont typeface="Arial" panose="020B0604020202020204" pitchFamily="34" charset="0"/>
              <a:buChar char="•"/>
              <a:tabLst>
                <a:tab pos="457200" algn="l"/>
              </a:tabLst>
            </a:pPr>
            <a:r>
              <a:rPr lang="en-US" sz="1600" b="0" i="0" dirty="0">
                <a:solidFill>
                  <a:srgbClr val="0B0F34"/>
                </a:solidFill>
                <a:effectLst/>
                <a:latin typeface="Roboto Flex"/>
              </a:rPr>
              <a:t>  Veteran-Owned Farm logo</a:t>
            </a:r>
            <a:endParaRPr lang="en-US" sz="16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857250" marR="0" lvl="1" indent="-171450" defTabSz="914400" eaLnBrk="1" fontAlgn="auto" latinLnBrk="0" hangingPunct="1">
              <a:lnSpc>
                <a:spcPct val="107000"/>
              </a:lnSpc>
              <a:spcBef>
                <a:spcPts val="0"/>
              </a:spcBef>
              <a:spcAft>
                <a:spcPts val="0"/>
              </a:spcAft>
              <a:buClrTx/>
              <a:buSzTx/>
              <a:buFont typeface="Calibri" panose="020F0502020204030204" pitchFamily="34" charset="0"/>
              <a:buChar char="‒"/>
              <a:tabLst>
                <a:tab pos="457200" algn="l"/>
              </a:tabLst>
              <a:defRPr/>
            </a:pPr>
            <a:r>
              <a:rPr lang="en-US" sz="1600" dirty="0">
                <a:latin typeface="Arial" panose="020B0604020202020204" pitchFamily="34" charset="0"/>
                <a:ea typeface="Calibri" panose="020F0502020204030204" pitchFamily="34" charset="0"/>
                <a:cs typeface="Arial" panose="020B0604020202020204" pitchFamily="34" charset="0"/>
              </a:rPr>
              <a:t>	WI Department of Agriculture and Consumer Protection</a:t>
            </a:r>
            <a:endParaRPr kumimoji="0" lang="en-US" sz="1600" b="0" i="0" u="none" strike="noStrike" kern="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pPr marL="571500" indent="-228600">
              <a:lnSpc>
                <a:spcPct val="107000"/>
              </a:lnSpc>
              <a:buFont typeface="Arial" panose="020B0604020202020204" pitchFamily="34" charset="0"/>
              <a:buChar char="•"/>
              <a:tabLst>
                <a:tab pos="457200" algn="l"/>
              </a:tabLst>
            </a:pPr>
            <a:r>
              <a:rPr lang="en-US" sz="1600" b="0" i="0" dirty="0">
                <a:solidFill>
                  <a:srgbClr val="0B0F34"/>
                </a:solidFill>
                <a:effectLst/>
                <a:latin typeface="Roboto Flex"/>
              </a:rPr>
              <a:t> Veteran Owned Business logo</a:t>
            </a:r>
          </a:p>
          <a:p>
            <a:pPr marL="571500" indent="-228600">
              <a:lnSpc>
                <a:spcPct val="107000"/>
              </a:lnSpc>
              <a:buFont typeface="Arial" panose="020B0604020202020204" pitchFamily="34" charset="0"/>
              <a:buChar char="•"/>
              <a:tabLst>
                <a:tab pos="457200" algn="l"/>
              </a:tabLst>
            </a:pPr>
            <a:r>
              <a:rPr lang="en-US" sz="1600" b="0" i="0" dirty="0">
                <a:solidFill>
                  <a:srgbClr val="0B0F34"/>
                </a:solidFill>
                <a:effectLst/>
                <a:latin typeface="Roboto Flex"/>
              </a:rPr>
              <a:t> Service-Disabled Veteran-Owned Business Preference</a:t>
            </a:r>
          </a:p>
          <a:p>
            <a:pPr marL="857250" marR="0" lvl="1" indent="-171450" defTabSz="914400" eaLnBrk="1" fontAlgn="auto" latinLnBrk="0" hangingPunct="1">
              <a:lnSpc>
                <a:spcPct val="107000"/>
              </a:lnSpc>
              <a:spcBef>
                <a:spcPts val="0"/>
              </a:spcBef>
              <a:spcAft>
                <a:spcPts val="0"/>
              </a:spcAft>
              <a:buClrTx/>
              <a:buSzTx/>
              <a:buFont typeface="Calibri" panose="020F0502020204030204" pitchFamily="34" charset="0"/>
              <a:buChar char="‒"/>
              <a:tabLst>
                <a:tab pos="457200" algn="l"/>
              </a:tabLst>
              <a:defRPr/>
            </a:pPr>
            <a:r>
              <a:rPr kumimoji="0" lang="en-US" sz="1600" b="0" i="0" u="none" strike="noStrike" kern="0" cap="none" spc="0" normalizeH="0" baseline="0" noProof="0" dirty="0">
                <a:ln>
                  <a:noFill/>
                </a:ln>
                <a:solidFill>
                  <a:sysClr val="windowText" lastClr="000000"/>
                </a:solidFill>
                <a:effectLst/>
                <a:uLnTx/>
                <a:uFillTx/>
                <a:latin typeface="Arial" panose="020B0604020202020204" pitchFamily="34" charset="0"/>
                <a:ea typeface="Calibri" panose="020F0502020204030204" pitchFamily="34" charset="0"/>
                <a:cs typeface="Arial" panose="020B0604020202020204" pitchFamily="34" charset="0"/>
              </a:rPr>
              <a:t>	WI Supplier Diversity Program</a:t>
            </a:r>
            <a:endParaRPr lang="en-US" sz="16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571500" indent="-228600">
              <a:lnSpc>
                <a:spcPct val="107000"/>
              </a:lnSpc>
              <a:buFont typeface="Arial" panose="020B0604020202020204" pitchFamily="34" charset="0"/>
              <a:buChar char="•"/>
              <a:tabLst>
                <a:tab pos="457200" algn="l"/>
              </a:tabLst>
            </a:pPr>
            <a:r>
              <a:rPr lang="en-US" sz="1600" dirty="0">
                <a:latin typeface="Arial" panose="020B0604020202020204" pitchFamily="34" charset="0"/>
                <a:ea typeface="Calibri" panose="020F0502020204030204" pitchFamily="34" charset="0"/>
                <a:cs typeface="Arial" panose="020B0604020202020204" pitchFamily="34" charset="0"/>
              </a:rPr>
              <a:t>Free &amp; Reduced State Parks Pass For Disabled Veterans </a:t>
            </a:r>
            <a:endParaRPr lang="en-US" sz="16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857250" lvl="1" indent="-171450">
              <a:lnSpc>
                <a:spcPct val="107000"/>
              </a:lnSpc>
              <a:buFont typeface="Calibri" panose="020F0502020204030204" pitchFamily="34" charset="0"/>
              <a:buChar char="‒"/>
              <a:tabLst>
                <a:tab pos="457200" algn="l"/>
              </a:tabLst>
            </a:pPr>
            <a:r>
              <a:rPr lang="en-US" sz="1600" dirty="0">
                <a:solidFill>
                  <a:schemeClr val="tx1"/>
                </a:solidFill>
                <a:latin typeface="Arial" panose="020B0604020202020204" pitchFamily="34" charset="0"/>
                <a:ea typeface="Calibri" panose="020F0502020204030204" pitchFamily="34" charset="0"/>
                <a:cs typeface="Arial" panose="020B0604020202020204" pitchFamily="34" charset="0"/>
              </a:rPr>
              <a:t>Wisconsin Department of Natural Resources</a:t>
            </a:r>
          </a:p>
        </p:txBody>
      </p:sp>
      <p:sp>
        <p:nvSpPr>
          <p:cNvPr id="5" name="Slide Number Placeholder 4">
            <a:extLst>
              <a:ext uri="{FF2B5EF4-FFF2-40B4-BE49-F238E27FC236}">
                <a16:creationId xmlns:a16="http://schemas.microsoft.com/office/drawing/2014/main" id="{99AE2B00-43BB-22A6-AFA1-712D93BE7C00}"/>
              </a:ext>
            </a:extLst>
          </p:cNvPr>
          <p:cNvSpPr>
            <a:spLocks noGrp="1"/>
          </p:cNvSpPr>
          <p:nvPr>
            <p:ph type="sldNum" sz="quarter" idx="7"/>
          </p:nvPr>
        </p:nvSpPr>
        <p:spPr/>
        <p:txBody>
          <a:bodyPr/>
          <a:lstStyle/>
          <a:p>
            <a:fld id="{B6F15528-21DE-4FAA-801E-634DDDAF4B2B}" type="slidenum">
              <a:rPr lang="en-US" smtClean="0"/>
              <a:t>19</a:t>
            </a:fld>
            <a:endParaRPr lang="en-US"/>
          </a:p>
        </p:txBody>
      </p:sp>
    </p:spTree>
    <p:extLst>
      <p:ext uri="{BB962C8B-B14F-4D97-AF65-F5344CB8AC3E}">
        <p14:creationId xmlns:p14="http://schemas.microsoft.com/office/powerpoint/2010/main" val="21598329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0" y="1066800"/>
            <a:ext cx="9144000" cy="627736"/>
          </a:xfrm>
          <a:prstGeom prst="rect">
            <a:avLst/>
          </a:prstGeom>
        </p:spPr>
        <p:txBody>
          <a:bodyPr vert="horz" wrap="square" lIns="0" tIns="12065" rIns="0" bIns="0" rtlCol="0">
            <a:spAutoFit/>
          </a:bodyPr>
          <a:lstStyle/>
          <a:p>
            <a:pPr marL="12700" algn="ctr">
              <a:lnSpc>
                <a:spcPct val="100000"/>
              </a:lnSpc>
              <a:spcBef>
                <a:spcPts val="95"/>
              </a:spcBef>
            </a:pPr>
            <a:r>
              <a:rPr sz="4000" b="1" dirty="0">
                <a:solidFill>
                  <a:srgbClr val="282873"/>
                </a:solidFill>
                <a:latin typeface="Tw Cen MT" panose="020B0602020104020603" pitchFamily="34" charset="0"/>
              </a:rPr>
              <a:t>History</a:t>
            </a:r>
            <a:r>
              <a:rPr sz="4000" b="1" spc="-90" dirty="0">
                <a:solidFill>
                  <a:srgbClr val="282873"/>
                </a:solidFill>
                <a:latin typeface="Tw Cen MT" panose="020B0602020104020603" pitchFamily="34" charset="0"/>
              </a:rPr>
              <a:t> </a:t>
            </a:r>
            <a:r>
              <a:rPr sz="4000" b="1" dirty="0">
                <a:solidFill>
                  <a:srgbClr val="282873"/>
                </a:solidFill>
                <a:latin typeface="Tw Cen MT" panose="020B0602020104020603" pitchFamily="34" charset="0"/>
              </a:rPr>
              <a:t>of</a:t>
            </a:r>
            <a:r>
              <a:rPr sz="4000" b="1" spc="-95" dirty="0">
                <a:solidFill>
                  <a:srgbClr val="282873"/>
                </a:solidFill>
                <a:latin typeface="Tw Cen MT" panose="020B0602020104020603" pitchFamily="34" charset="0"/>
              </a:rPr>
              <a:t> </a:t>
            </a:r>
            <a:r>
              <a:rPr sz="4000" b="1" spc="-20" dirty="0">
                <a:solidFill>
                  <a:srgbClr val="282873"/>
                </a:solidFill>
                <a:latin typeface="Tw Cen MT" panose="020B0602020104020603" pitchFamily="34" charset="0"/>
              </a:rPr>
              <a:t>WDVA</a:t>
            </a:r>
          </a:p>
        </p:txBody>
      </p:sp>
      <p:sp>
        <p:nvSpPr>
          <p:cNvPr id="3" name="object 3"/>
          <p:cNvSpPr txBox="1"/>
          <p:nvPr/>
        </p:nvSpPr>
        <p:spPr>
          <a:xfrm>
            <a:off x="225287" y="1981200"/>
            <a:ext cx="5740400" cy="4383251"/>
          </a:xfrm>
          <a:prstGeom prst="rect">
            <a:avLst/>
          </a:prstGeom>
        </p:spPr>
        <p:txBody>
          <a:bodyPr vert="horz" wrap="square" lIns="0" tIns="165100" rIns="0" bIns="0" rtlCol="0">
            <a:spAutoFit/>
          </a:bodyPr>
          <a:lstStyle/>
          <a:p>
            <a:pPr marL="12700">
              <a:lnSpc>
                <a:spcPct val="100000"/>
              </a:lnSpc>
              <a:spcAft>
                <a:spcPts val="1200"/>
              </a:spcAft>
            </a:pPr>
            <a:r>
              <a:rPr sz="2000" b="1" dirty="0">
                <a:solidFill>
                  <a:schemeClr val="tx1">
                    <a:lumMod val="75000"/>
                    <a:lumOff val="25000"/>
                  </a:schemeClr>
                </a:solidFill>
                <a:latin typeface="Arial" panose="020B0604020202020204" pitchFamily="34" charset="0"/>
                <a:cs typeface="Arial" panose="020B0604020202020204" pitchFamily="34" charset="0"/>
              </a:rPr>
              <a:t>Wisconsin</a:t>
            </a:r>
            <a:r>
              <a:rPr sz="2000" b="1" spc="-55" dirty="0">
                <a:solidFill>
                  <a:schemeClr val="tx1">
                    <a:lumMod val="75000"/>
                    <a:lumOff val="25000"/>
                  </a:schemeClr>
                </a:solidFill>
                <a:latin typeface="Arial" panose="020B0604020202020204" pitchFamily="34" charset="0"/>
                <a:cs typeface="Arial" panose="020B0604020202020204" pitchFamily="34" charset="0"/>
              </a:rPr>
              <a:t> </a:t>
            </a:r>
            <a:r>
              <a:rPr sz="2000" b="1" spc="-10" dirty="0">
                <a:solidFill>
                  <a:schemeClr val="tx1">
                    <a:lumMod val="75000"/>
                    <a:lumOff val="25000"/>
                  </a:schemeClr>
                </a:solidFill>
                <a:latin typeface="Arial" panose="020B0604020202020204" pitchFamily="34" charset="0"/>
                <a:cs typeface="Arial" panose="020B0604020202020204" pitchFamily="34" charset="0"/>
              </a:rPr>
              <a:t>Department</a:t>
            </a:r>
            <a:r>
              <a:rPr sz="2000" b="1" spc="-55" dirty="0">
                <a:solidFill>
                  <a:schemeClr val="tx1">
                    <a:lumMod val="75000"/>
                    <a:lumOff val="25000"/>
                  </a:schemeClr>
                </a:solidFill>
                <a:latin typeface="Arial" panose="020B0604020202020204" pitchFamily="34" charset="0"/>
                <a:cs typeface="Arial" panose="020B0604020202020204" pitchFamily="34" charset="0"/>
              </a:rPr>
              <a:t> </a:t>
            </a:r>
            <a:r>
              <a:rPr sz="2000" b="1" dirty="0">
                <a:solidFill>
                  <a:schemeClr val="tx1">
                    <a:lumMod val="75000"/>
                    <a:lumOff val="25000"/>
                  </a:schemeClr>
                </a:solidFill>
                <a:latin typeface="Arial" panose="020B0604020202020204" pitchFamily="34" charset="0"/>
                <a:cs typeface="Arial" panose="020B0604020202020204" pitchFamily="34" charset="0"/>
              </a:rPr>
              <a:t>of</a:t>
            </a:r>
            <a:r>
              <a:rPr sz="2000" b="1" spc="-50" dirty="0">
                <a:solidFill>
                  <a:schemeClr val="tx1">
                    <a:lumMod val="75000"/>
                    <a:lumOff val="25000"/>
                  </a:schemeClr>
                </a:solidFill>
                <a:latin typeface="Arial" panose="020B0604020202020204" pitchFamily="34" charset="0"/>
                <a:cs typeface="Arial" panose="020B0604020202020204" pitchFamily="34" charset="0"/>
              </a:rPr>
              <a:t> </a:t>
            </a:r>
            <a:r>
              <a:rPr sz="2000" b="1" spc="-25" dirty="0">
                <a:solidFill>
                  <a:schemeClr val="tx1">
                    <a:lumMod val="75000"/>
                    <a:lumOff val="25000"/>
                  </a:schemeClr>
                </a:solidFill>
                <a:latin typeface="Arial" panose="020B0604020202020204" pitchFamily="34" charset="0"/>
                <a:cs typeface="Arial" panose="020B0604020202020204" pitchFamily="34" charset="0"/>
              </a:rPr>
              <a:t>Veterans</a:t>
            </a:r>
            <a:r>
              <a:rPr sz="2000" b="1" spc="-45" dirty="0">
                <a:solidFill>
                  <a:schemeClr val="tx1">
                    <a:lumMod val="75000"/>
                    <a:lumOff val="25000"/>
                  </a:schemeClr>
                </a:solidFill>
                <a:latin typeface="Arial" panose="020B0604020202020204" pitchFamily="34" charset="0"/>
                <a:cs typeface="Arial" panose="020B0604020202020204" pitchFamily="34" charset="0"/>
              </a:rPr>
              <a:t> </a:t>
            </a:r>
            <a:r>
              <a:rPr sz="2000" b="1" spc="-10" dirty="0">
                <a:solidFill>
                  <a:schemeClr val="tx1">
                    <a:lumMod val="75000"/>
                    <a:lumOff val="25000"/>
                  </a:schemeClr>
                </a:solidFill>
                <a:latin typeface="Arial" panose="020B0604020202020204" pitchFamily="34" charset="0"/>
                <a:cs typeface="Arial" panose="020B0604020202020204" pitchFamily="34" charset="0"/>
              </a:rPr>
              <a:t>Affairs</a:t>
            </a:r>
            <a:endParaRPr sz="2000" dirty="0">
              <a:solidFill>
                <a:schemeClr val="tx1">
                  <a:lumMod val="75000"/>
                  <a:lumOff val="25000"/>
                </a:schemeClr>
              </a:solidFill>
              <a:latin typeface="Arial" panose="020B0604020202020204" pitchFamily="34" charset="0"/>
              <a:cs typeface="Arial" panose="020B0604020202020204" pitchFamily="34" charset="0"/>
            </a:endParaRPr>
          </a:p>
          <a:p>
            <a:pPr marL="297815" indent="-285750">
              <a:spcAft>
                <a:spcPts val="1200"/>
              </a:spcAft>
              <a:buFont typeface="Arial"/>
              <a:buChar char="•"/>
              <a:tabLst>
                <a:tab pos="297815" algn="l"/>
                <a:tab pos="298450" algn="l"/>
              </a:tabLst>
            </a:pPr>
            <a:r>
              <a:rPr spc="-10" dirty="0">
                <a:solidFill>
                  <a:schemeClr val="tx1">
                    <a:lumMod val="75000"/>
                    <a:lumOff val="25000"/>
                  </a:schemeClr>
                </a:solidFill>
                <a:latin typeface="Arial" panose="020B0604020202020204" pitchFamily="34" charset="0"/>
                <a:cs typeface="Arial" panose="020B0604020202020204" pitchFamily="34" charset="0"/>
              </a:rPr>
              <a:t>Created</a:t>
            </a:r>
            <a:r>
              <a:rPr spc="-35" dirty="0">
                <a:solidFill>
                  <a:schemeClr val="tx1">
                    <a:lumMod val="75000"/>
                    <a:lumOff val="25000"/>
                  </a:schemeClr>
                </a:solidFill>
                <a:latin typeface="Arial" panose="020B0604020202020204" pitchFamily="34" charset="0"/>
                <a:cs typeface="Arial" panose="020B0604020202020204" pitchFamily="34" charset="0"/>
              </a:rPr>
              <a:t> </a:t>
            </a:r>
            <a:r>
              <a:rPr dirty="0">
                <a:solidFill>
                  <a:schemeClr val="tx1">
                    <a:lumMod val="75000"/>
                    <a:lumOff val="25000"/>
                  </a:schemeClr>
                </a:solidFill>
                <a:latin typeface="Arial" panose="020B0604020202020204" pitchFamily="34" charset="0"/>
                <a:cs typeface="Arial" panose="020B0604020202020204" pitchFamily="34" charset="0"/>
              </a:rPr>
              <a:t>in</a:t>
            </a:r>
            <a:r>
              <a:rPr spc="-40" dirty="0">
                <a:solidFill>
                  <a:schemeClr val="tx1">
                    <a:lumMod val="75000"/>
                    <a:lumOff val="25000"/>
                  </a:schemeClr>
                </a:solidFill>
                <a:latin typeface="Arial" panose="020B0604020202020204" pitchFamily="34" charset="0"/>
                <a:cs typeface="Arial" panose="020B0604020202020204" pitchFamily="34" charset="0"/>
              </a:rPr>
              <a:t> </a:t>
            </a:r>
            <a:r>
              <a:rPr spc="-20" dirty="0">
                <a:solidFill>
                  <a:schemeClr val="tx1">
                    <a:lumMod val="75000"/>
                    <a:lumOff val="25000"/>
                  </a:schemeClr>
                </a:solidFill>
                <a:latin typeface="Arial" panose="020B0604020202020204" pitchFamily="34" charset="0"/>
                <a:cs typeface="Arial" panose="020B0604020202020204" pitchFamily="34" charset="0"/>
              </a:rPr>
              <a:t>1945</a:t>
            </a:r>
            <a:endParaRPr dirty="0">
              <a:solidFill>
                <a:schemeClr val="tx1">
                  <a:lumMod val="75000"/>
                  <a:lumOff val="25000"/>
                </a:schemeClr>
              </a:solidFill>
              <a:latin typeface="Arial" panose="020B0604020202020204" pitchFamily="34" charset="0"/>
              <a:cs typeface="Arial" panose="020B0604020202020204" pitchFamily="34" charset="0"/>
            </a:endParaRPr>
          </a:p>
          <a:p>
            <a:pPr marL="297815" indent="-285750">
              <a:spcAft>
                <a:spcPts val="1200"/>
              </a:spcAft>
              <a:buFont typeface="Arial"/>
              <a:buChar char="•"/>
              <a:tabLst>
                <a:tab pos="297815" algn="l"/>
                <a:tab pos="298450" algn="l"/>
              </a:tabLst>
            </a:pPr>
            <a:r>
              <a:rPr spc="-10" dirty="0">
                <a:solidFill>
                  <a:schemeClr val="tx1">
                    <a:lumMod val="75000"/>
                    <a:lumOff val="25000"/>
                  </a:schemeClr>
                </a:solidFill>
                <a:latin typeface="Arial" panose="020B0604020202020204" pitchFamily="34" charset="0"/>
                <a:cs typeface="Arial" panose="020B0604020202020204" pitchFamily="34" charset="0"/>
              </a:rPr>
              <a:t>Consolidated</a:t>
            </a:r>
            <a:r>
              <a:rPr spc="-60" dirty="0">
                <a:solidFill>
                  <a:schemeClr val="tx1">
                    <a:lumMod val="75000"/>
                    <a:lumOff val="25000"/>
                  </a:schemeClr>
                </a:solidFill>
                <a:latin typeface="Arial" panose="020B0604020202020204" pitchFamily="34" charset="0"/>
                <a:cs typeface="Arial" panose="020B0604020202020204" pitchFamily="34" charset="0"/>
              </a:rPr>
              <a:t> </a:t>
            </a:r>
            <a:r>
              <a:rPr spc="-10" dirty="0">
                <a:solidFill>
                  <a:schemeClr val="tx1">
                    <a:lumMod val="75000"/>
                    <a:lumOff val="25000"/>
                  </a:schemeClr>
                </a:solidFill>
                <a:latin typeface="Arial" panose="020B0604020202020204" pitchFamily="34" charset="0"/>
                <a:cs typeface="Arial" panose="020B0604020202020204" pitchFamily="34" charset="0"/>
              </a:rPr>
              <a:t>veterans’</a:t>
            </a:r>
            <a:r>
              <a:rPr spc="-45" dirty="0">
                <a:solidFill>
                  <a:schemeClr val="tx1">
                    <a:lumMod val="75000"/>
                    <a:lumOff val="25000"/>
                  </a:schemeClr>
                </a:solidFill>
                <a:latin typeface="Arial" panose="020B0604020202020204" pitchFamily="34" charset="0"/>
                <a:cs typeface="Arial" panose="020B0604020202020204" pitchFamily="34" charset="0"/>
              </a:rPr>
              <a:t> </a:t>
            </a:r>
            <a:r>
              <a:rPr spc="-10" dirty="0">
                <a:solidFill>
                  <a:schemeClr val="tx1">
                    <a:lumMod val="75000"/>
                    <a:lumOff val="25000"/>
                  </a:schemeClr>
                </a:solidFill>
                <a:latin typeface="Arial" panose="020B0604020202020204" pitchFamily="34" charset="0"/>
                <a:cs typeface="Arial" panose="020B0604020202020204" pitchFamily="34" charset="0"/>
              </a:rPr>
              <a:t>programs</a:t>
            </a:r>
            <a:r>
              <a:rPr spc="-65" dirty="0">
                <a:solidFill>
                  <a:schemeClr val="tx1">
                    <a:lumMod val="75000"/>
                    <a:lumOff val="25000"/>
                  </a:schemeClr>
                </a:solidFill>
                <a:latin typeface="Arial" panose="020B0604020202020204" pitchFamily="34" charset="0"/>
                <a:cs typeface="Arial" panose="020B0604020202020204" pitchFamily="34" charset="0"/>
              </a:rPr>
              <a:t> </a:t>
            </a:r>
            <a:r>
              <a:rPr dirty="0">
                <a:solidFill>
                  <a:schemeClr val="tx1">
                    <a:lumMod val="75000"/>
                    <a:lumOff val="25000"/>
                  </a:schemeClr>
                </a:solidFill>
                <a:latin typeface="Arial" panose="020B0604020202020204" pitchFamily="34" charset="0"/>
                <a:cs typeface="Arial" panose="020B0604020202020204" pitchFamily="34" charset="0"/>
              </a:rPr>
              <a:t>under</a:t>
            </a:r>
            <a:r>
              <a:rPr spc="-60" dirty="0">
                <a:solidFill>
                  <a:schemeClr val="tx1">
                    <a:lumMod val="75000"/>
                    <a:lumOff val="25000"/>
                  </a:schemeClr>
                </a:solidFill>
                <a:latin typeface="Arial" panose="020B0604020202020204" pitchFamily="34" charset="0"/>
                <a:cs typeface="Arial" panose="020B0604020202020204" pitchFamily="34" charset="0"/>
              </a:rPr>
              <a:t> </a:t>
            </a:r>
            <a:r>
              <a:rPr dirty="0">
                <a:solidFill>
                  <a:schemeClr val="tx1">
                    <a:lumMod val="75000"/>
                    <a:lumOff val="25000"/>
                  </a:schemeClr>
                </a:solidFill>
                <a:latin typeface="Arial" panose="020B0604020202020204" pitchFamily="34" charset="0"/>
                <a:cs typeface="Arial" panose="020B0604020202020204" pitchFamily="34" charset="0"/>
              </a:rPr>
              <a:t>one</a:t>
            </a:r>
            <a:r>
              <a:rPr spc="-75" dirty="0">
                <a:solidFill>
                  <a:schemeClr val="tx1">
                    <a:lumMod val="75000"/>
                    <a:lumOff val="25000"/>
                  </a:schemeClr>
                </a:solidFill>
                <a:latin typeface="Arial" panose="020B0604020202020204" pitchFamily="34" charset="0"/>
                <a:cs typeface="Arial" panose="020B0604020202020204" pitchFamily="34" charset="0"/>
              </a:rPr>
              <a:t> </a:t>
            </a:r>
            <a:r>
              <a:rPr spc="-10" dirty="0">
                <a:solidFill>
                  <a:schemeClr val="tx1">
                    <a:lumMod val="75000"/>
                    <a:lumOff val="25000"/>
                  </a:schemeClr>
                </a:solidFill>
                <a:latin typeface="Arial" panose="020B0604020202020204" pitchFamily="34" charset="0"/>
                <a:cs typeface="Arial" panose="020B0604020202020204" pitchFamily="34" charset="0"/>
              </a:rPr>
              <a:t>agency</a:t>
            </a:r>
            <a:endParaRPr dirty="0">
              <a:solidFill>
                <a:schemeClr val="tx1">
                  <a:lumMod val="75000"/>
                  <a:lumOff val="25000"/>
                </a:schemeClr>
              </a:solidFill>
              <a:latin typeface="Arial" panose="020B0604020202020204" pitchFamily="34" charset="0"/>
              <a:cs typeface="Arial" panose="020B0604020202020204" pitchFamily="34" charset="0"/>
            </a:endParaRPr>
          </a:p>
          <a:p>
            <a:pPr marL="297815" marR="5080" indent="-285750">
              <a:spcAft>
                <a:spcPts val="1200"/>
              </a:spcAft>
              <a:buFont typeface="Arial" panose="020B0604020202020204" pitchFamily="34" charset="0"/>
              <a:buChar char="•"/>
              <a:tabLst>
                <a:tab pos="354965" algn="l"/>
                <a:tab pos="355600" algn="l"/>
              </a:tabLst>
            </a:pPr>
            <a:r>
              <a:rPr lang="en-US" spc="-70" dirty="0">
                <a:solidFill>
                  <a:schemeClr val="tx1">
                    <a:lumMod val="75000"/>
                    <a:lumOff val="25000"/>
                  </a:schemeClr>
                </a:solidFill>
                <a:latin typeface="Arial" panose="020B0604020202020204" pitchFamily="34" charset="0"/>
                <a:cs typeface="Arial" panose="020B0604020202020204" pitchFamily="34" charset="0"/>
              </a:rPr>
              <a:t>Provides </a:t>
            </a:r>
            <a:r>
              <a:rPr dirty="0">
                <a:solidFill>
                  <a:schemeClr val="tx1">
                    <a:lumMod val="75000"/>
                    <a:lumOff val="25000"/>
                  </a:schemeClr>
                </a:solidFill>
                <a:latin typeface="Arial" panose="020B0604020202020204" pitchFamily="34" charset="0"/>
                <a:cs typeface="Arial" panose="020B0604020202020204" pitchFamily="34" charset="0"/>
              </a:rPr>
              <a:t>grants</a:t>
            </a:r>
            <a:r>
              <a:rPr spc="-45" dirty="0">
                <a:solidFill>
                  <a:schemeClr val="tx1">
                    <a:lumMod val="75000"/>
                    <a:lumOff val="25000"/>
                  </a:schemeClr>
                </a:solidFill>
                <a:latin typeface="Arial" panose="020B0604020202020204" pitchFamily="34" charset="0"/>
                <a:cs typeface="Arial" panose="020B0604020202020204" pitchFamily="34" charset="0"/>
              </a:rPr>
              <a:t> </a:t>
            </a:r>
            <a:r>
              <a:rPr dirty="0">
                <a:solidFill>
                  <a:schemeClr val="tx1">
                    <a:lumMod val="75000"/>
                    <a:lumOff val="25000"/>
                  </a:schemeClr>
                </a:solidFill>
                <a:latin typeface="Arial" panose="020B0604020202020204" pitchFamily="34" charset="0"/>
                <a:cs typeface="Arial" panose="020B0604020202020204" pitchFamily="34" charset="0"/>
              </a:rPr>
              <a:t>and</a:t>
            </a:r>
            <a:r>
              <a:rPr spc="-55" dirty="0">
                <a:solidFill>
                  <a:schemeClr val="tx1">
                    <a:lumMod val="75000"/>
                    <a:lumOff val="25000"/>
                  </a:schemeClr>
                </a:solidFill>
                <a:latin typeface="Arial" panose="020B0604020202020204" pitchFamily="34" charset="0"/>
                <a:cs typeface="Arial" panose="020B0604020202020204" pitchFamily="34" charset="0"/>
              </a:rPr>
              <a:t> </a:t>
            </a:r>
            <a:r>
              <a:rPr dirty="0">
                <a:solidFill>
                  <a:schemeClr val="tx1">
                    <a:lumMod val="75000"/>
                    <a:lumOff val="25000"/>
                  </a:schemeClr>
                </a:solidFill>
                <a:latin typeface="Arial" panose="020B0604020202020204" pitchFamily="34" charset="0"/>
                <a:cs typeface="Arial" panose="020B0604020202020204" pitchFamily="34" charset="0"/>
              </a:rPr>
              <a:t>a</a:t>
            </a:r>
            <a:r>
              <a:rPr spc="-55" dirty="0">
                <a:solidFill>
                  <a:schemeClr val="tx1">
                    <a:lumMod val="75000"/>
                    <a:lumOff val="25000"/>
                  </a:schemeClr>
                </a:solidFill>
                <a:latin typeface="Arial" panose="020B0604020202020204" pitchFamily="34" charset="0"/>
                <a:cs typeface="Arial" panose="020B0604020202020204" pitchFamily="34" charset="0"/>
              </a:rPr>
              <a:t> </a:t>
            </a:r>
            <a:r>
              <a:rPr dirty="0">
                <a:solidFill>
                  <a:schemeClr val="tx1">
                    <a:lumMod val="75000"/>
                    <a:lumOff val="25000"/>
                  </a:schemeClr>
                </a:solidFill>
                <a:latin typeface="Arial" panose="020B0604020202020204" pitchFamily="34" charset="0"/>
                <a:cs typeface="Arial" panose="020B0604020202020204" pitchFamily="34" charset="0"/>
              </a:rPr>
              <a:t>variety</a:t>
            </a:r>
            <a:r>
              <a:rPr spc="-40" dirty="0">
                <a:solidFill>
                  <a:schemeClr val="tx1">
                    <a:lumMod val="75000"/>
                    <a:lumOff val="25000"/>
                  </a:schemeClr>
                </a:solidFill>
                <a:latin typeface="Arial" panose="020B0604020202020204" pitchFamily="34" charset="0"/>
                <a:cs typeface="Arial" panose="020B0604020202020204" pitchFamily="34" charset="0"/>
              </a:rPr>
              <a:t> </a:t>
            </a:r>
            <a:r>
              <a:rPr dirty="0">
                <a:solidFill>
                  <a:schemeClr val="tx1">
                    <a:lumMod val="75000"/>
                    <a:lumOff val="25000"/>
                  </a:schemeClr>
                </a:solidFill>
                <a:latin typeface="Arial" panose="020B0604020202020204" pitchFamily="34" charset="0"/>
                <a:cs typeface="Arial" panose="020B0604020202020204" pitchFamily="34" charset="0"/>
              </a:rPr>
              <a:t>of</a:t>
            </a:r>
            <a:r>
              <a:rPr spc="-65" dirty="0">
                <a:solidFill>
                  <a:schemeClr val="tx1">
                    <a:lumMod val="75000"/>
                    <a:lumOff val="25000"/>
                  </a:schemeClr>
                </a:solidFill>
                <a:latin typeface="Arial" panose="020B0604020202020204" pitchFamily="34" charset="0"/>
                <a:cs typeface="Arial" panose="020B0604020202020204" pitchFamily="34" charset="0"/>
              </a:rPr>
              <a:t> </a:t>
            </a:r>
            <a:r>
              <a:rPr dirty="0">
                <a:solidFill>
                  <a:schemeClr val="tx1">
                    <a:lumMod val="75000"/>
                    <a:lumOff val="25000"/>
                  </a:schemeClr>
                </a:solidFill>
                <a:latin typeface="Arial" panose="020B0604020202020204" pitchFamily="34" charset="0"/>
                <a:cs typeface="Arial" panose="020B0604020202020204" pitchFamily="34" charset="0"/>
              </a:rPr>
              <a:t>services</a:t>
            </a:r>
            <a:r>
              <a:rPr spc="-30" dirty="0">
                <a:solidFill>
                  <a:schemeClr val="tx1">
                    <a:lumMod val="75000"/>
                    <a:lumOff val="25000"/>
                  </a:schemeClr>
                </a:solidFill>
                <a:latin typeface="Arial" panose="020B0604020202020204" pitchFamily="34" charset="0"/>
                <a:cs typeface="Arial" panose="020B0604020202020204" pitchFamily="34" charset="0"/>
              </a:rPr>
              <a:t> </a:t>
            </a:r>
            <a:r>
              <a:rPr dirty="0">
                <a:solidFill>
                  <a:schemeClr val="tx1">
                    <a:lumMod val="75000"/>
                    <a:lumOff val="25000"/>
                  </a:schemeClr>
                </a:solidFill>
                <a:latin typeface="Arial" panose="020B0604020202020204" pitchFamily="34" charset="0"/>
                <a:cs typeface="Arial" panose="020B0604020202020204" pitchFamily="34" charset="0"/>
              </a:rPr>
              <a:t>to</a:t>
            </a:r>
            <a:r>
              <a:rPr spc="-55" dirty="0">
                <a:solidFill>
                  <a:schemeClr val="tx1">
                    <a:lumMod val="75000"/>
                    <a:lumOff val="25000"/>
                  </a:schemeClr>
                </a:solidFill>
                <a:latin typeface="Arial" panose="020B0604020202020204" pitchFamily="34" charset="0"/>
                <a:cs typeface="Arial" panose="020B0604020202020204" pitchFamily="34" charset="0"/>
              </a:rPr>
              <a:t> </a:t>
            </a:r>
            <a:r>
              <a:rPr dirty="0">
                <a:solidFill>
                  <a:schemeClr val="tx1">
                    <a:lumMod val="75000"/>
                    <a:lumOff val="25000"/>
                  </a:schemeClr>
                </a:solidFill>
                <a:latin typeface="Arial" panose="020B0604020202020204" pitchFamily="34" charset="0"/>
                <a:cs typeface="Arial" panose="020B0604020202020204" pitchFamily="34" charset="0"/>
              </a:rPr>
              <a:t>eligible</a:t>
            </a:r>
            <a:r>
              <a:rPr spc="-35" dirty="0">
                <a:solidFill>
                  <a:schemeClr val="tx1">
                    <a:lumMod val="75000"/>
                    <a:lumOff val="25000"/>
                  </a:schemeClr>
                </a:solidFill>
                <a:latin typeface="Arial" panose="020B0604020202020204" pitchFamily="34" charset="0"/>
                <a:cs typeface="Arial" panose="020B0604020202020204" pitchFamily="34" charset="0"/>
              </a:rPr>
              <a:t> </a:t>
            </a:r>
            <a:r>
              <a:rPr spc="-10" dirty="0">
                <a:solidFill>
                  <a:schemeClr val="tx1">
                    <a:lumMod val="75000"/>
                    <a:lumOff val="25000"/>
                  </a:schemeClr>
                </a:solidFill>
                <a:latin typeface="Arial" panose="020B0604020202020204" pitchFamily="34" charset="0"/>
                <a:cs typeface="Arial" panose="020B0604020202020204" pitchFamily="34" charset="0"/>
              </a:rPr>
              <a:t>Wisconsin veterans</a:t>
            </a:r>
            <a:r>
              <a:rPr spc="-45" dirty="0">
                <a:solidFill>
                  <a:schemeClr val="tx1">
                    <a:lumMod val="75000"/>
                    <a:lumOff val="25000"/>
                  </a:schemeClr>
                </a:solidFill>
                <a:latin typeface="Arial" panose="020B0604020202020204" pitchFamily="34" charset="0"/>
                <a:cs typeface="Arial" panose="020B0604020202020204" pitchFamily="34" charset="0"/>
              </a:rPr>
              <a:t> </a:t>
            </a:r>
            <a:r>
              <a:rPr dirty="0">
                <a:solidFill>
                  <a:schemeClr val="tx1">
                    <a:lumMod val="75000"/>
                    <a:lumOff val="25000"/>
                  </a:schemeClr>
                </a:solidFill>
                <a:latin typeface="Arial" panose="020B0604020202020204" pitchFamily="34" charset="0"/>
                <a:cs typeface="Arial" panose="020B0604020202020204" pitchFamily="34" charset="0"/>
              </a:rPr>
              <a:t>and</a:t>
            </a:r>
            <a:r>
              <a:rPr spc="-65" dirty="0">
                <a:solidFill>
                  <a:schemeClr val="tx1">
                    <a:lumMod val="75000"/>
                    <a:lumOff val="25000"/>
                  </a:schemeClr>
                </a:solidFill>
                <a:latin typeface="Arial" panose="020B0604020202020204" pitchFamily="34" charset="0"/>
                <a:cs typeface="Arial" panose="020B0604020202020204" pitchFamily="34" charset="0"/>
              </a:rPr>
              <a:t> </a:t>
            </a:r>
            <a:r>
              <a:rPr dirty="0">
                <a:solidFill>
                  <a:schemeClr val="tx1">
                    <a:lumMod val="75000"/>
                    <a:lumOff val="25000"/>
                  </a:schemeClr>
                </a:solidFill>
                <a:latin typeface="Arial" panose="020B0604020202020204" pitchFamily="34" charset="0"/>
                <a:cs typeface="Arial" panose="020B0604020202020204" pitchFamily="34" charset="0"/>
              </a:rPr>
              <a:t>their</a:t>
            </a:r>
            <a:r>
              <a:rPr spc="-50" dirty="0">
                <a:solidFill>
                  <a:schemeClr val="tx1">
                    <a:lumMod val="75000"/>
                    <a:lumOff val="25000"/>
                  </a:schemeClr>
                </a:solidFill>
                <a:latin typeface="Arial" panose="020B0604020202020204" pitchFamily="34" charset="0"/>
                <a:cs typeface="Arial" panose="020B0604020202020204" pitchFamily="34" charset="0"/>
              </a:rPr>
              <a:t> </a:t>
            </a:r>
            <a:r>
              <a:rPr spc="-10" dirty="0">
                <a:solidFill>
                  <a:schemeClr val="tx1">
                    <a:lumMod val="75000"/>
                    <a:lumOff val="25000"/>
                  </a:schemeClr>
                </a:solidFill>
                <a:latin typeface="Arial" panose="020B0604020202020204" pitchFamily="34" charset="0"/>
                <a:cs typeface="Arial" panose="020B0604020202020204" pitchFamily="34" charset="0"/>
              </a:rPr>
              <a:t>families.</a:t>
            </a:r>
            <a:endParaRPr lang="en-US" spc="-10" dirty="0">
              <a:solidFill>
                <a:schemeClr val="tx1">
                  <a:lumMod val="75000"/>
                  <a:lumOff val="25000"/>
                </a:schemeClr>
              </a:solidFill>
              <a:latin typeface="Arial" panose="020B0604020202020204" pitchFamily="34" charset="0"/>
              <a:cs typeface="Arial" panose="020B0604020202020204" pitchFamily="34" charset="0"/>
            </a:endParaRPr>
          </a:p>
          <a:p>
            <a:pPr marL="297815" marR="5080" indent="-285750">
              <a:spcAft>
                <a:spcPts val="1200"/>
              </a:spcAft>
              <a:buFont typeface="Arial" panose="020B0604020202020204" pitchFamily="34" charset="0"/>
              <a:buChar char="•"/>
              <a:tabLst>
                <a:tab pos="354965" algn="l"/>
                <a:tab pos="355600" algn="l"/>
              </a:tabLst>
            </a:pPr>
            <a:endParaRPr dirty="0">
              <a:solidFill>
                <a:schemeClr val="tx1">
                  <a:lumMod val="75000"/>
                  <a:lumOff val="25000"/>
                </a:schemeClr>
              </a:solidFill>
              <a:latin typeface="Arial" panose="020B0604020202020204" pitchFamily="34" charset="0"/>
              <a:cs typeface="Arial" panose="020B0604020202020204" pitchFamily="34" charset="0"/>
            </a:endParaRPr>
          </a:p>
          <a:p>
            <a:pPr marL="12700">
              <a:lnSpc>
                <a:spcPct val="100000"/>
              </a:lnSpc>
              <a:spcBef>
                <a:spcPts val="1200"/>
              </a:spcBef>
            </a:pPr>
            <a:r>
              <a:rPr sz="2000" b="1" u="sng" dirty="0">
                <a:solidFill>
                  <a:schemeClr val="tx1">
                    <a:lumMod val="75000"/>
                    <a:lumOff val="25000"/>
                  </a:schemeClr>
                </a:solidFill>
                <a:uFill>
                  <a:solidFill>
                    <a:srgbClr val="0000FF"/>
                  </a:solidFill>
                </a:u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2011</a:t>
            </a:r>
            <a:r>
              <a:rPr sz="2000" b="1" u="sng" spc="-60" dirty="0">
                <a:solidFill>
                  <a:schemeClr val="tx1">
                    <a:lumMod val="75000"/>
                    <a:lumOff val="25000"/>
                  </a:schemeClr>
                </a:solidFill>
                <a:uFill>
                  <a:solidFill>
                    <a:srgbClr val="0000FF"/>
                  </a:solidFill>
                </a:u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 </a:t>
            </a:r>
            <a:r>
              <a:rPr sz="2000" b="1" u="sng" dirty="0">
                <a:solidFill>
                  <a:schemeClr val="tx1">
                    <a:lumMod val="75000"/>
                    <a:lumOff val="25000"/>
                  </a:schemeClr>
                </a:solidFill>
                <a:uFill>
                  <a:solidFill>
                    <a:srgbClr val="0000FF"/>
                  </a:solidFill>
                </a:u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Wisconsin</a:t>
            </a:r>
            <a:r>
              <a:rPr sz="2000" b="1" u="sng" spc="-45" dirty="0">
                <a:solidFill>
                  <a:schemeClr val="tx1">
                    <a:lumMod val="75000"/>
                    <a:lumOff val="25000"/>
                  </a:schemeClr>
                </a:solidFill>
                <a:uFill>
                  <a:solidFill>
                    <a:srgbClr val="0000FF"/>
                  </a:solidFill>
                </a:u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 </a:t>
            </a:r>
            <a:r>
              <a:rPr sz="2000" b="1" u="sng" dirty="0">
                <a:solidFill>
                  <a:schemeClr val="tx1">
                    <a:lumMod val="75000"/>
                    <a:lumOff val="25000"/>
                  </a:schemeClr>
                </a:solidFill>
                <a:uFill>
                  <a:solidFill>
                    <a:srgbClr val="0000FF"/>
                  </a:solidFill>
                </a:u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Act</a:t>
            </a:r>
            <a:r>
              <a:rPr sz="2000" b="1" u="sng" spc="-55" dirty="0">
                <a:solidFill>
                  <a:schemeClr val="tx1">
                    <a:lumMod val="75000"/>
                    <a:lumOff val="25000"/>
                  </a:schemeClr>
                </a:solidFill>
                <a:uFill>
                  <a:solidFill>
                    <a:srgbClr val="0000FF"/>
                  </a:solidFill>
                </a:u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 </a:t>
            </a:r>
            <a:r>
              <a:rPr sz="2000" b="1" u="sng" dirty="0">
                <a:solidFill>
                  <a:schemeClr val="tx1">
                    <a:lumMod val="75000"/>
                    <a:lumOff val="25000"/>
                  </a:schemeClr>
                </a:solidFill>
                <a:uFill>
                  <a:solidFill>
                    <a:srgbClr val="0000FF"/>
                  </a:solidFill>
                </a:u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36</a:t>
            </a:r>
            <a:r>
              <a:rPr sz="2000" b="1" u="sng" spc="-60" dirty="0">
                <a:solidFill>
                  <a:schemeClr val="tx1">
                    <a:lumMod val="75000"/>
                    <a:lumOff val="25000"/>
                  </a:schemeClr>
                </a:solidFill>
                <a:uFill>
                  <a:solidFill>
                    <a:srgbClr val="0000FF"/>
                  </a:solidFill>
                </a:u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 </a:t>
            </a:r>
            <a:r>
              <a:rPr sz="2000" b="1" u="sng" spc="-10" dirty="0">
                <a:solidFill>
                  <a:schemeClr val="tx1">
                    <a:lumMod val="75000"/>
                    <a:lumOff val="25000"/>
                  </a:schemeClr>
                </a:solidFill>
                <a:uFill>
                  <a:solidFill>
                    <a:srgbClr val="0000FF"/>
                  </a:solidFill>
                </a:u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Changes</a:t>
            </a:r>
            <a:endParaRPr sz="2000" dirty="0">
              <a:solidFill>
                <a:schemeClr val="tx1">
                  <a:lumMod val="75000"/>
                  <a:lumOff val="25000"/>
                </a:schemeClr>
              </a:solidFill>
              <a:latin typeface="Arial" panose="020B0604020202020204" pitchFamily="34" charset="0"/>
              <a:cs typeface="Arial" panose="020B0604020202020204" pitchFamily="34" charset="0"/>
            </a:endParaRPr>
          </a:p>
          <a:p>
            <a:pPr marL="469265" indent="-457200">
              <a:lnSpc>
                <a:spcPct val="100000"/>
              </a:lnSpc>
              <a:spcBef>
                <a:spcPts val="1200"/>
              </a:spcBef>
              <a:buFont typeface="Arial"/>
              <a:buChar char="•"/>
              <a:tabLst>
                <a:tab pos="469265" algn="l"/>
                <a:tab pos="470534" algn="l"/>
              </a:tabLst>
            </a:pPr>
            <a:r>
              <a:rPr spc="-10" dirty="0">
                <a:solidFill>
                  <a:schemeClr val="tx1">
                    <a:lumMod val="75000"/>
                    <a:lumOff val="25000"/>
                  </a:schemeClr>
                </a:solidFill>
                <a:latin typeface="Arial" panose="020B0604020202020204" pitchFamily="34" charset="0"/>
                <a:cs typeface="Arial" panose="020B0604020202020204" pitchFamily="34" charset="0"/>
              </a:rPr>
              <a:t>Composition</a:t>
            </a:r>
            <a:r>
              <a:rPr spc="-40" dirty="0">
                <a:solidFill>
                  <a:schemeClr val="tx1">
                    <a:lumMod val="75000"/>
                    <a:lumOff val="25000"/>
                  </a:schemeClr>
                </a:solidFill>
                <a:latin typeface="Arial" panose="020B0604020202020204" pitchFamily="34" charset="0"/>
                <a:cs typeface="Arial" panose="020B0604020202020204" pitchFamily="34" charset="0"/>
              </a:rPr>
              <a:t> </a:t>
            </a:r>
            <a:r>
              <a:rPr dirty="0">
                <a:solidFill>
                  <a:schemeClr val="tx1">
                    <a:lumMod val="75000"/>
                    <a:lumOff val="25000"/>
                  </a:schemeClr>
                </a:solidFill>
                <a:latin typeface="Arial" panose="020B0604020202020204" pitchFamily="34" charset="0"/>
                <a:cs typeface="Arial" panose="020B0604020202020204" pitchFamily="34" charset="0"/>
              </a:rPr>
              <a:t>of</a:t>
            </a:r>
            <a:r>
              <a:rPr spc="-45" dirty="0">
                <a:solidFill>
                  <a:schemeClr val="tx1">
                    <a:lumMod val="75000"/>
                    <a:lumOff val="25000"/>
                  </a:schemeClr>
                </a:solidFill>
                <a:latin typeface="Arial" panose="020B0604020202020204" pitchFamily="34" charset="0"/>
                <a:cs typeface="Arial" panose="020B0604020202020204" pitchFamily="34" charset="0"/>
              </a:rPr>
              <a:t> </a:t>
            </a:r>
            <a:r>
              <a:rPr dirty="0">
                <a:solidFill>
                  <a:schemeClr val="tx1">
                    <a:lumMod val="75000"/>
                    <a:lumOff val="25000"/>
                  </a:schemeClr>
                </a:solidFill>
                <a:latin typeface="Arial" panose="020B0604020202020204" pitchFamily="34" charset="0"/>
                <a:cs typeface="Arial" panose="020B0604020202020204" pitchFamily="34" charset="0"/>
              </a:rPr>
              <a:t>the</a:t>
            </a:r>
            <a:r>
              <a:rPr spc="-35" dirty="0">
                <a:solidFill>
                  <a:schemeClr val="tx1">
                    <a:lumMod val="75000"/>
                    <a:lumOff val="25000"/>
                  </a:schemeClr>
                </a:solidFill>
                <a:latin typeface="Arial" panose="020B0604020202020204" pitchFamily="34" charset="0"/>
                <a:cs typeface="Arial" panose="020B0604020202020204" pitchFamily="34" charset="0"/>
              </a:rPr>
              <a:t> </a:t>
            </a:r>
            <a:r>
              <a:rPr dirty="0">
                <a:solidFill>
                  <a:schemeClr val="tx1">
                    <a:lumMod val="75000"/>
                    <a:lumOff val="25000"/>
                  </a:schemeClr>
                </a:solidFill>
                <a:latin typeface="Arial" panose="020B0604020202020204" pitchFamily="34" charset="0"/>
                <a:cs typeface="Arial" panose="020B0604020202020204" pitchFamily="34" charset="0"/>
              </a:rPr>
              <a:t>Board</a:t>
            </a:r>
            <a:r>
              <a:rPr spc="-40" dirty="0">
                <a:solidFill>
                  <a:schemeClr val="tx1">
                    <a:lumMod val="75000"/>
                    <a:lumOff val="25000"/>
                  </a:schemeClr>
                </a:solidFill>
                <a:latin typeface="Arial" panose="020B0604020202020204" pitchFamily="34" charset="0"/>
                <a:cs typeface="Arial" panose="020B0604020202020204" pitchFamily="34" charset="0"/>
              </a:rPr>
              <a:t> </a:t>
            </a:r>
            <a:r>
              <a:rPr dirty="0">
                <a:solidFill>
                  <a:schemeClr val="tx1">
                    <a:lumMod val="75000"/>
                    <a:lumOff val="25000"/>
                  </a:schemeClr>
                </a:solidFill>
                <a:latin typeface="Arial" panose="020B0604020202020204" pitchFamily="34" charset="0"/>
                <a:cs typeface="Arial" panose="020B0604020202020204" pitchFamily="34" charset="0"/>
              </a:rPr>
              <a:t>of</a:t>
            </a:r>
            <a:r>
              <a:rPr spc="-45" dirty="0">
                <a:solidFill>
                  <a:schemeClr val="tx1">
                    <a:lumMod val="75000"/>
                    <a:lumOff val="25000"/>
                  </a:schemeClr>
                </a:solidFill>
                <a:latin typeface="Arial" panose="020B0604020202020204" pitchFamily="34" charset="0"/>
                <a:cs typeface="Arial" panose="020B0604020202020204" pitchFamily="34" charset="0"/>
              </a:rPr>
              <a:t> </a:t>
            </a:r>
            <a:r>
              <a:rPr spc="-25" dirty="0">
                <a:solidFill>
                  <a:schemeClr val="tx1">
                    <a:lumMod val="75000"/>
                    <a:lumOff val="25000"/>
                  </a:schemeClr>
                </a:solidFill>
                <a:latin typeface="Arial" panose="020B0604020202020204" pitchFamily="34" charset="0"/>
                <a:cs typeface="Arial" panose="020B0604020202020204" pitchFamily="34" charset="0"/>
              </a:rPr>
              <a:t>Veterans</a:t>
            </a:r>
            <a:r>
              <a:rPr spc="-10" dirty="0">
                <a:solidFill>
                  <a:schemeClr val="tx1">
                    <a:lumMod val="75000"/>
                    <a:lumOff val="25000"/>
                  </a:schemeClr>
                </a:solidFill>
                <a:latin typeface="Arial" panose="020B0604020202020204" pitchFamily="34" charset="0"/>
                <a:cs typeface="Arial" panose="020B0604020202020204" pitchFamily="34" charset="0"/>
              </a:rPr>
              <a:t> Affairs</a:t>
            </a:r>
            <a:endParaRPr dirty="0">
              <a:solidFill>
                <a:schemeClr val="tx1">
                  <a:lumMod val="75000"/>
                  <a:lumOff val="25000"/>
                </a:schemeClr>
              </a:solidFill>
              <a:latin typeface="Arial" panose="020B0604020202020204" pitchFamily="34" charset="0"/>
              <a:cs typeface="Arial" panose="020B0604020202020204" pitchFamily="34" charset="0"/>
            </a:endParaRPr>
          </a:p>
          <a:p>
            <a:pPr marL="469265" indent="-457200">
              <a:lnSpc>
                <a:spcPct val="100000"/>
              </a:lnSpc>
              <a:spcBef>
                <a:spcPts val="1200"/>
              </a:spcBef>
              <a:buFont typeface="Arial"/>
              <a:buChar char="•"/>
              <a:tabLst>
                <a:tab pos="469265" algn="l"/>
                <a:tab pos="470534" algn="l"/>
              </a:tabLst>
            </a:pPr>
            <a:r>
              <a:rPr spc="-10" dirty="0">
                <a:solidFill>
                  <a:schemeClr val="tx1">
                    <a:lumMod val="75000"/>
                    <a:lumOff val="25000"/>
                  </a:schemeClr>
                </a:solidFill>
                <a:latin typeface="Arial" panose="020B0604020202020204" pitchFamily="34" charset="0"/>
                <a:cs typeface="Arial" panose="020B0604020202020204" pitchFamily="34" charset="0"/>
              </a:rPr>
              <a:t>Appointment</a:t>
            </a:r>
            <a:r>
              <a:rPr spc="-40" dirty="0">
                <a:solidFill>
                  <a:schemeClr val="tx1">
                    <a:lumMod val="75000"/>
                    <a:lumOff val="25000"/>
                  </a:schemeClr>
                </a:solidFill>
                <a:latin typeface="Arial" panose="020B0604020202020204" pitchFamily="34" charset="0"/>
                <a:cs typeface="Arial" panose="020B0604020202020204" pitchFamily="34" charset="0"/>
              </a:rPr>
              <a:t> </a:t>
            </a:r>
            <a:r>
              <a:rPr dirty="0">
                <a:solidFill>
                  <a:schemeClr val="tx1">
                    <a:lumMod val="75000"/>
                    <a:lumOff val="25000"/>
                  </a:schemeClr>
                </a:solidFill>
                <a:latin typeface="Arial" panose="020B0604020202020204" pitchFamily="34" charset="0"/>
                <a:cs typeface="Arial" panose="020B0604020202020204" pitchFamily="34" charset="0"/>
              </a:rPr>
              <a:t>of</a:t>
            </a:r>
            <a:r>
              <a:rPr spc="-55" dirty="0">
                <a:solidFill>
                  <a:schemeClr val="tx1">
                    <a:lumMod val="75000"/>
                    <a:lumOff val="25000"/>
                  </a:schemeClr>
                </a:solidFill>
                <a:latin typeface="Arial" panose="020B0604020202020204" pitchFamily="34" charset="0"/>
                <a:cs typeface="Arial" panose="020B0604020202020204" pitchFamily="34" charset="0"/>
              </a:rPr>
              <a:t> </a:t>
            </a:r>
            <a:r>
              <a:rPr spc="-25" dirty="0">
                <a:solidFill>
                  <a:schemeClr val="tx1">
                    <a:lumMod val="75000"/>
                    <a:lumOff val="25000"/>
                  </a:schemeClr>
                </a:solidFill>
                <a:latin typeface="Arial" panose="020B0604020202020204" pitchFamily="34" charset="0"/>
                <a:cs typeface="Arial" panose="020B0604020202020204" pitchFamily="34" charset="0"/>
              </a:rPr>
              <a:t>WDVA</a:t>
            </a:r>
            <a:r>
              <a:rPr spc="-45" dirty="0">
                <a:solidFill>
                  <a:schemeClr val="tx1">
                    <a:lumMod val="75000"/>
                    <a:lumOff val="25000"/>
                  </a:schemeClr>
                </a:solidFill>
                <a:latin typeface="Arial" panose="020B0604020202020204" pitchFamily="34" charset="0"/>
                <a:cs typeface="Arial" panose="020B0604020202020204" pitchFamily="34" charset="0"/>
              </a:rPr>
              <a:t> </a:t>
            </a:r>
            <a:r>
              <a:rPr spc="-10" dirty="0">
                <a:solidFill>
                  <a:schemeClr val="tx1">
                    <a:lumMod val="75000"/>
                    <a:lumOff val="25000"/>
                  </a:schemeClr>
                </a:solidFill>
                <a:latin typeface="Arial" panose="020B0604020202020204" pitchFamily="34" charset="0"/>
                <a:cs typeface="Arial" panose="020B0604020202020204" pitchFamily="34" charset="0"/>
              </a:rPr>
              <a:t>Secretary</a:t>
            </a:r>
            <a:endParaRPr dirty="0">
              <a:solidFill>
                <a:schemeClr val="tx1">
                  <a:lumMod val="75000"/>
                  <a:lumOff val="25000"/>
                </a:schemeClr>
              </a:solidFill>
              <a:latin typeface="Arial" panose="020B0604020202020204" pitchFamily="34" charset="0"/>
              <a:cs typeface="Arial" panose="020B0604020202020204" pitchFamily="34" charset="0"/>
            </a:endParaRPr>
          </a:p>
          <a:p>
            <a:pPr marL="469265" indent="-457200">
              <a:lnSpc>
                <a:spcPct val="100000"/>
              </a:lnSpc>
              <a:spcBef>
                <a:spcPts val="1200"/>
              </a:spcBef>
              <a:buFont typeface="Arial"/>
              <a:buChar char="•"/>
              <a:tabLst>
                <a:tab pos="469265" algn="l"/>
                <a:tab pos="470534" algn="l"/>
              </a:tabLst>
            </a:pPr>
            <a:r>
              <a:rPr dirty="0">
                <a:solidFill>
                  <a:schemeClr val="tx1">
                    <a:lumMod val="75000"/>
                    <a:lumOff val="25000"/>
                  </a:schemeClr>
                </a:solidFill>
                <a:latin typeface="Arial" panose="020B0604020202020204" pitchFamily="34" charset="0"/>
                <a:cs typeface="Arial" panose="020B0604020202020204" pitchFamily="34" charset="0"/>
              </a:rPr>
              <a:t>Supervision</a:t>
            </a:r>
            <a:r>
              <a:rPr spc="-40" dirty="0">
                <a:solidFill>
                  <a:schemeClr val="tx1">
                    <a:lumMod val="75000"/>
                    <a:lumOff val="25000"/>
                  </a:schemeClr>
                </a:solidFill>
                <a:latin typeface="Arial" panose="020B0604020202020204" pitchFamily="34" charset="0"/>
                <a:cs typeface="Arial" panose="020B0604020202020204" pitchFamily="34" charset="0"/>
              </a:rPr>
              <a:t> </a:t>
            </a:r>
            <a:r>
              <a:rPr dirty="0">
                <a:solidFill>
                  <a:schemeClr val="tx1">
                    <a:lumMod val="75000"/>
                    <a:lumOff val="25000"/>
                  </a:schemeClr>
                </a:solidFill>
                <a:latin typeface="Arial" panose="020B0604020202020204" pitchFamily="34" charset="0"/>
                <a:cs typeface="Arial" panose="020B0604020202020204" pitchFamily="34" charset="0"/>
              </a:rPr>
              <a:t>of</a:t>
            </a:r>
            <a:r>
              <a:rPr spc="-60" dirty="0">
                <a:solidFill>
                  <a:schemeClr val="tx1">
                    <a:lumMod val="75000"/>
                    <a:lumOff val="25000"/>
                  </a:schemeClr>
                </a:solidFill>
                <a:latin typeface="Arial" panose="020B0604020202020204" pitchFamily="34" charset="0"/>
                <a:cs typeface="Arial" panose="020B0604020202020204" pitchFamily="34" charset="0"/>
              </a:rPr>
              <a:t> </a:t>
            </a:r>
            <a:r>
              <a:rPr dirty="0">
                <a:solidFill>
                  <a:schemeClr val="tx1">
                    <a:lumMod val="75000"/>
                    <a:lumOff val="25000"/>
                  </a:schemeClr>
                </a:solidFill>
                <a:latin typeface="Arial" panose="020B0604020202020204" pitchFamily="34" charset="0"/>
                <a:cs typeface="Arial" panose="020B0604020202020204" pitchFamily="34" charset="0"/>
              </a:rPr>
              <a:t>the</a:t>
            </a:r>
            <a:r>
              <a:rPr spc="-55" dirty="0">
                <a:solidFill>
                  <a:schemeClr val="tx1">
                    <a:lumMod val="75000"/>
                    <a:lumOff val="25000"/>
                  </a:schemeClr>
                </a:solidFill>
                <a:latin typeface="Arial" panose="020B0604020202020204" pitchFamily="34" charset="0"/>
                <a:cs typeface="Arial" panose="020B0604020202020204" pitchFamily="34" charset="0"/>
              </a:rPr>
              <a:t> </a:t>
            </a:r>
            <a:r>
              <a:rPr spc="-10" dirty="0">
                <a:solidFill>
                  <a:schemeClr val="tx1">
                    <a:lumMod val="75000"/>
                    <a:lumOff val="25000"/>
                  </a:schemeClr>
                </a:solidFill>
                <a:latin typeface="Arial" panose="020B0604020202020204" pitchFamily="34" charset="0"/>
                <a:cs typeface="Arial" panose="020B0604020202020204" pitchFamily="34" charset="0"/>
              </a:rPr>
              <a:t>Department</a:t>
            </a:r>
            <a:endParaRPr dirty="0">
              <a:solidFill>
                <a:schemeClr val="tx1">
                  <a:lumMod val="75000"/>
                  <a:lumOff val="25000"/>
                </a:schemeClr>
              </a:solidFill>
              <a:latin typeface="Arial" panose="020B0604020202020204" pitchFamily="34" charset="0"/>
              <a:cs typeface="Arial" panose="020B0604020202020204" pitchFamily="34" charset="0"/>
            </a:endParaRPr>
          </a:p>
        </p:txBody>
      </p:sp>
      <p:pic>
        <p:nvPicPr>
          <p:cNvPr id="6" name="Picture 5" descr="A picture containing tree, outdoor, building, house&#10;&#10;Description automatically generated">
            <a:extLst>
              <a:ext uri="{FF2B5EF4-FFF2-40B4-BE49-F238E27FC236}">
                <a16:creationId xmlns:a16="http://schemas.microsoft.com/office/drawing/2014/main" id="{6A44B570-D2A0-2C3A-1D7C-1632015FDA67}"/>
              </a:ext>
            </a:extLst>
          </p:cNvPr>
          <p:cNvPicPr>
            <a:picLocks noChangeAspect="1"/>
          </p:cNvPicPr>
          <p:nvPr/>
        </p:nvPicPr>
        <p:blipFill rotWithShape="1">
          <a:blip r:embed="rId3">
            <a:extLst>
              <a:ext uri="{28A0092B-C50C-407E-A947-70E740481C1C}">
                <a14:useLocalDpi xmlns:a14="http://schemas.microsoft.com/office/drawing/2010/main" val="0"/>
              </a:ext>
            </a:extLst>
          </a:blip>
          <a:srcRect r="4762"/>
          <a:stretch/>
        </p:blipFill>
        <p:spPr>
          <a:xfrm>
            <a:off x="5969000" y="1981200"/>
            <a:ext cx="3175000" cy="1857375"/>
          </a:xfrm>
          <a:prstGeom prst="rect">
            <a:avLst/>
          </a:prstGeom>
        </p:spPr>
      </p:pic>
      <p:pic>
        <p:nvPicPr>
          <p:cNvPr id="8" name="Picture 7" descr="A group of men in military uniforms standing in front of a building&#10;&#10;Description automatically generated with medium confidence">
            <a:extLst>
              <a:ext uri="{FF2B5EF4-FFF2-40B4-BE49-F238E27FC236}">
                <a16:creationId xmlns:a16="http://schemas.microsoft.com/office/drawing/2014/main" id="{C60B8ECF-D465-45D0-D2B3-8D9DD99A60A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69000" y="4038600"/>
            <a:ext cx="3175000" cy="2514600"/>
          </a:xfrm>
          <a:prstGeom prst="rect">
            <a:avLst/>
          </a:prstGeom>
        </p:spPr>
      </p:pic>
      <p:sp>
        <p:nvSpPr>
          <p:cNvPr id="4" name="Slide Number Placeholder 3">
            <a:extLst>
              <a:ext uri="{FF2B5EF4-FFF2-40B4-BE49-F238E27FC236}">
                <a16:creationId xmlns:a16="http://schemas.microsoft.com/office/drawing/2014/main" id="{EEC30817-E68C-6330-9B04-68ACA99BF72A}"/>
              </a:ext>
            </a:extLst>
          </p:cNvPr>
          <p:cNvSpPr>
            <a:spLocks noGrp="1"/>
          </p:cNvSpPr>
          <p:nvPr>
            <p:ph type="sldNum" sz="quarter" idx="7"/>
          </p:nvPr>
        </p:nvSpPr>
        <p:spPr/>
        <p:txBody>
          <a:bodyPr/>
          <a:lstStyle/>
          <a:p>
            <a:fld id="{B6F15528-21DE-4FAA-801E-634DDDAF4B2B}" type="slidenum">
              <a:rPr lang="en-US" smtClean="0"/>
              <a:t>2</a:t>
            </a:fld>
            <a:endParaRPr lang="en-US"/>
          </a:p>
        </p:txBody>
      </p:sp>
    </p:spTree>
    <p:extLst>
      <p:ext uri="{BB962C8B-B14F-4D97-AF65-F5344CB8AC3E}">
        <p14:creationId xmlns:p14="http://schemas.microsoft.com/office/powerpoint/2010/main" val="39617433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pic>
        <p:nvPicPr>
          <p:cNvPr id="1028" name="Picture 4" descr="SlideEgg | thank you for ppt presentation-Thank youPowerpoint Templates">
            <a:extLst>
              <a:ext uri="{FF2B5EF4-FFF2-40B4-BE49-F238E27FC236}">
                <a16:creationId xmlns:a16="http://schemas.microsoft.com/office/drawing/2014/main" id="{04DCC97E-EAB1-4344-9111-ED0C331FB1AA}"/>
              </a:ext>
            </a:extLst>
          </p:cNvPr>
          <p:cNvPicPr>
            <a:picLocks noChangeAspect="1" noChangeArrowheads="1"/>
          </p:cNvPicPr>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0" y="976745"/>
            <a:ext cx="9144000" cy="5881255"/>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a:extLst>
              <a:ext uri="{FF2B5EF4-FFF2-40B4-BE49-F238E27FC236}">
                <a16:creationId xmlns:a16="http://schemas.microsoft.com/office/drawing/2014/main" id="{A54AF124-4696-1D0E-FDED-794E18CD8638}"/>
              </a:ext>
            </a:extLst>
          </p:cNvPr>
          <p:cNvSpPr>
            <a:spLocks noGrp="1"/>
          </p:cNvSpPr>
          <p:nvPr>
            <p:ph type="sldNum" sz="quarter" idx="7"/>
          </p:nvPr>
        </p:nvSpPr>
        <p:spPr/>
        <p:txBody>
          <a:bodyPr/>
          <a:lstStyle/>
          <a:p>
            <a:fld id="{B6F15528-21DE-4FAA-801E-634DDDAF4B2B}" type="slidenum">
              <a:rPr lang="en-US" smtClean="0"/>
              <a:t>20</a:t>
            </a:fld>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0" y="1066800"/>
            <a:ext cx="9143999" cy="628377"/>
          </a:xfrm>
          <a:prstGeom prst="rect">
            <a:avLst/>
          </a:prstGeom>
        </p:spPr>
        <p:txBody>
          <a:bodyPr vert="horz" wrap="square" lIns="0" tIns="12700" rIns="0" bIns="0" rtlCol="0">
            <a:spAutoFit/>
          </a:bodyPr>
          <a:lstStyle/>
          <a:p>
            <a:pPr marL="12700" algn="ctr">
              <a:lnSpc>
                <a:spcPct val="100000"/>
              </a:lnSpc>
              <a:spcBef>
                <a:spcPts val="100"/>
              </a:spcBef>
            </a:pPr>
            <a:r>
              <a:rPr lang="en-US" sz="4000" b="1" dirty="0">
                <a:solidFill>
                  <a:srgbClr val="282873"/>
                </a:solidFill>
                <a:latin typeface="Tw Cen MT" panose="020B0602020104020603" pitchFamily="34" charset="0"/>
              </a:rPr>
              <a:t>Board on Veterans Affairs</a:t>
            </a:r>
            <a:endParaRPr sz="4000" b="1" dirty="0">
              <a:solidFill>
                <a:srgbClr val="282873"/>
              </a:solidFill>
              <a:latin typeface="Tw Cen MT" panose="020B0602020104020603" pitchFamily="34" charset="0"/>
            </a:endParaRPr>
          </a:p>
        </p:txBody>
      </p:sp>
      <p:sp>
        <p:nvSpPr>
          <p:cNvPr id="5" name="Content Placeholder 2">
            <a:extLst>
              <a:ext uri="{FF2B5EF4-FFF2-40B4-BE49-F238E27FC236}">
                <a16:creationId xmlns:a16="http://schemas.microsoft.com/office/drawing/2014/main" id="{5C89D96C-ACF5-FA09-D78F-E98664399C5E}"/>
              </a:ext>
            </a:extLst>
          </p:cNvPr>
          <p:cNvSpPr txBox="1">
            <a:spLocks/>
          </p:cNvSpPr>
          <p:nvPr/>
        </p:nvSpPr>
        <p:spPr>
          <a:xfrm>
            <a:off x="152400" y="1828800"/>
            <a:ext cx="8686800" cy="4648200"/>
          </a:xfrm>
          <a:prstGeom prst="rect">
            <a:avLst/>
          </a:prstGeom>
          <a:noFill/>
        </p:spPr>
        <p:txBody>
          <a:bodyPr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742950" lvl="2" indent="-342900">
              <a:lnSpc>
                <a:spcPct val="110000"/>
              </a:lnSpc>
              <a:spcBef>
                <a:spcPts val="300"/>
              </a:spcBef>
              <a:spcAft>
                <a:spcPts val="300"/>
              </a:spcAft>
              <a:defRPr/>
            </a:pPr>
            <a:r>
              <a:rPr lang="en-US" sz="2200" dirty="0">
                <a:latin typeface="Arial" panose="020B0604020202020204" pitchFamily="34" charset="0"/>
                <a:cs typeface="Arial" panose="020B0604020202020204" pitchFamily="34" charset="0"/>
                <a:sym typeface="Wingdings" panose="05000000000000000000" pitchFamily="2" charset="2"/>
              </a:rPr>
              <a:t>Administrative Rule consultation  </a:t>
            </a:r>
          </a:p>
          <a:p>
            <a:pPr marL="1490663" lvl="4" indent="-176213">
              <a:lnSpc>
                <a:spcPct val="110000"/>
              </a:lnSpc>
              <a:spcBef>
                <a:spcPts val="300"/>
              </a:spcBef>
              <a:spcAft>
                <a:spcPts val="300"/>
              </a:spcAft>
              <a:defRPr/>
            </a:pPr>
            <a:r>
              <a:rPr lang="en-US" sz="1800" dirty="0">
                <a:latin typeface="Arial" panose="020B0604020202020204" pitchFamily="34" charset="0"/>
                <a:cs typeface="Arial" panose="020B0604020202020204" pitchFamily="34" charset="0"/>
                <a:sym typeface="Wingdings" panose="05000000000000000000" pitchFamily="2" charset="2"/>
              </a:rPr>
              <a:t>Required review of draft rules</a:t>
            </a:r>
            <a:r>
              <a:rPr lang="en-US" sz="1800" dirty="0">
                <a:solidFill>
                  <a:schemeClr val="tx1">
                    <a:lumMod val="75000"/>
                    <a:lumOff val="25000"/>
                  </a:schemeClr>
                </a:solidFill>
                <a:latin typeface="Arial" panose="020B0604020202020204" pitchFamily="34" charset="0"/>
                <a:cs typeface="Arial" panose="020B0604020202020204" pitchFamily="34" charset="0"/>
                <a:sym typeface="Wingdings" panose="05000000000000000000" pitchFamily="2" charset="2"/>
              </a:rPr>
              <a:t> </a:t>
            </a:r>
            <a:endParaRPr lang="en-US" sz="1800" dirty="0">
              <a:solidFill>
                <a:srgbClr val="282873"/>
              </a:solidFill>
              <a:latin typeface="Arial" panose="020B0604020202020204" pitchFamily="34" charset="0"/>
              <a:cs typeface="Arial" panose="020B0604020202020204" pitchFamily="34" charset="0"/>
              <a:sym typeface="Wingdings" panose="05000000000000000000" pitchFamily="2" charset="2"/>
            </a:endParaRPr>
          </a:p>
          <a:p>
            <a:pPr marL="1490663" lvl="4" indent="-176213">
              <a:lnSpc>
                <a:spcPct val="110000"/>
              </a:lnSpc>
              <a:spcBef>
                <a:spcPts val="300"/>
              </a:spcBef>
              <a:spcAft>
                <a:spcPts val="300"/>
              </a:spcAft>
              <a:defRPr/>
            </a:pPr>
            <a:r>
              <a:rPr lang="en-US" sz="1800" dirty="0">
                <a:latin typeface="Arial" panose="020B0604020202020204" pitchFamily="34" charset="0"/>
                <a:cs typeface="Arial" panose="020B0604020202020204" pitchFamily="34" charset="0"/>
                <a:sym typeface="Wingdings" panose="05000000000000000000" pitchFamily="2" charset="2"/>
              </a:rPr>
              <a:t>Discretionary report of comments and opinion, but if provided shall be included in required report of proposed rule to Legislature </a:t>
            </a:r>
            <a:endParaRPr lang="en-US" sz="1800" dirty="0">
              <a:solidFill>
                <a:srgbClr val="282873"/>
              </a:solidFill>
              <a:latin typeface="Arial" panose="020B0604020202020204" pitchFamily="34" charset="0"/>
              <a:cs typeface="Arial" panose="020B0604020202020204" pitchFamily="34" charset="0"/>
              <a:sym typeface="Wingdings" panose="05000000000000000000" pitchFamily="2" charset="2"/>
            </a:endParaRPr>
          </a:p>
          <a:p>
            <a:pPr marL="1200150" lvl="3" indent="-342900">
              <a:lnSpc>
                <a:spcPct val="110000"/>
              </a:lnSpc>
              <a:spcBef>
                <a:spcPts val="300"/>
              </a:spcBef>
              <a:spcAft>
                <a:spcPts val="300"/>
              </a:spcAft>
              <a:defRPr/>
            </a:pPr>
            <a:r>
              <a:rPr lang="en-US" sz="1800" dirty="0">
                <a:latin typeface="Arial" panose="020B0604020202020204" pitchFamily="34" charset="0"/>
                <a:cs typeface="Arial" panose="020B0604020202020204" pitchFamily="34" charset="0"/>
                <a:sym typeface="Wingdings" panose="05000000000000000000" pitchFamily="2" charset="2"/>
              </a:rPr>
              <a:t>Receive advice from our other advisory body – the Council on Veterans Programs </a:t>
            </a:r>
          </a:p>
          <a:p>
            <a:pPr marL="1657350" lvl="4" indent="-342900">
              <a:lnSpc>
                <a:spcPct val="110000"/>
              </a:lnSpc>
              <a:spcBef>
                <a:spcPts val="300"/>
              </a:spcBef>
              <a:spcAft>
                <a:spcPts val="300"/>
              </a:spcAft>
              <a:defRPr/>
            </a:pPr>
            <a:r>
              <a:rPr lang="en-US" sz="1800" dirty="0">
                <a:latin typeface="Arial" panose="020B0604020202020204" pitchFamily="34" charset="0"/>
                <a:cs typeface="Arial" panose="020B0604020202020204" pitchFamily="34" charset="0"/>
                <a:sym typeface="Wingdings" panose="05000000000000000000" pitchFamily="2" charset="2"/>
              </a:rPr>
              <a:t>Solutions and policy alternatives </a:t>
            </a:r>
            <a:endParaRPr lang="en-US" sz="1800" dirty="0">
              <a:solidFill>
                <a:srgbClr val="282873"/>
              </a:solidFill>
              <a:latin typeface="Arial" panose="020B0604020202020204" pitchFamily="34" charset="0"/>
              <a:cs typeface="Arial" panose="020B0604020202020204" pitchFamily="34" charset="0"/>
              <a:sym typeface="Wingdings" panose="05000000000000000000" pitchFamily="2" charset="2"/>
            </a:endParaRPr>
          </a:p>
          <a:p>
            <a:pPr marL="742950" lvl="2" indent="-342900">
              <a:lnSpc>
                <a:spcPct val="110000"/>
              </a:lnSpc>
              <a:spcBef>
                <a:spcPts val="300"/>
              </a:spcBef>
              <a:spcAft>
                <a:spcPts val="300"/>
              </a:spcAft>
              <a:defRPr/>
            </a:pPr>
            <a:r>
              <a:rPr lang="en-US" sz="1900" dirty="0">
                <a:latin typeface="Arial" panose="020B0604020202020204" pitchFamily="34" charset="0"/>
                <a:cs typeface="Arial" panose="020B0604020202020204" pitchFamily="34" charset="0"/>
                <a:sym typeface="Wingdings" panose="05000000000000000000" pitchFamily="2" charset="2"/>
              </a:rPr>
              <a:t>Veterans Memorials </a:t>
            </a:r>
            <a:endParaRPr lang="en-US" sz="1600" dirty="0">
              <a:solidFill>
                <a:srgbClr val="282873"/>
              </a:solidFill>
              <a:latin typeface="Arial" panose="020B0604020202020204" pitchFamily="34" charset="0"/>
              <a:cs typeface="Arial" panose="020B0604020202020204" pitchFamily="34" charset="0"/>
              <a:sym typeface="Wingdings" panose="05000000000000000000" pitchFamily="2" charset="2"/>
            </a:endParaRPr>
          </a:p>
          <a:p>
            <a:pPr marL="742950" lvl="2" indent="-342900">
              <a:lnSpc>
                <a:spcPct val="110000"/>
              </a:lnSpc>
              <a:spcBef>
                <a:spcPts val="300"/>
              </a:spcBef>
              <a:spcAft>
                <a:spcPts val="300"/>
              </a:spcAft>
              <a:defRPr/>
            </a:pPr>
            <a:r>
              <a:rPr lang="en-US" sz="1900" dirty="0">
                <a:latin typeface="Arial" panose="020B0604020202020204" pitchFamily="34" charset="0"/>
                <a:cs typeface="Arial" panose="020B0604020202020204" pitchFamily="34" charset="0"/>
                <a:sym typeface="Wingdings" panose="05000000000000000000" pitchFamily="2" charset="2"/>
              </a:rPr>
              <a:t>Camp Randall Memorial Park </a:t>
            </a:r>
            <a:endParaRPr lang="en-US" sz="1600" dirty="0">
              <a:solidFill>
                <a:srgbClr val="282873"/>
              </a:solidFill>
              <a:latin typeface="Arial" panose="020B0604020202020204" pitchFamily="34" charset="0"/>
              <a:cs typeface="Arial" panose="020B0604020202020204" pitchFamily="34" charset="0"/>
              <a:sym typeface="Wingdings" panose="05000000000000000000" pitchFamily="2" charset="2"/>
            </a:endParaRPr>
          </a:p>
          <a:p>
            <a:pPr marL="739775" lvl="2" indent="-339725">
              <a:lnSpc>
                <a:spcPct val="110000"/>
              </a:lnSpc>
              <a:spcBef>
                <a:spcPts val="300"/>
              </a:spcBef>
              <a:spcAft>
                <a:spcPts val="300"/>
              </a:spcAft>
              <a:defRPr/>
            </a:pPr>
            <a:r>
              <a:rPr lang="en-US" sz="1900" dirty="0">
                <a:latin typeface="Arial" panose="020B0604020202020204" pitchFamily="34" charset="0"/>
                <a:cs typeface="Arial" panose="020B0604020202020204" pitchFamily="34" charset="0"/>
                <a:sym typeface="Wingdings" panose="05000000000000000000" pitchFamily="2" charset="2"/>
              </a:rPr>
              <a:t>Grant evaluations </a:t>
            </a:r>
            <a:endParaRPr lang="en-US" sz="1600" dirty="0">
              <a:solidFill>
                <a:srgbClr val="282873"/>
              </a:solidFill>
              <a:latin typeface="Arial" panose="020B0604020202020204" pitchFamily="34" charset="0"/>
              <a:cs typeface="Arial" panose="020B0604020202020204" pitchFamily="34" charset="0"/>
              <a:sym typeface="Wingdings" panose="05000000000000000000" pitchFamily="2" charset="2"/>
            </a:endParaRPr>
          </a:p>
          <a:p>
            <a:pPr marL="742950" lvl="2" indent="-342900">
              <a:spcBef>
                <a:spcPts val="0"/>
              </a:spcBef>
              <a:spcAft>
                <a:spcPts val="300"/>
              </a:spcAft>
              <a:defRPr/>
            </a:pPr>
            <a:endParaRPr lang="en-US" sz="1800" dirty="0">
              <a:solidFill>
                <a:schemeClr val="tx1">
                  <a:lumMod val="75000"/>
                  <a:lumOff val="25000"/>
                </a:schemeClr>
              </a:solidFill>
            </a:endParaRPr>
          </a:p>
        </p:txBody>
      </p:sp>
      <p:sp>
        <p:nvSpPr>
          <p:cNvPr id="3" name="Slide Number Placeholder 2">
            <a:extLst>
              <a:ext uri="{FF2B5EF4-FFF2-40B4-BE49-F238E27FC236}">
                <a16:creationId xmlns:a16="http://schemas.microsoft.com/office/drawing/2014/main" id="{0F861B30-2683-6F01-CF05-72D49970E5D0}"/>
              </a:ext>
            </a:extLst>
          </p:cNvPr>
          <p:cNvSpPr>
            <a:spLocks noGrp="1"/>
          </p:cNvSpPr>
          <p:nvPr>
            <p:ph type="sldNum" sz="quarter" idx="7"/>
          </p:nvPr>
        </p:nvSpPr>
        <p:spPr/>
        <p:txBody>
          <a:bodyPr/>
          <a:lstStyle/>
          <a:p>
            <a:fld id="{B6F15528-21DE-4FAA-801E-634DDDAF4B2B}" type="slidenum">
              <a:rPr lang="en-US" smtClean="0"/>
              <a:t>3</a:t>
            </a:fld>
            <a:endParaRPr lang="en-US"/>
          </a:p>
        </p:txBody>
      </p:sp>
    </p:spTree>
    <p:extLst>
      <p:ext uri="{BB962C8B-B14F-4D97-AF65-F5344CB8AC3E}">
        <p14:creationId xmlns:p14="http://schemas.microsoft.com/office/powerpoint/2010/main" val="4829330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0" y="1048023"/>
            <a:ext cx="9143999" cy="628377"/>
          </a:xfrm>
          <a:prstGeom prst="rect">
            <a:avLst/>
          </a:prstGeom>
        </p:spPr>
        <p:txBody>
          <a:bodyPr vert="horz" wrap="square" lIns="0" tIns="12700" rIns="0" bIns="0" rtlCol="0">
            <a:spAutoFit/>
          </a:bodyPr>
          <a:lstStyle/>
          <a:p>
            <a:pPr marL="12700" algn="ctr">
              <a:lnSpc>
                <a:spcPct val="100000"/>
              </a:lnSpc>
              <a:spcBef>
                <a:spcPts val="100"/>
              </a:spcBef>
            </a:pPr>
            <a:r>
              <a:rPr lang="en-US" sz="4000" b="1" dirty="0">
                <a:solidFill>
                  <a:srgbClr val="282873"/>
                </a:solidFill>
                <a:latin typeface="Tw Cen MT" panose="020B0602020104020603" pitchFamily="34" charset="0"/>
              </a:rPr>
              <a:t>Council on Veterans Programs</a:t>
            </a:r>
            <a:endParaRPr sz="4000" b="1" dirty="0">
              <a:solidFill>
                <a:srgbClr val="282873"/>
              </a:solidFill>
              <a:latin typeface="Tw Cen MT" panose="020B0602020104020603" pitchFamily="34" charset="0"/>
            </a:endParaRPr>
          </a:p>
        </p:txBody>
      </p:sp>
      <p:sp>
        <p:nvSpPr>
          <p:cNvPr id="3" name="Slide Number Placeholder 2">
            <a:extLst>
              <a:ext uri="{FF2B5EF4-FFF2-40B4-BE49-F238E27FC236}">
                <a16:creationId xmlns:a16="http://schemas.microsoft.com/office/drawing/2014/main" id="{0F861B30-2683-6F01-CF05-72D49970E5D0}"/>
              </a:ext>
            </a:extLst>
          </p:cNvPr>
          <p:cNvSpPr>
            <a:spLocks noGrp="1"/>
          </p:cNvSpPr>
          <p:nvPr>
            <p:ph type="sldNum" sz="quarter" idx="7"/>
          </p:nvPr>
        </p:nvSpPr>
        <p:spPr/>
        <p:txBody>
          <a:bodyPr/>
          <a:lstStyle/>
          <a:p>
            <a:fld id="{B6F15528-21DE-4FAA-801E-634DDDAF4B2B}" type="slidenum">
              <a:rPr lang="en-US" smtClean="0"/>
              <a:t>4</a:t>
            </a:fld>
            <a:endParaRPr lang="en-US"/>
          </a:p>
        </p:txBody>
      </p:sp>
      <p:sp>
        <p:nvSpPr>
          <p:cNvPr id="8" name="TextBox 7">
            <a:extLst>
              <a:ext uri="{FF2B5EF4-FFF2-40B4-BE49-F238E27FC236}">
                <a16:creationId xmlns:a16="http://schemas.microsoft.com/office/drawing/2014/main" id="{21F10972-1617-465A-FB40-E1BF2F1FAC22}"/>
              </a:ext>
            </a:extLst>
          </p:cNvPr>
          <p:cNvSpPr txBox="1"/>
          <p:nvPr/>
        </p:nvSpPr>
        <p:spPr>
          <a:xfrm>
            <a:off x="419099" y="2034484"/>
            <a:ext cx="8305800" cy="3816429"/>
          </a:xfrm>
          <a:prstGeom prst="rect">
            <a:avLst/>
          </a:prstGeom>
          <a:noFill/>
        </p:spPr>
        <p:txBody>
          <a:bodyPr wrap="square">
            <a:spAutoFit/>
          </a:bodyPr>
          <a:lstStyle/>
          <a:p>
            <a:pPr marL="285750" indent="-285750">
              <a:spcBef>
                <a:spcPts val="600"/>
              </a:spcBef>
              <a:buFont typeface="Arial" panose="020B0604020202020204" pitchFamily="34" charset="0"/>
              <a:buChar char="•"/>
            </a:pPr>
            <a:r>
              <a:rPr lang="en-US" dirty="0">
                <a:solidFill>
                  <a:srgbClr val="000000"/>
                </a:solidFill>
                <a:latin typeface="Arial" panose="020B0604020202020204" pitchFamily="34" charset="0"/>
              </a:rPr>
              <a:t>The COVP advises </a:t>
            </a:r>
            <a:r>
              <a:rPr lang="en-US" b="0" i="0" u="none" strike="noStrike" baseline="0" dirty="0">
                <a:solidFill>
                  <a:srgbClr val="000000"/>
                </a:solidFill>
                <a:latin typeface="Arial" panose="020B0604020202020204" pitchFamily="34" charset="0"/>
              </a:rPr>
              <a:t>the </a:t>
            </a:r>
            <a:r>
              <a:rPr lang="en-US" dirty="0">
                <a:solidFill>
                  <a:srgbClr val="000000"/>
                </a:solidFill>
                <a:latin typeface="Arial" panose="020B0604020202020204" pitchFamily="34" charset="0"/>
              </a:rPr>
              <a:t>B</a:t>
            </a:r>
            <a:r>
              <a:rPr lang="en-US" b="0" i="0" u="none" strike="noStrike" baseline="0" dirty="0">
                <a:solidFill>
                  <a:srgbClr val="000000"/>
                </a:solidFill>
                <a:latin typeface="Arial" panose="020B0604020202020204" pitchFamily="34" charset="0"/>
              </a:rPr>
              <a:t>oard of Veterans Affairs (BOVA) and the Department on solutions and policy alternatives relating to the problems of veterans. </a:t>
            </a:r>
            <a:r>
              <a:rPr lang="en-US" sz="1400" b="0" i="0" u="none" strike="noStrike" baseline="0" dirty="0">
                <a:solidFill>
                  <a:srgbClr val="000000"/>
                </a:solidFill>
                <a:latin typeface="Arial" panose="020B0604020202020204" pitchFamily="34" charset="0"/>
              </a:rPr>
              <a:t> </a:t>
            </a:r>
          </a:p>
          <a:p>
            <a:endParaRPr lang="en-US" sz="1400" b="1" i="0" u="none" strike="noStrike" baseline="0" dirty="0">
              <a:solidFill>
                <a:srgbClr val="000000"/>
              </a:solidFill>
              <a:latin typeface="Arial" panose="020B0604020202020204" pitchFamily="34" charset="0"/>
            </a:endParaRPr>
          </a:p>
          <a:p>
            <a:r>
              <a:rPr lang="en-US" b="1" i="0" u="none" strike="noStrike" baseline="0" dirty="0">
                <a:solidFill>
                  <a:srgbClr val="000000"/>
                </a:solidFill>
                <a:latin typeface="Arial" panose="020B0604020202020204" pitchFamily="34" charset="0"/>
              </a:rPr>
              <a:t>Biennial Report</a:t>
            </a:r>
            <a:r>
              <a:rPr lang="en-US" b="0" i="0" u="none" strike="noStrike" baseline="0" dirty="0">
                <a:solidFill>
                  <a:srgbClr val="000000"/>
                </a:solidFill>
                <a:latin typeface="Arial" panose="020B0604020202020204" pitchFamily="34" charset="0"/>
              </a:rPr>
              <a:t>: </a:t>
            </a:r>
          </a:p>
          <a:p>
            <a:pPr marL="285750" indent="-285750" algn="just">
              <a:spcBef>
                <a:spcPts val="1200"/>
              </a:spcBef>
              <a:buFont typeface="Arial" panose="020B0604020202020204" pitchFamily="34" charset="0"/>
              <a:buChar char="•"/>
            </a:pPr>
            <a:r>
              <a:rPr lang="en-US" b="0" i="0" u="none" strike="noStrike" baseline="0" dirty="0">
                <a:solidFill>
                  <a:srgbClr val="000000"/>
                </a:solidFill>
                <a:latin typeface="Arial" panose="020B0604020202020204" pitchFamily="34" charset="0"/>
              </a:rPr>
              <a:t>The COVP and Department jointly or separately shall submit a report regarding the Council to the Chief Clerk of each House of the Legislature for distribution to the Legislature by September 30 of each odd numbered year. </a:t>
            </a:r>
          </a:p>
          <a:p>
            <a:pPr marL="285750" indent="-285750" algn="just">
              <a:spcBef>
                <a:spcPts val="600"/>
              </a:spcBef>
              <a:buFont typeface="Arial" panose="020B0604020202020204" pitchFamily="34" charset="0"/>
              <a:buChar char="•"/>
            </a:pPr>
            <a:r>
              <a:rPr lang="en-US" b="0" i="0" u="none" strike="noStrike" baseline="0" dirty="0">
                <a:solidFill>
                  <a:srgbClr val="000000"/>
                </a:solidFill>
                <a:latin typeface="Arial" panose="020B0604020202020204" pitchFamily="34" charset="0"/>
              </a:rPr>
              <a:t>The report shall include a general summary of the activities and membership over the past 2 years and each organization on the council. </a:t>
            </a:r>
          </a:p>
          <a:p>
            <a:pPr marL="285750" indent="-285750">
              <a:spcBef>
                <a:spcPts val="600"/>
              </a:spcBef>
              <a:buFont typeface="Arial" panose="020B0604020202020204" pitchFamily="34" charset="0"/>
              <a:buChar char="•"/>
            </a:pPr>
            <a:endParaRPr lang="en-US" sz="1400" b="0" i="0" u="none" strike="noStrike" baseline="0" dirty="0">
              <a:solidFill>
                <a:srgbClr val="000000"/>
              </a:solidFill>
              <a:latin typeface="Arial" panose="020B0604020202020204" pitchFamily="34" charset="0"/>
            </a:endParaRPr>
          </a:p>
          <a:p>
            <a:endParaRPr lang="en-US" sz="1400" b="0" i="0" u="none" strike="noStrike" baseline="0" dirty="0">
              <a:solidFill>
                <a:srgbClr val="000000"/>
              </a:solidFill>
              <a:latin typeface="Arial" panose="020B0604020202020204" pitchFamily="34" charset="0"/>
            </a:endParaRPr>
          </a:p>
          <a:p>
            <a:r>
              <a:rPr lang="en-US" sz="1800" b="1" i="0" u="none" strike="noStrike" baseline="0" dirty="0">
                <a:solidFill>
                  <a:srgbClr val="000000"/>
                </a:solidFill>
                <a:latin typeface="Arial" panose="020B0604020202020204" pitchFamily="34" charset="0"/>
              </a:rPr>
              <a:t> </a:t>
            </a:r>
            <a:endParaRPr lang="en-US" dirty="0"/>
          </a:p>
        </p:txBody>
      </p:sp>
    </p:spTree>
    <p:extLst>
      <p:ext uri="{BB962C8B-B14F-4D97-AF65-F5344CB8AC3E}">
        <p14:creationId xmlns:p14="http://schemas.microsoft.com/office/powerpoint/2010/main" val="16916293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p:cNvSpPr/>
          <p:nvPr/>
        </p:nvSpPr>
        <p:spPr>
          <a:xfrm>
            <a:off x="0" y="38"/>
            <a:ext cx="9144000" cy="1017866"/>
          </a:xfrm>
          <a:prstGeom prst="rect">
            <a:avLst/>
          </a:prstGeom>
          <a:blipFill>
            <a:blip r:embed="rId2" cstate="print"/>
            <a:stretch>
              <a:fillRect/>
            </a:stretch>
          </a:blipFill>
        </p:spPr>
        <p:txBody>
          <a:bodyPr wrap="square" lIns="0" tIns="0" rIns="0" bIns="0" rtlCol="0"/>
          <a:lstStyle/>
          <a:p>
            <a:endParaRPr/>
          </a:p>
        </p:txBody>
      </p:sp>
      <p:pic>
        <p:nvPicPr>
          <p:cNvPr id="2" name="Picture 1"/>
          <p:cNvPicPr>
            <a:picLocks noChangeAspect="1"/>
          </p:cNvPicPr>
          <p:nvPr/>
        </p:nvPicPr>
        <p:blipFill rotWithShape="1">
          <a:blip r:embed="rId3" cstate="print">
            <a:duotone>
              <a:schemeClr val="bg2">
                <a:shade val="45000"/>
                <a:satMod val="135000"/>
              </a:schemeClr>
              <a:prstClr val="white"/>
            </a:duotone>
            <a:alphaModFix/>
            <a:extLst>
              <a:ext uri="{28A0092B-C50C-407E-A947-70E740481C1C}">
                <a14:useLocalDpi xmlns:a14="http://schemas.microsoft.com/office/drawing/2010/main" val="0"/>
              </a:ext>
            </a:extLst>
          </a:blip>
          <a:srcRect t="-2" b="15568"/>
          <a:stretch/>
        </p:blipFill>
        <p:spPr>
          <a:xfrm>
            <a:off x="-2177" y="1017904"/>
            <a:ext cx="9146178" cy="5840058"/>
          </a:xfrm>
          <a:prstGeom prst="rect">
            <a:avLst/>
          </a:prstGeom>
        </p:spPr>
      </p:pic>
      <p:sp>
        <p:nvSpPr>
          <p:cNvPr id="6" name="Text Placeholder 5"/>
          <p:cNvSpPr>
            <a:spLocks noGrp="1"/>
          </p:cNvSpPr>
          <p:nvPr>
            <p:ph idx="4294967295"/>
          </p:nvPr>
        </p:nvSpPr>
        <p:spPr>
          <a:xfrm>
            <a:off x="379912" y="1600200"/>
            <a:ext cx="8382000" cy="2710972"/>
          </a:xfrm>
        </p:spPr>
        <p:txBody>
          <a:bodyPr>
            <a:noAutofit/>
          </a:bodyPr>
          <a:lstStyle/>
          <a:p>
            <a:pPr marL="60325" lvl="2" indent="0" algn="just">
              <a:spcBef>
                <a:spcPts val="600"/>
              </a:spcBef>
              <a:buNone/>
            </a:pPr>
            <a:r>
              <a:rPr lang="en-US" sz="2800" b="1" spc="-10" dirty="0">
                <a:solidFill>
                  <a:srgbClr val="282873"/>
                </a:solidFill>
                <a:latin typeface="Tw Cen MT" panose="020B0602020104020603" pitchFamily="34" charset="0"/>
                <a:cs typeface="Arial" panose="020B0604020202020204" pitchFamily="34" charset="0"/>
              </a:rPr>
              <a:t>The mission of the Wisconsin Department of Veterans Affairs is to work on behalf of Wisconsin's veterans community — veterans, their families and their survivors — in recognition of their service and sacrifice to our state and nation.​​​</a:t>
            </a:r>
            <a:endParaRPr lang="en-US" sz="2800" b="1" dirty="0">
              <a:solidFill>
                <a:srgbClr val="282873"/>
              </a:solidFill>
              <a:latin typeface="Tw Cen MT" panose="020B0602020104020603" pitchFamily="34" charset="0"/>
              <a:cs typeface="Arial" panose="020B0604020202020204" pitchFamily="34" charset="0"/>
            </a:endParaRPr>
          </a:p>
        </p:txBody>
      </p:sp>
      <p:sp>
        <p:nvSpPr>
          <p:cNvPr id="3" name="Slide Number Placeholder 2">
            <a:extLst>
              <a:ext uri="{FF2B5EF4-FFF2-40B4-BE49-F238E27FC236}">
                <a16:creationId xmlns:a16="http://schemas.microsoft.com/office/drawing/2014/main" id="{5E20081D-F953-0D0A-B12D-DB55E867EACD}"/>
              </a:ext>
            </a:extLst>
          </p:cNvPr>
          <p:cNvSpPr>
            <a:spLocks noGrp="1"/>
          </p:cNvSpPr>
          <p:nvPr>
            <p:ph type="sldNum" sz="quarter" idx="7"/>
          </p:nvPr>
        </p:nvSpPr>
        <p:spPr/>
        <p:txBody>
          <a:bodyPr/>
          <a:lstStyle/>
          <a:p>
            <a:fld id="{B6F15528-21DE-4FAA-801E-634DDDAF4B2B}" type="slidenum">
              <a:rPr lang="en-US" smtClean="0"/>
              <a:t>5</a:t>
            </a:fld>
            <a:endParaRPr lang="en-US"/>
          </a:p>
        </p:txBody>
      </p:sp>
    </p:spTree>
    <p:extLst>
      <p:ext uri="{BB962C8B-B14F-4D97-AF65-F5344CB8AC3E}">
        <p14:creationId xmlns:p14="http://schemas.microsoft.com/office/powerpoint/2010/main" val="41788522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73506" y="997712"/>
            <a:ext cx="8396986" cy="513080"/>
          </a:xfrm>
        </p:spPr>
        <p:txBody>
          <a:bodyPr vert="horz" wrap="square" lIns="0" tIns="12065" rIns="0" bIns="0" rtlCol="0">
            <a:spAutoFit/>
          </a:bodyPr>
          <a:lstStyle/>
          <a:p>
            <a:r>
              <a:rPr lang="en-US" dirty="0"/>
              <a:t>Office of the Secretary - Executive Leadership Team</a:t>
            </a:r>
          </a:p>
        </p:txBody>
      </p:sp>
      <p:sp>
        <p:nvSpPr>
          <p:cNvPr id="16" name="Text Placeholder 15">
            <a:extLst>
              <a:ext uri="{FF2B5EF4-FFF2-40B4-BE49-F238E27FC236}">
                <a16:creationId xmlns:a16="http://schemas.microsoft.com/office/drawing/2014/main" id="{A22DC5AC-BBFC-0811-1F75-800082CFABFE}"/>
              </a:ext>
            </a:extLst>
          </p:cNvPr>
          <p:cNvSpPr>
            <a:spLocks noGrp="1"/>
          </p:cNvSpPr>
          <p:nvPr>
            <p:ph type="body" idx="1"/>
          </p:nvPr>
        </p:nvSpPr>
        <p:spPr/>
        <p:txBody>
          <a:bodyPr/>
          <a:lstStyle/>
          <a:p>
            <a:endParaRPr lang="en-US"/>
          </a:p>
        </p:txBody>
      </p:sp>
      <p:sp>
        <p:nvSpPr>
          <p:cNvPr id="8" name="Slide Number Placeholder 7">
            <a:extLst>
              <a:ext uri="{FF2B5EF4-FFF2-40B4-BE49-F238E27FC236}">
                <a16:creationId xmlns:a16="http://schemas.microsoft.com/office/drawing/2014/main" id="{22218576-7BB7-4490-6245-E34A89C6D44B}"/>
              </a:ext>
            </a:extLst>
          </p:cNvPr>
          <p:cNvSpPr>
            <a:spLocks noGrp="1"/>
          </p:cNvSpPr>
          <p:nvPr>
            <p:ph type="sldNum" sz="quarter" idx="7"/>
          </p:nvPr>
        </p:nvSpPr>
        <p:spPr>
          <a:xfrm>
            <a:off x="6583680" y="6377940"/>
            <a:ext cx="2103120" cy="342900"/>
          </a:xfrm>
        </p:spPr>
        <p:txBody>
          <a:bodyPr/>
          <a:lstStyle/>
          <a:p>
            <a:fld id="{B6F15528-21DE-4FAA-801E-634DDDAF4B2B}" type="slidenum">
              <a:rPr lang="en-US" smtClean="0"/>
              <a:pPr/>
              <a:t>6</a:t>
            </a:fld>
            <a:endParaRPr lang="en-US"/>
          </a:p>
        </p:txBody>
      </p:sp>
      <p:grpSp>
        <p:nvGrpSpPr>
          <p:cNvPr id="9" name="Group 8">
            <a:extLst>
              <a:ext uri="{FF2B5EF4-FFF2-40B4-BE49-F238E27FC236}">
                <a16:creationId xmlns:a16="http://schemas.microsoft.com/office/drawing/2014/main" id="{160558F5-9D1D-03A4-1832-61BFCFC843D2}"/>
              </a:ext>
            </a:extLst>
          </p:cNvPr>
          <p:cNvGrpSpPr/>
          <p:nvPr/>
        </p:nvGrpSpPr>
        <p:grpSpPr>
          <a:xfrm>
            <a:off x="253267" y="1676400"/>
            <a:ext cx="2149761" cy="3535258"/>
            <a:chOff x="253267" y="1676400"/>
            <a:chExt cx="2149761" cy="3535258"/>
          </a:xfrm>
        </p:grpSpPr>
        <p:pic>
          <p:nvPicPr>
            <p:cNvPr id="4" name="Picture 3">
              <a:extLst>
                <a:ext uri="{FF2B5EF4-FFF2-40B4-BE49-F238E27FC236}">
                  <a16:creationId xmlns:a16="http://schemas.microsoft.com/office/drawing/2014/main" id="{A1CD8D59-A69B-502E-0FC6-7B6C3584A74C}"/>
                </a:ext>
              </a:extLst>
            </p:cNvPr>
            <p:cNvPicPr>
              <a:picLocks noChangeAspect="1"/>
            </p:cNvPicPr>
            <p:nvPr/>
          </p:nvPicPr>
          <p:blipFill>
            <a:blip r:embed="rId3"/>
            <a:stretch>
              <a:fillRect/>
            </a:stretch>
          </p:blipFill>
          <p:spPr>
            <a:xfrm>
              <a:off x="253268" y="1676400"/>
              <a:ext cx="2149760" cy="2834640"/>
            </a:xfrm>
            <a:prstGeom prst="rect">
              <a:avLst/>
            </a:prstGeom>
          </p:spPr>
        </p:pic>
        <p:sp>
          <p:nvSpPr>
            <p:cNvPr id="13" name="object 8">
              <a:extLst>
                <a:ext uri="{FF2B5EF4-FFF2-40B4-BE49-F238E27FC236}">
                  <a16:creationId xmlns:a16="http://schemas.microsoft.com/office/drawing/2014/main" id="{8F83F236-9C9F-5F8A-C204-4E1B94D4E793}"/>
                </a:ext>
              </a:extLst>
            </p:cNvPr>
            <p:cNvSpPr txBox="1"/>
            <p:nvPr/>
          </p:nvSpPr>
          <p:spPr>
            <a:xfrm>
              <a:off x="253267" y="4527496"/>
              <a:ext cx="2149761" cy="684162"/>
            </a:xfrm>
            <a:prstGeom prst="rect">
              <a:avLst/>
            </a:prstGeom>
          </p:spPr>
          <p:txBody>
            <a:bodyPr vert="horz" wrap="square" lIns="0" tIns="12065" rIns="0" bIns="0" rtlCol="0">
              <a:spAutoFit/>
            </a:bodyPr>
            <a:lstStyle/>
            <a:p>
              <a:pPr marL="12700" algn="ctr">
                <a:lnSpc>
                  <a:spcPct val="100000"/>
                </a:lnSpc>
                <a:spcBef>
                  <a:spcPts val="95"/>
                </a:spcBef>
              </a:pPr>
              <a:r>
                <a:rPr lang="en-US" sz="1400" b="1" dirty="0">
                  <a:solidFill>
                    <a:srgbClr val="282873"/>
                  </a:solidFill>
                  <a:latin typeface="Calibri"/>
                  <a:cs typeface="Calibri"/>
                </a:rPr>
                <a:t>James Bond</a:t>
              </a:r>
            </a:p>
            <a:p>
              <a:pPr marL="12700" algn="ctr">
                <a:lnSpc>
                  <a:spcPct val="100000"/>
                </a:lnSpc>
                <a:spcBef>
                  <a:spcPts val="95"/>
                </a:spcBef>
              </a:pPr>
              <a:r>
                <a:rPr lang="en-US" sz="1400" b="1" dirty="0">
                  <a:solidFill>
                    <a:srgbClr val="282873"/>
                  </a:solidFill>
                  <a:latin typeface="Calibri"/>
                  <a:cs typeface="Calibri"/>
                </a:rPr>
                <a:t>Secretary-designee</a:t>
              </a:r>
            </a:p>
            <a:p>
              <a:pPr marL="12700" algn="ctr">
                <a:lnSpc>
                  <a:spcPct val="100000"/>
                </a:lnSpc>
                <a:spcBef>
                  <a:spcPts val="95"/>
                </a:spcBef>
              </a:pPr>
              <a:r>
                <a:rPr lang="en-US" sz="1400" dirty="0">
                  <a:solidFill>
                    <a:srgbClr val="282873"/>
                  </a:solidFill>
                  <a:latin typeface="Calibri"/>
                  <a:cs typeface="Calibri"/>
                </a:rPr>
                <a:t>Chief Executive Officer</a:t>
              </a:r>
              <a:endParaRPr sz="1400" dirty="0">
                <a:solidFill>
                  <a:srgbClr val="282873"/>
                </a:solidFill>
                <a:latin typeface="Calibri"/>
                <a:cs typeface="Calibri"/>
              </a:endParaRPr>
            </a:p>
          </p:txBody>
        </p:sp>
      </p:grpSp>
      <p:pic>
        <p:nvPicPr>
          <p:cNvPr id="6" name="Picture 5">
            <a:extLst>
              <a:ext uri="{FF2B5EF4-FFF2-40B4-BE49-F238E27FC236}">
                <a16:creationId xmlns:a16="http://schemas.microsoft.com/office/drawing/2014/main" id="{CB7F078C-1859-B3D4-5C36-75ECECF30754}"/>
              </a:ext>
            </a:extLst>
          </p:cNvPr>
          <p:cNvPicPr>
            <a:picLocks noChangeAspect="1"/>
          </p:cNvPicPr>
          <p:nvPr/>
        </p:nvPicPr>
        <p:blipFill rotWithShape="1">
          <a:blip r:embed="rId4"/>
          <a:srcRect l="6796" r="5976"/>
          <a:stretch/>
        </p:blipFill>
        <p:spPr>
          <a:xfrm>
            <a:off x="3628410" y="1737360"/>
            <a:ext cx="2010390" cy="2834640"/>
          </a:xfrm>
          <a:prstGeom prst="rect">
            <a:avLst/>
          </a:prstGeom>
        </p:spPr>
      </p:pic>
      <p:sp>
        <p:nvSpPr>
          <p:cNvPr id="15" name="object 8">
            <a:extLst>
              <a:ext uri="{FF2B5EF4-FFF2-40B4-BE49-F238E27FC236}">
                <a16:creationId xmlns:a16="http://schemas.microsoft.com/office/drawing/2014/main" id="{728CF899-EDAD-8BDA-1AB2-E247A929273E}"/>
              </a:ext>
            </a:extLst>
          </p:cNvPr>
          <p:cNvSpPr txBox="1"/>
          <p:nvPr/>
        </p:nvSpPr>
        <p:spPr>
          <a:xfrm>
            <a:off x="3628410" y="4573638"/>
            <a:ext cx="2010390" cy="684162"/>
          </a:xfrm>
          <a:prstGeom prst="rect">
            <a:avLst/>
          </a:prstGeom>
        </p:spPr>
        <p:txBody>
          <a:bodyPr vert="horz" wrap="square" lIns="0" tIns="12065" rIns="0" bIns="0" rtlCol="0">
            <a:spAutoFit/>
          </a:bodyPr>
          <a:lstStyle/>
          <a:p>
            <a:pPr marL="12700" algn="ctr">
              <a:lnSpc>
                <a:spcPct val="100000"/>
              </a:lnSpc>
              <a:spcBef>
                <a:spcPts val="95"/>
              </a:spcBef>
            </a:pPr>
            <a:r>
              <a:rPr lang="en-US" sz="1400" b="1" dirty="0">
                <a:solidFill>
                  <a:srgbClr val="282873"/>
                </a:solidFill>
                <a:latin typeface="Calibri"/>
                <a:cs typeface="Calibri"/>
              </a:rPr>
              <a:t>Chris McElgunn</a:t>
            </a:r>
          </a:p>
          <a:p>
            <a:pPr marL="12700" algn="ctr">
              <a:lnSpc>
                <a:spcPct val="100000"/>
              </a:lnSpc>
              <a:spcBef>
                <a:spcPts val="95"/>
              </a:spcBef>
            </a:pPr>
            <a:r>
              <a:rPr lang="en-US" sz="1400" b="1" dirty="0">
                <a:solidFill>
                  <a:srgbClr val="282873"/>
                </a:solidFill>
                <a:latin typeface="Calibri"/>
                <a:cs typeface="Calibri"/>
              </a:rPr>
              <a:t>Deputy Secretary</a:t>
            </a:r>
          </a:p>
          <a:p>
            <a:pPr marL="12700" algn="ctr">
              <a:lnSpc>
                <a:spcPct val="100000"/>
              </a:lnSpc>
              <a:spcBef>
                <a:spcPts val="95"/>
              </a:spcBef>
            </a:pPr>
            <a:r>
              <a:rPr lang="en-US" sz="1400" dirty="0">
                <a:solidFill>
                  <a:srgbClr val="282873"/>
                </a:solidFill>
                <a:latin typeface="Calibri"/>
                <a:cs typeface="Calibri"/>
              </a:rPr>
              <a:t>Chief of Operations</a:t>
            </a:r>
            <a:endParaRPr sz="1400" dirty="0">
              <a:solidFill>
                <a:srgbClr val="282873"/>
              </a:solidFill>
              <a:latin typeface="Calibri"/>
              <a:cs typeface="Calibri"/>
            </a:endParaRPr>
          </a:p>
        </p:txBody>
      </p:sp>
      <p:grpSp>
        <p:nvGrpSpPr>
          <p:cNvPr id="10" name="Group 9">
            <a:extLst>
              <a:ext uri="{FF2B5EF4-FFF2-40B4-BE49-F238E27FC236}">
                <a16:creationId xmlns:a16="http://schemas.microsoft.com/office/drawing/2014/main" id="{854143FC-FD17-2467-314A-491C9CECEC50}"/>
              </a:ext>
            </a:extLst>
          </p:cNvPr>
          <p:cNvGrpSpPr/>
          <p:nvPr/>
        </p:nvGrpSpPr>
        <p:grpSpPr>
          <a:xfrm>
            <a:off x="6705600" y="1749014"/>
            <a:ext cx="2010390" cy="3530246"/>
            <a:chOff x="6705600" y="1749014"/>
            <a:chExt cx="2010390" cy="3530246"/>
          </a:xfrm>
        </p:grpSpPr>
        <p:pic>
          <p:nvPicPr>
            <p:cNvPr id="11" name="Picture 10">
              <a:extLst>
                <a:ext uri="{FF2B5EF4-FFF2-40B4-BE49-F238E27FC236}">
                  <a16:creationId xmlns:a16="http://schemas.microsoft.com/office/drawing/2014/main" id="{F43E48BF-CBC9-9673-B1DC-B8344BD2535B}"/>
                </a:ext>
              </a:extLst>
            </p:cNvPr>
            <p:cNvPicPr>
              <a:picLocks noChangeAspect="1"/>
            </p:cNvPicPr>
            <p:nvPr/>
          </p:nvPicPr>
          <p:blipFill rotWithShape="1">
            <a:blip r:embed="rId5"/>
            <a:srcRect l="5076" t="161" r="1244"/>
            <a:stretch/>
          </p:blipFill>
          <p:spPr>
            <a:xfrm>
              <a:off x="6705600" y="1749014"/>
              <a:ext cx="2010390" cy="2834640"/>
            </a:xfrm>
            <a:prstGeom prst="rect">
              <a:avLst/>
            </a:prstGeom>
          </p:spPr>
        </p:pic>
        <p:sp>
          <p:nvSpPr>
            <p:cNvPr id="18" name="object 8">
              <a:extLst>
                <a:ext uri="{FF2B5EF4-FFF2-40B4-BE49-F238E27FC236}">
                  <a16:creationId xmlns:a16="http://schemas.microsoft.com/office/drawing/2014/main" id="{2651F4B0-371B-8918-0762-9CE75D7D6A79}"/>
                </a:ext>
              </a:extLst>
            </p:cNvPr>
            <p:cNvSpPr txBox="1"/>
            <p:nvPr/>
          </p:nvSpPr>
          <p:spPr>
            <a:xfrm>
              <a:off x="6705600" y="4595098"/>
              <a:ext cx="2010390" cy="684162"/>
            </a:xfrm>
            <a:prstGeom prst="rect">
              <a:avLst/>
            </a:prstGeom>
          </p:spPr>
          <p:txBody>
            <a:bodyPr vert="horz" wrap="square" lIns="0" tIns="12065" rIns="0" bIns="0" rtlCol="0">
              <a:spAutoFit/>
            </a:bodyPr>
            <a:lstStyle/>
            <a:p>
              <a:pPr marL="12700" algn="ctr">
                <a:lnSpc>
                  <a:spcPct val="100000"/>
                </a:lnSpc>
                <a:spcBef>
                  <a:spcPts val="95"/>
                </a:spcBef>
              </a:pPr>
              <a:r>
                <a:rPr lang="en-US" sz="1400" b="1" dirty="0">
                  <a:solidFill>
                    <a:srgbClr val="282873"/>
                  </a:solidFill>
                  <a:latin typeface="Calibri"/>
                  <a:cs typeface="Calibri"/>
                </a:rPr>
                <a:t>Joey Hoey</a:t>
              </a:r>
            </a:p>
            <a:p>
              <a:pPr marL="12700" algn="ctr">
                <a:lnSpc>
                  <a:spcPct val="100000"/>
                </a:lnSpc>
                <a:spcBef>
                  <a:spcPts val="95"/>
                </a:spcBef>
              </a:pPr>
              <a:r>
                <a:rPr lang="en-US" sz="1400" b="1" dirty="0">
                  <a:solidFill>
                    <a:srgbClr val="282873"/>
                  </a:solidFill>
                  <a:latin typeface="Calibri"/>
                  <a:cs typeface="Calibri"/>
                </a:rPr>
                <a:t>Asst. Deputy Secretary</a:t>
              </a:r>
            </a:p>
            <a:p>
              <a:pPr marL="12700" algn="ctr">
                <a:lnSpc>
                  <a:spcPct val="100000"/>
                </a:lnSpc>
                <a:spcBef>
                  <a:spcPts val="95"/>
                </a:spcBef>
              </a:pPr>
              <a:r>
                <a:rPr lang="en-US" sz="1400" dirty="0">
                  <a:solidFill>
                    <a:srgbClr val="282873"/>
                  </a:solidFill>
                  <a:latin typeface="Calibri"/>
                  <a:cs typeface="Calibri"/>
                </a:rPr>
                <a:t>Chief Legislative Liaison</a:t>
              </a:r>
              <a:endParaRPr sz="1400" dirty="0">
                <a:solidFill>
                  <a:srgbClr val="282873"/>
                </a:solidFill>
                <a:latin typeface="Calibri"/>
                <a:cs typeface="Calibri"/>
              </a:endParaRPr>
            </a:p>
          </p:txBody>
        </p:sp>
      </p:grpSp>
      <p:sp>
        <p:nvSpPr>
          <p:cNvPr id="3" name="TextBox 2">
            <a:extLst>
              <a:ext uri="{FF2B5EF4-FFF2-40B4-BE49-F238E27FC236}">
                <a16:creationId xmlns:a16="http://schemas.microsoft.com/office/drawing/2014/main" id="{ADC29741-07B8-25C2-1594-80812ECB9A07}"/>
              </a:ext>
            </a:extLst>
          </p:cNvPr>
          <p:cNvSpPr txBox="1"/>
          <p:nvPr/>
        </p:nvSpPr>
        <p:spPr>
          <a:xfrm>
            <a:off x="68618" y="5286575"/>
            <a:ext cx="2796501" cy="1384995"/>
          </a:xfrm>
          <a:prstGeom prst="rect">
            <a:avLst/>
          </a:prstGeom>
          <a:noFill/>
        </p:spPr>
        <p:txBody>
          <a:bodyPr wrap="square" rtlCol="0">
            <a:spAutoFit/>
          </a:bodyPr>
          <a:lstStyle/>
          <a:p>
            <a:pPr algn="l"/>
            <a:r>
              <a:rPr lang="en-US" sz="1400" dirty="0">
                <a:solidFill>
                  <a:schemeClr val="tx1"/>
                </a:solidFill>
              </a:rPr>
              <a:t>The Secretary is responsible for the leadership and management of WDVA, including strategic and long-range planning initiatives that will align with the Department's vision. </a:t>
            </a:r>
            <a:endParaRPr lang="en-US" sz="2000" dirty="0"/>
          </a:p>
        </p:txBody>
      </p:sp>
      <p:sp>
        <p:nvSpPr>
          <p:cNvPr id="5" name="TextBox 4">
            <a:extLst>
              <a:ext uri="{FF2B5EF4-FFF2-40B4-BE49-F238E27FC236}">
                <a16:creationId xmlns:a16="http://schemas.microsoft.com/office/drawing/2014/main" id="{4CE1E9E4-A1C0-D69A-5477-F8A0BD1DD94F}"/>
              </a:ext>
            </a:extLst>
          </p:cNvPr>
          <p:cNvSpPr txBox="1"/>
          <p:nvPr/>
        </p:nvSpPr>
        <p:spPr>
          <a:xfrm>
            <a:off x="3345180" y="5286575"/>
            <a:ext cx="2903220" cy="1384995"/>
          </a:xfrm>
          <a:prstGeom prst="rect">
            <a:avLst/>
          </a:prstGeom>
          <a:noFill/>
        </p:spPr>
        <p:txBody>
          <a:bodyPr wrap="square" rtlCol="0">
            <a:spAutoFit/>
          </a:bodyPr>
          <a:lstStyle/>
          <a:p>
            <a:pPr algn="l"/>
            <a:r>
              <a:rPr lang="en-US" sz="1400" dirty="0">
                <a:solidFill>
                  <a:schemeClr val="tx1"/>
                </a:solidFill>
                <a:latin typeface="Arial" panose="020B0604020202020204" pitchFamily="34" charset="0"/>
                <a:cs typeface="Arial" panose="020B0604020202020204" pitchFamily="34" charset="0"/>
              </a:rPr>
              <a:t>The Deputy Secretary is responsible for day-to-day operations, as well as directing and coordinating the Department's strategic planning and program development.</a:t>
            </a:r>
          </a:p>
        </p:txBody>
      </p:sp>
      <p:sp>
        <p:nvSpPr>
          <p:cNvPr id="7" name="TextBox 6">
            <a:extLst>
              <a:ext uri="{FF2B5EF4-FFF2-40B4-BE49-F238E27FC236}">
                <a16:creationId xmlns:a16="http://schemas.microsoft.com/office/drawing/2014/main" id="{847AE4AC-7F66-003B-AD60-008D4A33A87E}"/>
              </a:ext>
            </a:extLst>
          </p:cNvPr>
          <p:cNvSpPr txBox="1"/>
          <p:nvPr/>
        </p:nvSpPr>
        <p:spPr>
          <a:xfrm>
            <a:off x="6455607" y="5334000"/>
            <a:ext cx="2674582" cy="1169551"/>
          </a:xfrm>
          <a:prstGeom prst="rect">
            <a:avLst/>
          </a:prstGeom>
          <a:noFill/>
        </p:spPr>
        <p:txBody>
          <a:bodyPr wrap="square" rtlCol="0">
            <a:spAutoFit/>
          </a:bodyPr>
          <a:lstStyle/>
          <a:p>
            <a:r>
              <a:rPr lang="en-US" sz="1400" dirty="0">
                <a:solidFill>
                  <a:schemeClr val="tx1"/>
                </a:solidFill>
                <a:latin typeface="Arial" panose="020B0604020202020204" pitchFamily="34" charset="0"/>
                <a:cs typeface="Arial" panose="020B0604020202020204" pitchFamily="34" charset="0"/>
              </a:rPr>
              <a:t>The Assistant Deputy Secretary is the primary contact for inter-governmental agency functions and is the Department's legislative liaison. </a:t>
            </a:r>
          </a:p>
        </p:txBody>
      </p:sp>
    </p:spTree>
    <p:extLst>
      <p:ext uri="{BB962C8B-B14F-4D97-AF65-F5344CB8AC3E}">
        <p14:creationId xmlns:p14="http://schemas.microsoft.com/office/powerpoint/2010/main" val="12127479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0" y="1066800"/>
            <a:ext cx="9143999" cy="628377"/>
          </a:xfrm>
          <a:prstGeom prst="rect">
            <a:avLst/>
          </a:prstGeom>
        </p:spPr>
        <p:txBody>
          <a:bodyPr vert="horz" wrap="square" lIns="0" tIns="12700" rIns="0" bIns="0" rtlCol="0">
            <a:spAutoFit/>
          </a:bodyPr>
          <a:lstStyle/>
          <a:p>
            <a:pPr marL="12700" algn="ctr">
              <a:lnSpc>
                <a:spcPct val="100000"/>
              </a:lnSpc>
              <a:spcBef>
                <a:spcPts val="100"/>
              </a:spcBef>
            </a:pPr>
            <a:r>
              <a:rPr lang="en-US" sz="4000" b="1" dirty="0">
                <a:solidFill>
                  <a:srgbClr val="282873"/>
                </a:solidFill>
                <a:latin typeface="Tw Cen MT" panose="020B0602020104020603" pitchFamily="34" charset="0"/>
              </a:rPr>
              <a:t>WDVA Agency Info</a:t>
            </a:r>
          </a:p>
        </p:txBody>
      </p:sp>
      <p:sp>
        <p:nvSpPr>
          <p:cNvPr id="5" name="Content Placeholder 2">
            <a:extLst>
              <a:ext uri="{FF2B5EF4-FFF2-40B4-BE49-F238E27FC236}">
                <a16:creationId xmlns:a16="http://schemas.microsoft.com/office/drawing/2014/main" id="{5C89D96C-ACF5-FA09-D78F-E98664399C5E}"/>
              </a:ext>
            </a:extLst>
          </p:cNvPr>
          <p:cNvSpPr txBox="1">
            <a:spLocks/>
          </p:cNvSpPr>
          <p:nvPr/>
        </p:nvSpPr>
        <p:spPr>
          <a:xfrm>
            <a:off x="342899" y="1905000"/>
            <a:ext cx="5524501" cy="4648200"/>
          </a:xfrm>
          <a:prstGeom prst="rect">
            <a:avLst/>
          </a:prstGeom>
          <a:noFill/>
        </p:spPr>
        <p:txBody>
          <a:bodyPr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742950" lvl="2" indent="-342900">
              <a:spcBef>
                <a:spcPts val="0"/>
              </a:spcBef>
              <a:spcAft>
                <a:spcPts val="300"/>
              </a:spcAft>
              <a:defRPr/>
            </a:pPr>
            <a:r>
              <a:rPr lang="en-US" sz="1900" dirty="0">
                <a:latin typeface="Arial" panose="020B0604020202020204" pitchFamily="34" charset="0"/>
                <a:cs typeface="Arial" panose="020B0604020202020204" pitchFamily="34" charset="0"/>
              </a:rPr>
              <a:t>Biennial budget:  $290,175,700</a:t>
            </a:r>
          </a:p>
          <a:p>
            <a:pPr marL="1200150" lvl="3" indent="-342900">
              <a:spcBef>
                <a:spcPts val="0"/>
              </a:spcBef>
              <a:spcAft>
                <a:spcPts val="300"/>
              </a:spcAft>
              <a:defRPr/>
            </a:pPr>
            <a:r>
              <a:rPr lang="en-US" sz="1900" dirty="0">
                <a:latin typeface="Arial" panose="020B0604020202020204" pitchFamily="34" charset="0"/>
                <a:cs typeface="Arial" panose="020B0604020202020204" pitchFamily="34" charset="0"/>
              </a:rPr>
              <a:t>Homes:  84%</a:t>
            </a:r>
          </a:p>
          <a:p>
            <a:pPr marL="1200150" lvl="3" indent="-342900">
              <a:spcBef>
                <a:spcPts val="0"/>
              </a:spcBef>
              <a:spcAft>
                <a:spcPts val="300"/>
              </a:spcAft>
              <a:defRPr/>
            </a:pPr>
            <a:r>
              <a:rPr lang="en-US" sz="1900" dirty="0">
                <a:latin typeface="Arial" panose="020B0604020202020204" pitchFamily="34" charset="0"/>
                <a:cs typeface="Arial" panose="020B0604020202020204" pitchFamily="34" charset="0"/>
              </a:rPr>
              <a:t>Aids to Veterans:  12%</a:t>
            </a:r>
          </a:p>
          <a:p>
            <a:pPr marL="1200150" lvl="3" indent="-342900">
              <a:spcBef>
                <a:spcPts val="0"/>
              </a:spcBef>
              <a:spcAft>
                <a:spcPts val="300"/>
              </a:spcAft>
              <a:defRPr/>
            </a:pPr>
            <a:r>
              <a:rPr lang="en-US" sz="1900" dirty="0">
                <a:latin typeface="Arial" panose="020B0604020202020204" pitchFamily="34" charset="0"/>
                <a:cs typeface="Arial" panose="020B0604020202020204" pitchFamily="34" charset="0"/>
              </a:rPr>
              <a:t>Cemeteries:  2%</a:t>
            </a:r>
          </a:p>
          <a:p>
            <a:pPr marL="1200150" lvl="3" indent="-342900">
              <a:spcBef>
                <a:spcPts val="0"/>
              </a:spcBef>
              <a:spcAft>
                <a:spcPts val="300"/>
              </a:spcAft>
              <a:defRPr/>
            </a:pPr>
            <a:r>
              <a:rPr lang="en-US" sz="1900" dirty="0">
                <a:latin typeface="Arial" panose="020B0604020202020204" pitchFamily="34" charset="0"/>
                <a:cs typeface="Arial" panose="020B0604020202020204" pitchFamily="34" charset="0"/>
              </a:rPr>
              <a:t>Museum:  3%</a:t>
            </a:r>
          </a:p>
          <a:p>
            <a:pPr marL="857250" lvl="3" indent="0">
              <a:spcBef>
                <a:spcPts val="0"/>
              </a:spcBef>
              <a:spcAft>
                <a:spcPts val="300"/>
              </a:spcAft>
              <a:buNone/>
              <a:defRPr/>
            </a:pPr>
            <a:endParaRPr lang="en-US" sz="1900" dirty="0">
              <a:latin typeface="Arial" panose="020B0604020202020204" pitchFamily="34" charset="0"/>
              <a:cs typeface="Arial" panose="020B0604020202020204" pitchFamily="34" charset="0"/>
            </a:endParaRPr>
          </a:p>
          <a:p>
            <a:pPr marL="742950" lvl="2" indent="-342900">
              <a:spcBef>
                <a:spcPts val="0"/>
              </a:spcBef>
              <a:spcAft>
                <a:spcPts val="600"/>
              </a:spcAft>
              <a:defRPr/>
            </a:pPr>
            <a:r>
              <a:rPr lang="en-US" sz="1900" dirty="0">
                <a:latin typeface="Arial" panose="020B0604020202020204" pitchFamily="34" charset="0"/>
                <a:cs typeface="Arial" panose="020B0604020202020204" pitchFamily="34" charset="0"/>
              </a:rPr>
              <a:t>819 Total Employees</a:t>
            </a:r>
            <a:endParaRPr lang="en-US" sz="1900" dirty="0">
              <a:latin typeface="Arial" panose="020B0604020202020204" pitchFamily="34" charset="0"/>
              <a:cs typeface="Arial" panose="020B0604020202020204" pitchFamily="34" charset="0"/>
              <a:sym typeface="Wingdings" panose="05000000000000000000" pitchFamily="2" charset="2"/>
            </a:endParaRPr>
          </a:p>
          <a:p>
            <a:pPr marL="1200150" lvl="3" indent="-342900">
              <a:spcBef>
                <a:spcPts val="0"/>
              </a:spcBef>
              <a:spcAft>
                <a:spcPts val="300"/>
              </a:spcAft>
              <a:defRPr/>
            </a:pPr>
            <a:r>
              <a:rPr lang="en-US" sz="1900" dirty="0">
                <a:latin typeface="Arial" panose="020B0604020202020204" pitchFamily="34" charset="0"/>
                <a:cs typeface="Arial" panose="020B0604020202020204" pitchFamily="34" charset="0"/>
                <a:sym typeface="Wingdings" panose="05000000000000000000" pitchFamily="2" charset="2"/>
              </a:rPr>
              <a:t>Veteran Homes – 629</a:t>
            </a:r>
          </a:p>
          <a:p>
            <a:pPr marL="1200150" lvl="3" indent="-342900">
              <a:spcBef>
                <a:spcPts val="0"/>
              </a:spcBef>
              <a:spcAft>
                <a:spcPts val="300"/>
              </a:spcAft>
              <a:defRPr/>
            </a:pPr>
            <a:r>
              <a:rPr lang="en-US" sz="1900" dirty="0">
                <a:latin typeface="Arial" panose="020B0604020202020204" pitchFamily="34" charset="0"/>
                <a:cs typeface="Arial" panose="020B0604020202020204" pitchFamily="34" charset="0"/>
                <a:sym typeface="Wingdings" panose="05000000000000000000" pitchFamily="2" charset="2"/>
              </a:rPr>
              <a:t>Veteran Benefits – 46</a:t>
            </a:r>
          </a:p>
          <a:p>
            <a:pPr marL="1200150" lvl="3" indent="-342900">
              <a:spcBef>
                <a:spcPts val="0"/>
              </a:spcBef>
              <a:spcAft>
                <a:spcPts val="300"/>
              </a:spcAft>
              <a:defRPr/>
            </a:pPr>
            <a:r>
              <a:rPr lang="en-US" sz="1900" dirty="0">
                <a:latin typeface="Arial" panose="020B0604020202020204" pitchFamily="34" charset="0"/>
                <a:cs typeface="Arial" panose="020B0604020202020204" pitchFamily="34" charset="0"/>
              </a:rPr>
              <a:t>Cemeteries &amp; Memorial Services – 40</a:t>
            </a:r>
          </a:p>
          <a:p>
            <a:pPr marL="1200150" lvl="3" indent="-342900">
              <a:spcBef>
                <a:spcPts val="0"/>
              </a:spcBef>
              <a:spcAft>
                <a:spcPts val="300"/>
              </a:spcAft>
              <a:defRPr/>
            </a:pPr>
            <a:r>
              <a:rPr lang="en-US" sz="1900" dirty="0">
                <a:latin typeface="Arial" panose="020B0604020202020204" pitchFamily="34" charset="0"/>
                <a:cs typeface="Arial" panose="020B0604020202020204" pitchFamily="34" charset="0"/>
              </a:rPr>
              <a:t>Museum – 26</a:t>
            </a:r>
          </a:p>
          <a:p>
            <a:pPr marL="1200150" lvl="3" indent="-342900">
              <a:spcBef>
                <a:spcPts val="0"/>
              </a:spcBef>
              <a:spcAft>
                <a:spcPts val="300"/>
              </a:spcAft>
              <a:defRPr/>
            </a:pPr>
            <a:r>
              <a:rPr lang="en-US" sz="1900" dirty="0">
                <a:latin typeface="Arial" panose="020B0604020202020204" pitchFamily="34" charset="0"/>
                <a:cs typeface="Arial" panose="020B0604020202020204" pitchFamily="34" charset="0"/>
              </a:rPr>
              <a:t>Office of the Secretary – 17</a:t>
            </a:r>
          </a:p>
          <a:p>
            <a:pPr marL="1200150" lvl="3" indent="-342900">
              <a:spcBef>
                <a:spcPts val="0"/>
              </a:spcBef>
              <a:spcAft>
                <a:spcPts val="300"/>
              </a:spcAft>
              <a:defRPr/>
            </a:pPr>
            <a:r>
              <a:rPr lang="en-US" sz="1900" dirty="0">
                <a:latin typeface="Arial" panose="020B0604020202020204" pitchFamily="34" charset="0"/>
                <a:cs typeface="Arial" panose="020B0604020202020204" pitchFamily="34" charset="0"/>
              </a:rPr>
              <a:t>Enterprise Services - 61 </a:t>
            </a:r>
          </a:p>
        </p:txBody>
      </p:sp>
      <p:sp>
        <p:nvSpPr>
          <p:cNvPr id="3" name="Slide Number Placeholder 2">
            <a:extLst>
              <a:ext uri="{FF2B5EF4-FFF2-40B4-BE49-F238E27FC236}">
                <a16:creationId xmlns:a16="http://schemas.microsoft.com/office/drawing/2014/main" id="{4A863D51-13CA-A4A7-C7B7-4105986A839C}"/>
              </a:ext>
            </a:extLst>
          </p:cNvPr>
          <p:cNvSpPr>
            <a:spLocks noGrp="1"/>
          </p:cNvSpPr>
          <p:nvPr>
            <p:ph type="sldNum" sz="quarter" idx="7"/>
          </p:nvPr>
        </p:nvSpPr>
        <p:spPr/>
        <p:txBody>
          <a:bodyPr/>
          <a:lstStyle/>
          <a:p>
            <a:fld id="{B6F15528-21DE-4FAA-801E-634DDDAF4B2B}" type="slidenum">
              <a:rPr lang="en-US" smtClean="0"/>
              <a:t>7</a:t>
            </a:fld>
            <a:endParaRPr lang="en-US"/>
          </a:p>
        </p:txBody>
      </p:sp>
      <p:pic>
        <p:nvPicPr>
          <p:cNvPr id="8" name="Picture 7">
            <a:extLst>
              <a:ext uri="{FF2B5EF4-FFF2-40B4-BE49-F238E27FC236}">
                <a16:creationId xmlns:a16="http://schemas.microsoft.com/office/drawing/2014/main" id="{B3AE04E5-79F3-6ECF-2C6E-FAAC36DA1E3A}"/>
              </a:ext>
            </a:extLst>
          </p:cNvPr>
          <p:cNvPicPr>
            <a:picLocks noChangeAspect="1"/>
          </p:cNvPicPr>
          <p:nvPr/>
        </p:nvPicPr>
        <p:blipFill>
          <a:blip r:embed="rId2"/>
          <a:stretch>
            <a:fillRect/>
          </a:stretch>
        </p:blipFill>
        <p:spPr>
          <a:xfrm>
            <a:off x="6006264" y="2209800"/>
            <a:ext cx="2676525" cy="2762250"/>
          </a:xfrm>
          <a:prstGeom prst="rect">
            <a:avLst/>
          </a:prstGeom>
        </p:spPr>
      </p:pic>
    </p:spTree>
    <p:extLst>
      <p:ext uri="{BB962C8B-B14F-4D97-AF65-F5344CB8AC3E}">
        <p14:creationId xmlns:p14="http://schemas.microsoft.com/office/powerpoint/2010/main" val="15439749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0" y="1066800"/>
            <a:ext cx="9143999" cy="628377"/>
          </a:xfrm>
          <a:prstGeom prst="rect">
            <a:avLst/>
          </a:prstGeom>
        </p:spPr>
        <p:txBody>
          <a:bodyPr vert="horz" wrap="square" lIns="0" tIns="12700" rIns="0" bIns="0" rtlCol="0">
            <a:spAutoFit/>
          </a:bodyPr>
          <a:lstStyle/>
          <a:p>
            <a:pPr marL="12700" algn="ctr">
              <a:lnSpc>
                <a:spcPct val="100000"/>
              </a:lnSpc>
              <a:spcBef>
                <a:spcPts val="100"/>
              </a:spcBef>
            </a:pPr>
            <a:r>
              <a:rPr sz="4000" b="1" dirty="0">
                <a:solidFill>
                  <a:srgbClr val="282873"/>
                </a:solidFill>
                <a:latin typeface="Tw Cen MT" panose="020B0602020104020603" pitchFamily="34" charset="0"/>
              </a:rPr>
              <a:t>Division</a:t>
            </a:r>
            <a:r>
              <a:rPr sz="4000" b="1" spc="-80" dirty="0">
                <a:solidFill>
                  <a:srgbClr val="282873"/>
                </a:solidFill>
                <a:latin typeface="Tw Cen MT" panose="020B0602020104020603" pitchFamily="34" charset="0"/>
              </a:rPr>
              <a:t> </a:t>
            </a:r>
            <a:r>
              <a:rPr sz="4000" b="1" dirty="0">
                <a:solidFill>
                  <a:srgbClr val="282873"/>
                </a:solidFill>
                <a:latin typeface="Tw Cen MT" panose="020B0602020104020603" pitchFamily="34" charset="0"/>
              </a:rPr>
              <a:t>of</a:t>
            </a:r>
            <a:r>
              <a:rPr sz="4000" b="1" spc="-50" dirty="0">
                <a:solidFill>
                  <a:srgbClr val="282873"/>
                </a:solidFill>
                <a:latin typeface="Tw Cen MT" panose="020B0602020104020603" pitchFamily="34" charset="0"/>
              </a:rPr>
              <a:t> </a:t>
            </a:r>
            <a:r>
              <a:rPr sz="4000" b="1" spc="-25" dirty="0">
                <a:solidFill>
                  <a:srgbClr val="282873"/>
                </a:solidFill>
                <a:latin typeface="Tw Cen MT" panose="020B0602020104020603" pitchFamily="34" charset="0"/>
              </a:rPr>
              <a:t>Veterans</a:t>
            </a:r>
            <a:r>
              <a:rPr sz="4000" b="1" spc="-65" dirty="0">
                <a:solidFill>
                  <a:srgbClr val="282873"/>
                </a:solidFill>
                <a:latin typeface="Tw Cen MT" panose="020B0602020104020603" pitchFamily="34" charset="0"/>
              </a:rPr>
              <a:t> </a:t>
            </a:r>
            <a:r>
              <a:rPr sz="4000" b="1" spc="-10" dirty="0">
                <a:solidFill>
                  <a:srgbClr val="282873"/>
                </a:solidFill>
                <a:latin typeface="Tw Cen MT" panose="020B0602020104020603" pitchFamily="34" charset="0"/>
              </a:rPr>
              <a:t>Benefits</a:t>
            </a:r>
            <a:endParaRPr sz="4000" b="1" dirty="0">
              <a:solidFill>
                <a:srgbClr val="282873"/>
              </a:solidFill>
              <a:latin typeface="Tw Cen MT" panose="020B0602020104020603" pitchFamily="34" charset="0"/>
            </a:endParaRPr>
          </a:p>
        </p:txBody>
      </p:sp>
      <p:sp>
        <p:nvSpPr>
          <p:cNvPr id="5" name="Content Placeholder 2">
            <a:extLst>
              <a:ext uri="{FF2B5EF4-FFF2-40B4-BE49-F238E27FC236}">
                <a16:creationId xmlns:a16="http://schemas.microsoft.com/office/drawing/2014/main" id="{5C89D96C-ACF5-FA09-D78F-E98664399C5E}"/>
              </a:ext>
            </a:extLst>
          </p:cNvPr>
          <p:cNvSpPr txBox="1">
            <a:spLocks/>
          </p:cNvSpPr>
          <p:nvPr/>
        </p:nvSpPr>
        <p:spPr>
          <a:xfrm>
            <a:off x="152400" y="2623438"/>
            <a:ext cx="7848600" cy="4163718"/>
          </a:xfrm>
          <a:prstGeom prst="rect">
            <a:avLst/>
          </a:prstGeom>
        </p:spPr>
        <p:txBody>
          <a:bodyPr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461963" indent="-236538">
              <a:spcBef>
                <a:spcPts val="1800"/>
              </a:spcBef>
              <a:defRPr/>
            </a:pPr>
            <a:r>
              <a:rPr lang="en-US" b="1" dirty="0">
                <a:latin typeface="Arial" panose="020B0604020202020204" pitchFamily="34" charset="0"/>
                <a:cs typeface="Arial" panose="020B0604020202020204" pitchFamily="34" charset="0"/>
              </a:rPr>
              <a:t>Bureau of Programs and Services</a:t>
            </a:r>
          </a:p>
          <a:p>
            <a:pPr marL="461963" indent="-236538">
              <a:spcBef>
                <a:spcPts val="1200"/>
              </a:spcBef>
              <a:defRPr/>
            </a:pPr>
            <a:r>
              <a:rPr lang="en-US" b="1" dirty="0">
                <a:latin typeface="Arial" panose="020B0604020202020204" pitchFamily="34" charset="0"/>
                <a:cs typeface="Arial" panose="020B0604020202020204" pitchFamily="34" charset="0"/>
              </a:rPr>
              <a:t>Bureau of Health Services</a:t>
            </a:r>
          </a:p>
          <a:p>
            <a:pPr marL="461963" indent="-236538">
              <a:spcBef>
                <a:spcPts val="1200"/>
              </a:spcBef>
              <a:defRPr/>
            </a:pPr>
            <a:r>
              <a:rPr lang="en-US" b="1" dirty="0">
                <a:latin typeface="Arial" panose="020B0604020202020204" pitchFamily="34" charset="0"/>
                <a:cs typeface="Arial" panose="020B0604020202020204" pitchFamily="34" charset="0"/>
              </a:rPr>
              <a:t>Bureau of Cemeteries and Memorial Services</a:t>
            </a:r>
          </a:p>
        </p:txBody>
      </p:sp>
      <p:sp>
        <p:nvSpPr>
          <p:cNvPr id="7" name="TextBox 6">
            <a:extLst>
              <a:ext uri="{FF2B5EF4-FFF2-40B4-BE49-F238E27FC236}">
                <a16:creationId xmlns:a16="http://schemas.microsoft.com/office/drawing/2014/main" id="{74933699-9DBB-75D9-05DF-7410B19BC93C}"/>
              </a:ext>
            </a:extLst>
          </p:cNvPr>
          <p:cNvSpPr txBox="1"/>
          <p:nvPr/>
        </p:nvSpPr>
        <p:spPr>
          <a:xfrm>
            <a:off x="152400" y="1875393"/>
            <a:ext cx="8534400" cy="646331"/>
          </a:xfrm>
          <a:prstGeom prst="rect">
            <a:avLst/>
          </a:prstGeom>
          <a:noFill/>
        </p:spPr>
        <p:txBody>
          <a:bodyPr wrap="square">
            <a:spAutoFit/>
          </a:bodyPr>
          <a:lstStyle/>
          <a:p>
            <a:pPr marL="53975" indent="0" algn="just">
              <a:spcBef>
                <a:spcPts val="600"/>
              </a:spcBef>
              <a:buNone/>
              <a:defRPr/>
            </a:pPr>
            <a:r>
              <a:rPr lang="en-US" sz="1800" dirty="0">
                <a:solidFill>
                  <a:srgbClr val="282873"/>
                </a:solidFill>
                <a:latin typeface="Arial" panose="020B0604020202020204" pitchFamily="34" charset="0"/>
                <a:cs typeface="Arial" panose="020B0604020202020204" pitchFamily="34" charset="0"/>
              </a:rPr>
              <a:t>DVB administers an array of grants, benefits, programs, and services to all eligible state veterans, their families, and to organizations that serve veterans.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0" y="1066800"/>
            <a:ext cx="9143999" cy="628377"/>
          </a:xfrm>
          <a:prstGeom prst="rect">
            <a:avLst/>
          </a:prstGeom>
        </p:spPr>
        <p:txBody>
          <a:bodyPr vert="horz" wrap="square" lIns="0" tIns="12700" rIns="0" bIns="0" rtlCol="0">
            <a:spAutoFit/>
          </a:bodyPr>
          <a:lstStyle/>
          <a:p>
            <a:pPr marL="12700" algn="ctr">
              <a:lnSpc>
                <a:spcPct val="100000"/>
              </a:lnSpc>
              <a:spcBef>
                <a:spcPts val="100"/>
              </a:spcBef>
            </a:pPr>
            <a:r>
              <a:rPr lang="en-US" sz="4000" b="1" dirty="0">
                <a:solidFill>
                  <a:srgbClr val="282873"/>
                </a:solidFill>
                <a:latin typeface="Tw Cen MT" panose="020B0602020104020603" pitchFamily="34" charset="0"/>
              </a:rPr>
              <a:t>Bureau of Veteran Programs and Services</a:t>
            </a:r>
            <a:endParaRPr sz="4000" b="1" dirty="0">
              <a:solidFill>
                <a:srgbClr val="282873"/>
              </a:solidFill>
              <a:latin typeface="Tw Cen MT" panose="020B0602020104020603" pitchFamily="34" charset="0"/>
            </a:endParaRPr>
          </a:p>
        </p:txBody>
      </p:sp>
      <p:sp>
        <p:nvSpPr>
          <p:cNvPr id="5" name="Content Placeholder 2">
            <a:extLst>
              <a:ext uri="{FF2B5EF4-FFF2-40B4-BE49-F238E27FC236}">
                <a16:creationId xmlns:a16="http://schemas.microsoft.com/office/drawing/2014/main" id="{5C89D96C-ACF5-FA09-D78F-E98664399C5E}"/>
              </a:ext>
            </a:extLst>
          </p:cNvPr>
          <p:cNvSpPr txBox="1">
            <a:spLocks/>
          </p:cNvSpPr>
          <p:nvPr/>
        </p:nvSpPr>
        <p:spPr>
          <a:xfrm>
            <a:off x="304800" y="1676400"/>
            <a:ext cx="6172200" cy="4855046"/>
          </a:xfrm>
          <a:prstGeom prst="rect">
            <a:avLst/>
          </a:prstGeom>
          <a:noFill/>
        </p:spPr>
        <p:txBody>
          <a:bodyPr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175" lvl="1" indent="0">
              <a:buNone/>
              <a:defRPr/>
            </a:pPr>
            <a:r>
              <a:rPr lang="en-US" sz="1600" b="1" dirty="0">
                <a:latin typeface="Arial" panose="020B0604020202020204" pitchFamily="34" charset="0"/>
                <a:cs typeface="Arial" panose="020B0604020202020204" pitchFamily="34" charset="0"/>
              </a:rPr>
              <a:t>Grants to Organizations </a:t>
            </a:r>
          </a:p>
          <a:p>
            <a:pPr marL="746125" lvl="3" indent="-285750">
              <a:spcBef>
                <a:spcPts val="0"/>
              </a:spcBef>
              <a:spcAft>
                <a:spcPts val="300"/>
              </a:spcAft>
              <a:buFont typeface="Arial" panose="020B0604020202020204" pitchFamily="34" charset="0"/>
              <a:buChar char="•"/>
              <a:defRPr/>
            </a:pPr>
            <a:r>
              <a:rPr lang="en-US" sz="1600" dirty="0">
                <a:latin typeface="Arial" panose="020B0604020202020204" pitchFamily="34" charset="0"/>
                <a:cs typeface="Arial" panose="020B0604020202020204" pitchFamily="34" charset="0"/>
              </a:rPr>
              <a:t>VSO service grants </a:t>
            </a:r>
            <a:endParaRPr lang="en-US" sz="1400" dirty="0">
              <a:latin typeface="Arial" panose="020B0604020202020204" pitchFamily="34" charset="0"/>
              <a:cs typeface="Arial" panose="020B0604020202020204" pitchFamily="34" charset="0"/>
            </a:endParaRPr>
          </a:p>
          <a:p>
            <a:pPr marL="746125" lvl="3" indent="-285750">
              <a:spcBef>
                <a:spcPts val="0"/>
              </a:spcBef>
              <a:spcAft>
                <a:spcPts val="300"/>
              </a:spcAft>
              <a:buFont typeface="Arial" panose="020B0604020202020204" pitchFamily="34" charset="0"/>
              <a:buChar char="•"/>
              <a:defRPr/>
            </a:pPr>
            <a:r>
              <a:rPr lang="en-US" sz="1600" dirty="0">
                <a:latin typeface="Arial" panose="020B0604020202020204" pitchFamily="34" charset="0"/>
                <a:cs typeface="Arial" panose="020B0604020202020204" pitchFamily="34" charset="0"/>
              </a:rPr>
              <a:t>CVSO and TVSOs</a:t>
            </a:r>
            <a:endParaRPr lang="en-US" sz="1400" dirty="0">
              <a:latin typeface="Arial" panose="020B0604020202020204" pitchFamily="34" charset="0"/>
              <a:cs typeface="Arial" panose="020B0604020202020204" pitchFamily="34" charset="0"/>
            </a:endParaRPr>
          </a:p>
          <a:p>
            <a:pPr marL="746125" lvl="3" indent="-285750">
              <a:spcBef>
                <a:spcPts val="0"/>
              </a:spcBef>
              <a:spcAft>
                <a:spcPts val="300"/>
              </a:spcAft>
              <a:buFont typeface="Arial" panose="020B0604020202020204" pitchFamily="34" charset="0"/>
              <a:buChar char="•"/>
              <a:defRPr/>
            </a:pPr>
            <a:r>
              <a:rPr lang="en-US" sz="1600" dirty="0">
                <a:latin typeface="Arial" panose="020B0604020202020204" pitchFamily="34" charset="0"/>
                <a:cs typeface="Arial" panose="020B0604020202020204" pitchFamily="34" charset="0"/>
              </a:rPr>
              <a:t>Transportation grants – DAV and counties </a:t>
            </a:r>
            <a:endParaRPr lang="en-US" sz="1400" dirty="0">
              <a:latin typeface="Arial" panose="020B0604020202020204" pitchFamily="34" charset="0"/>
              <a:cs typeface="Arial" panose="020B0604020202020204" pitchFamily="34" charset="0"/>
            </a:endParaRPr>
          </a:p>
          <a:p>
            <a:pPr marL="746125" lvl="3" indent="-285750">
              <a:spcBef>
                <a:spcPts val="0"/>
              </a:spcBef>
              <a:spcAft>
                <a:spcPts val="300"/>
              </a:spcAft>
              <a:buFont typeface="Arial" panose="020B0604020202020204" pitchFamily="34" charset="0"/>
              <a:buChar char="•"/>
              <a:defRPr/>
            </a:pPr>
            <a:r>
              <a:rPr lang="en-US" sz="1600" dirty="0">
                <a:latin typeface="Arial" panose="020B0604020202020204" pitchFamily="34" charset="0"/>
                <a:cs typeface="Arial" panose="020B0604020202020204" pitchFamily="34" charset="0"/>
              </a:rPr>
              <a:t>Non-Profits that assist veterans and families </a:t>
            </a:r>
            <a:endParaRPr lang="en-US" sz="1400" dirty="0">
              <a:latin typeface="Arial" panose="020B0604020202020204" pitchFamily="34" charset="0"/>
              <a:cs typeface="Arial" panose="020B0604020202020204" pitchFamily="34" charset="0"/>
            </a:endParaRPr>
          </a:p>
          <a:p>
            <a:pPr marL="746125" lvl="3" indent="-285750">
              <a:spcBef>
                <a:spcPts val="0"/>
              </a:spcBef>
              <a:spcAft>
                <a:spcPts val="300"/>
              </a:spcAft>
              <a:buFont typeface="Arial" panose="020B0604020202020204" pitchFamily="34" charset="0"/>
              <a:buChar char="•"/>
              <a:defRPr/>
            </a:pPr>
            <a:r>
              <a:rPr lang="en-US" sz="1600" dirty="0">
                <a:latin typeface="Arial" panose="020B0604020202020204" pitchFamily="34" charset="0"/>
                <a:cs typeface="Arial" panose="020B0604020202020204" pitchFamily="34" charset="0"/>
              </a:rPr>
              <a:t>Non-Profits that assist veteran entrepreneurs and improve hiring of veterans </a:t>
            </a:r>
          </a:p>
          <a:p>
            <a:pPr marL="746125" lvl="3" indent="-285750">
              <a:spcBef>
                <a:spcPts val="0"/>
              </a:spcBef>
              <a:spcAft>
                <a:spcPts val="300"/>
              </a:spcAft>
              <a:buFont typeface="Arial" panose="020B0604020202020204" pitchFamily="34" charset="0"/>
              <a:buChar char="•"/>
              <a:defRPr/>
            </a:pPr>
            <a:r>
              <a:rPr lang="en-US" sz="1600" dirty="0">
                <a:latin typeface="Arial" panose="020B0604020202020204" pitchFamily="34" charset="0"/>
                <a:cs typeface="Arial" panose="020B0604020202020204" pitchFamily="34" charset="0"/>
              </a:rPr>
              <a:t>Employers who hire disabled veterans </a:t>
            </a:r>
            <a:endParaRPr lang="en-US" sz="1400" dirty="0">
              <a:latin typeface="Arial" panose="020B0604020202020204" pitchFamily="34" charset="0"/>
              <a:cs typeface="Arial" panose="020B0604020202020204" pitchFamily="34" charset="0"/>
            </a:endParaRPr>
          </a:p>
          <a:p>
            <a:pPr marL="460375" lvl="3" indent="0">
              <a:spcBef>
                <a:spcPts val="0"/>
              </a:spcBef>
              <a:spcAft>
                <a:spcPts val="300"/>
              </a:spcAft>
              <a:buNone/>
              <a:defRPr/>
            </a:pPr>
            <a:endParaRPr lang="en-US" sz="1600" dirty="0">
              <a:latin typeface="Arial" panose="020B0604020202020204" pitchFamily="34" charset="0"/>
              <a:cs typeface="Arial" panose="020B0604020202020204" pitchFamily="34" charset="0"/>
            </a:endParaRPr>
          </a:p>
          <a:p>
            <a:pPr marL="3175" lvl="1" indent="0">
              <a:buNone/>
              <a:defRPr/>
            </a:pPr>
            <a:r>
              <a:rPr lang="en-US" sz="1600" b="1" dirty="0">
                <a:latin typeface="Arial" panose="020B0604020202020204" pitchFamily="34" charset="0"/>
                <a:cs typeface="Arial" panose="020B0604020202020204" pitchFamily="34" charset="0"/>
              </a:rPr>
              <a:t>Grants to Individuals </a:t>
            </a:r>
            <a:endParaRPr lang="en-US" sz="1400" dirty="0">
              <a:latin typeface="Arial" panose="020B0604020202020204" pitchFamily="34" charset="0"/>
              <a:cs typeface="Arial" panose="020B0604020202020204" pitchFamily="34" charset="0"/>
            </a:endParaRPr>
          </a:p>
          <a:p>
            <a:pPr marL="746125" lvl="3" indent="-285750">
              <a:spcBef>
                <a:spcPts val="0"/>
              </a:spcBef>
              <a:spcAft>
                <a:spcPts val="300"/>
              </a:spcAft>
              <a:buFont typeface="Arial" panose="020B0604020202020204" pitchFamily="34" charset="0"/>
              <a:buChar char="•"/>
              <a:defRPr/>
            </a:pPr>
            <a:r>
              <a:rPr lang="en-US" sz="1600" dirty="0">
                <a:latin typeface="Arial" panose="020B0604020202020204" pitchFamily="34" charset="0"/>
                <a:cs typeface="Arial" panose="020B0604020202020204" pitchFamily="34" charset="0"/>
              </a:rPr>
              <a:t>Wisconsin GI Bill</a:t>
            </a:r>
          </a:p>
          <a:p>
            <a:pPr marL="746125" lvl="3" indent="-285750">
              <a:spcBef>
                <a:spcPts val="0"/>
              </a:spcBef>
              <a:spcAft>
                <a:spcPts val="300"/>
              </a:spcAft>
              <a:buFont typeface="Arial" panose="020B0604020202020204" pitchFamily="34" charset="0"/>
              <a:buChar char="•"/>
              <a:defRPr/>
            </a:pPr>
            <a:r>
              <a:rPr lang="en-US" sz="1600" dirty="0">
                <a:latin typeface="Arial" panose="020B0604020202020204" pitchFamily="34" charset="0"/>
                <a:cs typeface="Arial" panose="020B0604020202020204" pitchFamily="34" charset="0"/>
              </a:rPr>
              <a:t>Veterans Assistance Grants</a:t>
            </a:r>
          </a:p>
          <a:p>
            <a:pPr marL="1203325" lvl="5" indent="-285750">
              <a:spcBef>
                <a:spcPts val="0"/>
              </a:spcBef>
              <a:spcAft>
                <a:spcPts val="300"/>
              </a:spcAft>
              <a:buFont typeface="Calibri" panose="020F0502020204030204" pitchFamily="34" charset="0"/>
              <a:buChar char="‒"/>
              <a:defRPr/>
            </a:pPr>
            <a:r>
              <a:rPr lang="en-US" sz="1600" dirty="0">
                <a:latin typeface="Arial" panose="020B0604020202020204" pitchFamily="34" charset="0"/>
                <a:cs typeface="Arial" panose="020B0604020202020204" pitchFamily="34" charset="0"/>
              </a:rPr>
              <a:t>Subsistence Aid</a:t>
            </a:r>
          </a:p>
          <a:p>
            <a:pPr marL="1203325" lvl="5" indent="-285750">
              <a:spcBef>
                <a:spcPts val="0"/>
              </a:spcBef>
              <a:spcAft>
                <a:spcPts val="300"/>
              </a:spcAft>
              <a:buFont typeface="Calibri" panose="020F0502020204030204" pitchFamily="34" charset="0"/>
              <a:buChar char="‒"/>
              <a:defRPr/>
            </a:pPr>
            <a:r>
              <a:rPr lang="en-US" sz="1600" dirty="0">
                <a:latin typeface="Arial" panose="020B0604020202020204" pitchFamily="34" charset="0"/>
                <a:cs typeface="Arial" panose="020B0604020202020204" pitchFamily="34" charset="0"/>
              </a:rPr>
              <a:t>Health Care Aid</a:t>
            </a:r>
          </a:p>
          <a:p>
            <a:pPr marL="746125" lvl="3" indent="-285750">
              <a:spcBef>
                <a:spcPts val="0"/>
              </a:spcBef>
              <a:spcAft>
                <a:spcPts val="300"/>
              </a:spcAft>
              <a:buFont typeface="Arial" panose="020B0604020202020204" pitchFamily="34" charset="0"/>
              <a:buChar char="•"/>
              <a:defRPr/>
            </a:pPr>
            <a:r>
              <a:rPr lang="en-US" sz="1600" dirty="0">
                <a:latin typeface="Arial" panose="020B0604020202020204" pitchFamily="34" charset="0"/>
                <a:cs typeface="Arial" panose="020B0604020202020204" pitchFamily="34" charset="0"/>
              </a:rPr>
              <a:t>Retraining grant</a:t>
            </a:r>
          </a:p>
        </p:txBody>
      </p:sp>
      <p:sp>
        <p:nvSpPr>
          <p:cNvPr id="3" name="Slide Number Placeholder 2">
            <a:extLst>
              <a:ext uri="{FF2B5EF4-FFF2-40B4-BE49-F238E27FC236}">
                <a16:creationId xmlns:a16="http://schemas.microsoft.com/office/drawing/2014/main" id="{8E0C39DD-1334-D220-EDF4-850FA2C35E42}"/>
              </a:ext>
            </a:extLst>
          </p:cNvPr>
          <p:cNvSpPr>
            <a:spLocks noGrp="1"/>
          </p:cNvSpPr>
          <p:nvPr>
            <p:ph type="sldNum" sz="quarter" idx="7"/>
          </p:nvPr>
        </p:nvSpPr>
        <p:spPr/>
        <p:txBody>
          <a:bodyPr/>
          <a:lstStyle/>
          <a:p>
            <a:fld id="{B6F15528-21DE-4FAA-801E-634DDDAF4B2B}" type="slidenum">
              <a:rPr lang="en-US" smtClean="0"/>
              <a:t>9</a:t>
            </a:fld>
            <a:endParaRPr lang="en-US"/>
          </a:p>
        </p:txBody>
      </p:sp>
      <p:pic>
        <p:nvPicPr>
          <p:cNvPr id="6" name="Picture 5">
            <a:extLst>
              <a:ext uri="{FF2B5EF4-FFF2-40B4-BE49-F238E27FC236}">
                <a16:creationId xmlns:a16="http://schemas.microsoft.com/office/drawing/2014/main" id="{F18B1533-8345-DA7A-E50C-56F01B69353B}"/>
              </a:ext>
            </a:extLst>
          </p:cNvPr>
          <p:cNvPicPr>
            <a:picLocks noChangeAspect="1"/>
          </p:cNvPicPr>
          <p:nvPr/>
        </p:nvPicPr>
        <p:blipFill>
          <a:blip r:embed="rId2"/>
          <a:stretch>
            <a:fillRect/>
          </a:stretch>
        </p:blipFill>
        <p:spPr>
          <a:xfrm>
            <a:off x="5238750" y="3657600"/>
            <a:ext cx="3086100" cy="2314575"/>
          </a:xfrm>
          <a:prstGeom prst="rect">
            <a:avLst/>
          </a:prstGeom>
        </p:spPr>
      </p:pic>
    </p:spTree>
    <p:extLst>
      <p:ext uri="{BB962C8B-B14F-4D97-AF65-F5344CB8AC3E}">
        <p14:creationId xmlns:p14="http://schemas.microsoft.com/office/powerpoint/2010/main" val="412658561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4954</TotalTime>
  <Words>1439</Words>
  <Application>Microsoft Office PowerPoint</Application>
  <PresentationFormat>On-screen Show (4:3)</PresentationFormat>
  <Paragraphs>229</Paragraphs>
  <Slides>20</Slides>
  <Notes>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Arial</vt:lpstr>
      <vt:lpstr>Calibri</vt:lpstr>
      <vt:lpstr>NewCenturySchlbk-Roman</vt:lpstr>
      <vt:lpstr>Roboto Flex</vt:lpstr>
      <vt:lpstr>Tw Cen MT</vt:lpstr>
      <vt:lpstr>Office Theme</vt:lpstr>
      <vt:lpstr>PowerPoint Presentation</vt:lpstr>
      <vt:lpstr>History of WDVA</vt:lpstr>
      <vt:lpstr>Board on Veterans Affairs</vt:lpstr>
      <vt:lpstr>Council on Veterans Programs</vt:lpstr>
      <vt:lpstr>PowerPoint Presentation</vt:lpstr>
      <vt:lpstr>Office of the Secretary - Executive Leadership Team</vt:lpstr>
      <vt:lpstr>WDVA Agency Info</vt:lpstr>
      <vt:lpstr>Division of Veterans Benefits</vt:lpstr>
      <vt:lpstr>Bureau of Veteran Programs and Services</vt:lpstr>
      <vt:lpstr>Programs and Services (cont’d)</vt:lpstr>
      <vt:lpstr>Bureau of Veteran Health Services</vt:lpstr>
      <vt:lpstr>Bureau of Cemeteries and Memorial Services</vt:lpstr>
      <vt:lpstr>Division of Veterans Homes</vt:lpstr>
      <vt:lpstr>Veterans Home – King </vt:lpstr>
      <vt:lpstr>Veterans Home – Union Grove</vt:lpstr>
      <vt:lpstr>Veterans Home – Chippewa Falls </vt:lpstr>
      <vt:lpstr>Wisconsin Veterans Museum</vt:lpstr>
      <vt:lpstr>PowerPoint Presentation</vt:lpstr>
      <vt:lpstr>Certification of Eligibility</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WDVA Orientation</dc:title>
  <dc:creator>M. Allen - DVA</dc:creator>
  <cp:lastModifiedBy>Hoey, Joseph - DVA</cp:lastModifiedBy>
  <cp:revision>135</cp:revision>
  <cp:lastPrinted>2023-05-03T16:02:22Z</cp:lastPrinted>
  <dcterms:created xsi:type="dcterms:W3CDTF">2022-10-14T12:24:57Z</dcterms:created>
  <dcterms:modified xsi:type="dcterms:W3CDTF">2025-06-09T17:53:02Z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2021-07-20T00:00:00Z</vt:filetime>
  </property>
  <property fmtid="{D5CDD505-2E9C-101B-9397-08002B2CF9AE}" pid="3" name="Creator">
    <vt:lpwstr>Acrobat PDFMaker 21 for PowerPoint</vt:lpwstr>
  </property>
  <property fmtid="{D5CDD505-2E9C-101B-9397-08002B2CF9AE}" pid="4" name="LastSaved">
    <vt:filetime>2022-10-14T00:00:00Z</vt:filetime>
  </property>
  <property fmtid="{D5CDD505-2E9C-101B-9397-08002B2CF9AE}" pid="5" name="Producer">
    <vt:lpwstr>Adobe PDF Library 21.5.90</vt:lpwstr>
  </property>
</Properties>
</file>