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262_B5E9DCFE.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2"/>
    <p:sldMasterId id="2147483662" r:id="rId3"/>
    <p:sldMasterId id="2147483666" r:id="rId4"/>
    <p:sldMasterId id="2147483668" r:id="rId5"/>
    <p:sldMasterId id="2147483670" r:id="rId6"/>
    <p:sldMasterId id="2147483664" r:id="rId7"/>
    <p:sldMasterId id="2147483673" r:id="rId8"/>
    <p:sldMasterId id="2147483679" r:id="rId9"/>
    <p:sldMasterId id="2147483688" r:id="rId10"/>
    <p:sldMasterId id="2147483707" r:id="rId11"/>
    <p:sldMasterId id="2147483721" r:id="rId12"/>
  </p:sldMasterIdLst>
  <p:notesMasterIdLst>
    <p:notesMasterId r:id="rId27"/>
  </p:notesMasterIdLst>
  <p:handoutMasterIdLst>
    <p:handoutMasterId r:id="rId28"/>
  </p:handoutMasterIdLst>
  <p:sldIdLst>
    <p:sldId id="612" r:id="rId13"/>
    <p:sldId id="605" r:id="rId14"/>
    <p:sldId id="583" r:id="rId15"/>
    <p:sldId id="606" r:id="rId16"/>
    <p:sldId id="596" r:id="rId17"/>
    <p:sldId id="597" r:id="rId18"/>
    <p:sldId id="598" r:id="rId19"/>
    <p:sldId id="571" r:id="rId20"/>
    <p:sldId id="610" r:id="rId21"/>
    <p:sldId id="592" r:id="rId22"/>
    <p:sldId id="614" r:id="rId23"/>
    <p:sldId id="603" r:id="rId24"/>
    <p:sldId id="613" r:id="rId25"/>
    <p:sldId id="274" r:id="rId26"/>
  </p:sldIdLst>
  <p:sldSz cx="12192000" cy="6858000"/>
  <p:notesSz cx="7010400" cy="9296400"/>
  <p:embeddedFontLst>
    <p:embeddedFont>
      <p:font typeface="Century Gothic" panose="020B0502020202020204" pitchFamily="34" charset="0"/>
      <p:regular r:id="rId29"/>
      <p:bold r:id="rId30"/>
      <p:italic r:id="rId31"/>
      <p:boldItalic r:id="rId32"/>
    </p:embeddedFont>
    <p:embeddedFont>
      <p:font typeface="Open Sans" panose="020B0606030504020204" pitchFamily="34" charset="0"/>
      <p:regular r:id="rId33"/>
      <p:bold r:id="rId34"/>
    </p:embeddedFont>
    <p:embeddedFont>
      <p:font typeface="Raleway" pitchFamily="2"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DC634F-4137-333A-E80A-327237323044}" name="Welch, Lynn M - DWD" initials="LW" userId="S::lynn.welch@dwd.wisconsin.gov::b0649563-97a2-44a2-842f-4a25611d08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21E"/>
    <a:srgbClr val="003663"/>
    <a:srgbClr val="04062E"/>
    <a:srgbClr val="55C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2614" autoAdjust="0"/>
  </p:normalViewPr>
  <p:slideViewPr>
    <p:cSldViewPr>
      <p:cViewPr varScale="1">
        <p:scale>
          <a:sx n="79" d="100"/>
          <a:sy n="79" d="100"/>
        </p:scale>
        <p:origin x="1284" y="90"/>
      </p:cViewPr>
      <p:guideLst>
        <p:guide orient="horz" pos="2160"/>
        <p:guide pos="3840"/>
      </p:guideLst>
    </p:cSldViewPr>
  </p:slideViewPr>
  <p:notesTextViewPr>
    <p:cViewPr>
      <p:scale>
        <a:sx n="3" d="2"/>
        <a:sy n="3" d="2"/>
      </p:scale>
      <p:origin x="0" y="0"/>
    </p:cViewPr>
  </p:notesTextViewPr>
  <p:notesViewPr>
    <p:cSldViewPr>
      <p:cViewPr varScale="1">
        <p:scale>
          <a:sx n="81" d="100"/>
          <a:sy n="81" d="100"/>
        </p:scale>
        <p:origin x="205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font" Target="fonts/font6.fntdata"/><Relationship Id="rId42" Type="http://schemas.openxmlformats.org/officeDocument/2006/relationships/font" Target="fonts/font14.fntdata"/><Relationship Id="rId47" Type="http://schemas.microsoft.com/office/2018/10/relationships/authors" Targe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comments/modernComment_262_B5E9DCFE.xml><?xml version="1.0" encoding="utf-8"?>
<p188:cmLst xmlns:a="http://schemas.openxmlformats.org/drawingml/2006/main" xmlns:r="http://schemas.openxmlformats.org/officeDocument/2006/relationships" xmlns:p188="http://schemas.microsoft.com/office/powerpoint/2018/8/main">
  <p188:cm id="{53945B2A-31C1-4128-893F-4C9D22044C99}" authorId="{F2DC634F-4137-333A-E80A-327237323044}" status="resolved" created="2025-06-06T14:19:21.244" complete="100000">
    <ac:txMkLst xmlns:ac="http://schemas.microsoft.com/office/drawing/2013/main/command">
      <pc:docMk xmlns:pc="http://schemas.microsoft.com/office/powerpoint/2013/main/command"/>
      <pc:sldMk xmlns:pc="http://schemas.microsoft.com/office/powerpoint/2013/main/command" cId="3052002558" sldId="610"/>
      <ac:spMk id="2" creationId="{09A87A9C-0421-454A-A566-1F53E60AE962}"/>
      <ac:txMk cp="296" len="16">
        <ac:context len="393" hash="4069669625"/>
      </ac:txMk>
    </ac:txMkLst>
    <p188:pos x="6364406" y="2943367"/>
    <p188:txBody>
      <a:bodyPr/>
      <a:lstStyle/>
      <a:p>
        <a:r>
          <a:rPr lang="en-US"/>
          <a:t>Consider expanding for this audience</a:t>
        </a:r>
      </a:p>
    </p188:txBody>
  </p188:cm>
  <p188:cm id="{A1D82E1A-8D5C-4850-8823-8A3539C7CAE1}" authorId="{F2DC634F-4137-333A-E80A-327237323044}" status="resolved" created="2025-06-06T14:19:35.667" complete="100000">
    <ac:txMkLst xmlns:ac="http://schemas.microsoft.com/office/drawing/2013/main/command">
      <pc:docMk xmlns:pc="http://schemas.microsoft.com/office/powerpoint/2013/main/command"/>
      <pc:sldMk xmlns:pc="http://schemas.microsoft.com/office/powerpoint/2013/main/command" cId="3052002558" sldId="610"/>
      <ac:spMk id="2" creationId="{09A87A9C-0421-454A-A566-1F53E60AE962}"/>
      <ac:txMk cp="238" len="32">
        <ac:context len="393" hash="4069669625"/>
      </ac:txMk>
    </ac:txMkLst>
    <p188:pos x="8138615" y="2520287"/>
    <p188:txBody>
      <a:bodyPr/>
      <a:lstStyle/>
      <a:p>
        <a:r>
          <a:rPr lang="en-US"/>
          <a:t>What's JW?</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AF0341-F57F-4A2C-969F-6B334517B69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Open Sans" panose="020B0606030504020204" pitchFamily="34" charset="0"/>
            </a:endParaRPr>
          </a:p>
        </p:txBody>
      </p:sp>
      <p:sp>
        <p:nvSpPr>
          <p:cNvPr id="3" name="Date Placeholder 2">
            <a:extLst>
              <a:ext uri="{FF2B5EF4-FFF2-40B4-BE49-F238E27FC236}">
                <a16:creationId xmlns:a16="http://schemas.microsoft.com/office/drawing/2014/main" id="{79A26D65-A517-4CBA-8B3D-8539FEADC2E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FEE3EA1-B456-4050-B98D-B308BD9FA300}" type="datetimeFigureOut">
              <a:rPr lang="en-US" smtClean="0">
                <a:latin typeface="Open Sans" panose="020B0606030504020204" pitchFamily="34" charset="0"/>
              </a:rPr>
              <a:t>06/11/2025</a:t>
            </a:fld>
            <a:endParaRPr lang="en-US" dirty="0">
              <a:latin typeface="Open Sans" panose="020B0606030504020204" pitchFamily="34" charset="0"/>
            </a:endParaRPr>
          </a:p>
        </p:txBody>
      </p:sp>
      <p:sp>
        <p:nvSpPr>
          <p:cNvPr id="4" name="Footer Placeholder 3">
            <a:extLst>
              <a:ext uri="{FF2B5EF4-FFF2-40B4-BE49-F238E27FC236}">
                <a16:creationId xmlns:a16="http://schemas.microsoft.com/office/drawing/2014/main" id="{C57F7980-20BF-4341-91C4-69DC47AB0FE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Open Sans" panose="020B0606030504020204" pitchFamily="34" charset="0"/>
            </a:endParaRPr>
          </a:p>
        </p:txBody>
      </p:sp>
      <p:sp>
        <p:nvSpPr>
          <p:cNvPr id="5" name="Slide Number Placeholder 4">
            <a:extLst>
              <a:ext uri="{FF2B5EF4-FFF2-40B4-BE49-F238E27FC236}">
                <a16:creationId xmlns:a16="http://schemas.microsoft.com/office/drawing/2014/main" id="{E87E0082-9266-4860-987E-E632DDF9EFE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35A802-C976-40A6-8B4B-26B29BA5A8A7}"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2039686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Open Sans" panose="020B0606030504020204" pitchFamily="34" charset="0"/>
              </a:defRPr>
            </a:lvl1pPr>
          </a:lstStyle>
          <a:p>
            <a:fld id="{5A89C07B-4F37-485B-8303-F16C00A6A319}" type="datetimeFigureOut">
              <a:rPr lang="en-US" smtClean="0"/>
              <a:pPr/>
              <a:t>06/11/2025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Open Sans" panose="020B0606030504020204" pitchFamily="34" charset="0"/>
              </a:defRPr>
            </a:lvl1pPr>
          </a:lstStyle>
          <a:p>
            <a:fld id="{C57B0DD1-2118-4507-8E45-07AB7E0B9763}" type="slidenum">
              <a:rPr lang="en-US" smtClean="0"/>
              <a:pPr/>
              <a:t>‹#›</a:t>
            </a:fld>
            <a:endParaRPr lang="en-US" dirty="0"/>
          </a:p>
        </p:txBody>
      </p:sp>
    </p:spTree>
    <p:extLst>
      <p:ext uri="{BB962C8B-B14F-4D97-AF65-F5344CB8AC3E}">
        <p14:creationId xmlns:p14="http://schemas.microsoft.com/office/powerpoint/2010/main" val="15093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Introduce yourself and establish your credentials – your expertise.</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a:t>
            </a:fld>
            <a:endParaRPr lang="en-US" dirty="0"/>
          </a:p>
        </p:txBody>
      </p:sp>
    </p:spTree>
    <p:extLst>
      <p:ext uri="{BB962C8B-B14F-4D97-AF65-F5344CB8AC3E}">
        <p14:creationId xmlns:p14="http://schemas.microsoft.com/office/powerpoint/2010/main" val="139907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Showcase our Website : https://dwd.wisconsin.gov/apprenticeship/ra/</a:t>
            </a:r>
          </a:p>
          <a:p>
            <a:endParaRPr lang="en-US" dirty="0"/>
          </a:p>
          <a:p>
            <a:pPr marL="0" marR="0">
              <a:spcBef>
                <a:spcPts val="0"/>
              </a:spcBef>
              <a:spcAft>
                <a:spcPts val="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Meet Eligibility Requirements</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Possess a high school diploma or High School Equivalency Diploma (HSED).</a:t>
            </a:r>
          </a:p>
          <a:p>
            <a:pPr marL="342900" marR="0" lvl="0" indent="-342900">
              <a:spcBef>
                <a:spcPts val="0"/>
              </a:spcBef>
              <a:spcAft>
                <a:spcPts val="0"/>
              </a:spcAft>
              <a:buSzPts val="1000"/>
              <a:buFont typeface="Symbol" panose="05050102010706020507" pitchFamily="18" charset="2"/>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Be physically and mentally fit for the specific apprenticeship requirements.</a:t>
            </a:r>
          </a:p>
          <a:p>
            <a:pPr marL="342900" marR="0" lvl="0" indent="-342900">
              <a:spcBef>
                <a:spcPts val="0"/>
              </a:spcBef>
              <a:spcAft>
                <a:spcPts val="0"/>
              </a:spcAft>
              <a:buSzPts val="1000"/>
              <a:buFont typeface="Symbol" panose="05050102010706020507" pitchFamily="18" charset="2"/>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Secure employment with an employer willing to sponsor your apprenticeship </a:t>
            </a:r>
          </a:p>
          <a:p>
            <a:pPr marL="0" marR="0">
              <a:spcBef>
                <a:spcPts val="0"/>
              </a:spcBef>
              <a:spcAft>
                <a:spcPts val="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Apply Directly to a Sponsor</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Submit applications directly to apprenticeship sponsors, which may include individual employers or local apprenticeship committees.</a:t>
            </a:r>
          </a:p>
          <a:p>
            <a:pPr marL="342900" marR="0" lvl="0" indent="-342900">
              <a:spcBef>
                <a:spcPts val="0"/>
              </a:spcBef>
              <a:spcAft>
                <a:spcPts val="0"/>
              </a:spcAft>
              <a:buSzPts val="1000"/>
              <a:buFont typeface="Symbol" panose="05050102010706020507" pitchFamily="18" charset="2"/>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Application requirements vary by occupation and sponsor .</a:t>
            </a:r>
          </a:p>
          <a:p>
            <a:pPr marL="342900" marR="0" lvl="0" indent="-342900">
              <a:spcBef>
                <a:spcPts val="0"/>
              </a:spcBef>
              <a:spcAft>
                <a:spcPts val="0"/>
              </a:spcAft>
              <a:buSzPts val="1000"/>
              <a:buFont typeface="Symbol" panose="05050102010706020507" pitchFamily="18" charset="2"/>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For construction apprenticeships, apply through local apprenticeship committees.</a:t>
            </a:r>
          </a:p>
          <a:p>
            <a:pPr marL="342900" marR="0" lvl="0" indent="-342900">
              <a:spcBef>
                <a:spcPts val="0"/>
              </a:spcBef>
              <a:spcAft>
                <a:spcPts val="0"/>
              </a:spcAft>
              <a:buSzPts val="1000"/>
              <a:buFont typeface="Symbol" panose="05050102010706020507" pitchFamily="18" charset="2"/>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For other industries, apply directly to individual employers</a:t>
            </a:r>
          </a:p>
          <a:p>
            <a:pPr marL="0" marR="0">
              <a:spcBef>
                <a:spcPts val="0"/>
              </a:spcBef>
              <a:spcAft>
                <a:spcPts val="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Sign an Apprentice Contract</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Upon selection, you'll enter into a formal agreement with your employer and the State of Wisconsin.</a:t>
            </a:r>
          </a:p>
          <a:p>
            <a:pPr marL="342900" marR="0" lvl="0" indent="-342900">
              <a:spcBef>
                <a:spcPts val="0"/>
              </a:spcBef>
              <a:spcAft>
                <a:spcPts val="0"/>
              </a:spcAft>
              <a:buSzPts val="1000"/>
              <a:buFont typeface="Symbol" panose="05050102010706020507" pitchFamily="18" charset="2"/>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 contract outlines training duration, wage progression, classroom instruction hours, and other responsibilities </a:t>
            </a:r>
          </a:p>
          <a:p>
            <a:pPr marL="0" marR="0">
              <a:spcBef>
                <a:spcPts val="0"/>
              </a:spcBef>
              <a:spcAft>
                <a:spcPts val="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Complete Related Instruction</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Enroll in an approved apprenticeship training program, typically offered through the Wisconsin Technical College System.</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10</a:t>
            </a:fld>
            <a:endParaRPr lang="en-US" dirty="0"/>
          </a:p>
        </p:txBody>
      </p:sp>
    </p:spTree>
    <p:extLst>
      <p:ext uri="{BB962C8B-B14F-4D97-AF65-F5344CB8AC3E}">
        <p14:creationId xmlns:p14="http://schemas.microsoft.com/office/powerpoint/2010/main" val="205605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Showcase our Website : https://dwd.wisconsin.gov/apprenticeship/ra/</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11</a:t>
            </a:fld>
            <a:endParaRPr lang="en-US" dirty="0"/>
          </a:p>
        </p:txBody>
      </p:sp>
    </p:spTree>
    <p:extLst>
      <p:ext uri="{BB962C8B-B14F-4D97-AF65-F5344CB8AC3E}">
        <p14:creationId xmlns:p14="http://schemas.microsoft.com/office/powerpoint/2010/main" val="309291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3778" eaLnBrk="0" hangingPunct="0">
              <a:spcBef>
                <a:spcPct val="30000"/>
              </a:spcBef>
              <a:defRPr sz="1200">
                <a:solidFill>
                  <a:schemeClr val="tx1"/>
                </a:solidFill>
                <a:latin typeface="Verdana" pitchFamily="34" charset="0"/>
              </a:defRPr>
            </a:lvl1pPr>
            <a:lvl2pPr marL="709500" indent="-273007" defTabSz="923778" eaLnBrk="0" hangingPunct="0">
              <a:spcBef>
                <a:spcPct val="30000"/>
              </a:spcBef>
              <a:defRPr sz="1200">
                <a:solidFill>
                  <a:schemeClr val="tx1"/>
                </a:solidFill>
                <a:latin typeface="Verdana" pitchFamily="34" charset="0"/>
              </a:defRPr>
            </a:lvl2pPr>
            <a:lvl3pPr marL="1092027" indent="-219040" defTabSz="923778" eaLnBrk="0" hangingPunct="0">
              <a:spcBef>
                <a:spcPct val="30000"/>
              </a:spcBef>
              <a:defRPr sz="1200">
                <a:solidFill>
                  <a:schemeClr val="tx1"/>
                </a:solidFill>
                <a:latin typeface="Verdana" pitchFamily="34" charset="0"/>
              </a:defRPr>
            </a:lvl3pPr>
            <a:lvl4pPr marL="1528521" indent="-219040" defTabSz="923778" eaLnBrk="0" hangingPunct="0">
              <a:spcBef>
                <a:spcPct val="30000"/>
              </a:spcBef>
              <a:defRPr sz="1200">
                <a:solidFill>
                  <a:schemeClr val="tx1"/>
                </a:solidFill>
                <a:latin typeface="Verdana" pitchFamily="34" charset="0"/>
              </a:defRPr>
            </a:lvl4pPr>
            <a:lvl5pPr marL="1965014" indent="-219040" defTabSz="923778" eaLnBrk="0" hangingPunct="0">
              <a:spcBef>
                <a:spcPct val="30000"/>
              </a:spcBef>
              <a:defRPr sz="1200">
                <a:solidFill>
                  <a:schemeClr val="tx1"/>
                </a:solidFill>
                <a:latin typeface="Verdana" pitchFamily="34" charset="0"/>
              </a:defRPr>
            </a:lvl5pPr>
            <a:lvl6pPr marL="2422142" indent="-219040" defTabSz="923778" eaLnBrk="0" fontAlgn="base" hangingPunct="0">
              <a:spcBef>
                <a:spcPct val="30000"/>
              </a:spcBef>
              <a:spcAft>
                <a:spcPct val="0"/>
              </a:spcAft>
              <a:defRPr sz="1200">
                <a:solidFill>
                  <a:schemeClr val="tx1"/>
                </a:solidFill>
                <a:latin typeface="Verdana" pitchFamily="34" charset="0"/>
              </a:defRPr>
            </a:lvl6pPr>
            <a:lvl7pPr marL="2879270" indent="-219040" defTabSz="923778" eaLnBrk="0" fontAlgn="base" hangingPunct="0">
              <a:spcBef>
                <a:spcPct val="30000"/>
              </a:spcBef>
              <a:spcAft>
                <a:spcPct val="0"/>
              </a:spcAft>
              <a:defRPr sz="1200">
                <a:solidFill>
                  <a:schemeClr val="tx1"/>
                </a:solidFill>
                <a:latin typeface="Verdana" pitchFamily="34" charset="0"/>
              </a:defRPr>
            </a:lvl7pPr>
            <a:lvl8pPr marL="3336398" indent="-219040" defTabSz="923778" eaLnBrk="0" fontAlgn="base" hangingPunct="0">
              <a:spcBef>
                <a:spcPct val="30000"/>
              </a:spcBef>
              <a:spcAft>
                <a:spcPct val="0"/>
              </a:spcAft>
              <a:defRPr sz="1200">
                <a:solidFill>
                  <a:schemeClr val="tx1"/>
                </a:solidFill>
                <a:latin typeface="Verdana" pitchFamily="34" charset="0"/>
              </a:defRPr>
            </a:lvl8pPr>
            <a:lvl9pPr marL="3793525" indent="-219040" defTabSz="923778" eaLnBrk="0" fontAlgn="base" hangingPunct="0">
              <a:spcBef>
                <a:spcPct val="30000"/>
              </a:spcBef>
              <a:spcAft>
                <a:spcPct val="0"/>
              </a:spcAft>
              <a:defRPr sz="1200">
                <a:solidFill>
                  <a:schemeClr val="tx1"/>
                </a:solidFill>
                <a:latin typeface="Verdana" pitchFamily="34" charset="0"/>
              </a:defRPr>
            </a:lvl9pPr>
          </a:lstStyle>
          <a:p>
            <a:pPr marL="0" marR="0" lvl="0" indent="0" algn="r" defTabSz="923778" rtl="0" eaLnBrk="1" fontAlgn="auto" latinLnBrk="0" hangingPunct="1">
              <a:lnSpc>
                <a:spcPct val="100000"/>
              </a:lnSpc>
              <a:spcBef>
                <a:spcPct val="0"/>
              </a:spcBef>
              <a:spcAft>
                <a:spcPts val="0"/>
              </a:spcAft>
              <a:buClrTx/>
              <a:buSzTx/>
              <a:buFontTx/>
              <a:buNone/>
              <a:tabLst/>
              <a:defRPr/>
            </a:pPr>
            <a:fld id="{2F3231E4-6286-44E3-B697-17D2362B26DF}" type="slidenum">
              <a:rPr kumimoji="0" lang="en-US" altLang="en-US" sz="1100" b="0" i="0" u="none" strike="noStrike" kern="1200" cap="none" spc="0" normalizeH="0" baseline="0" noProof="0">
                <a:ln>
                  <a:noFill/>
                </a:ln>
                <a:solidFill>
                  <a:prstClr val="black"/>
                </a:solidFill>
                <a:effectLst/>
                <a:uLnTx/>
                <a:uFillTx/>
                <a:latin typeface="Verdana" pitchFamily="34" charset="0"/>
                <a:ea typeface="+mn-ea"/>
                <a:cs typeface="+mn-cs"/>
              </a:rPr>
              <a:pPr marL="0" marR="0" lvl="0" indent="0" algn="r" defTabSz="923778" rtl="0" eaLnBrk="1" fontAlgn="auto" latinLnBrk="0" hangingPunct="1">
                <a:lnSpc>
                  <a:spcPct val="100000"/>
                </a:lnSpc>
                <a:spcBef>
                  <a:spcPct val="0"/>
                </a:spcBef>
                <a:spcAft>
                  <a:spcPts val="0"/>
                </a:spcAft>
                <a:buClrTx/>
                <a:buSzTx/>
                <a:buFontTx/>
                <a:buNone/>
                <a:tabLst/>
                <a:defRPr/>
              </a:pPr>
              <a:t>12</a:t>
            </a:fld>
            <a:endParaRPr kumimoji="0" lang="en-US" altLang="en-US" sz="1100" b="0" i="0" u="none" strike="noStrike" kern="1200" cap="none" spc="0" normalizeH="0" baseline="0" noProof="0" dirty="0">
              <a:ln>
                <a:noFill/>
              </a:ln>
              <a:solidFill>
                <a:prstClr val="black"/>
              </a:solidFill>
              <a:effectLst/>
              <a:uLnTx/>
              <a:uFillTx/>
              <a:latin typeface="Verdana" pitchFamily="34" charset="0"/>
              <a:ea typeface="+mn-ea"/>
              <a:cs typeface="+mn-cs"/>
            </a:endParaRPr>
          </a:p>
        </p:txBody>
      </p:sp>
      <p:sp>
        <p:nvSpPr>
          <p:cNvPr id="64515" name="Rectangle 7"/>
          <p:cNvSpPr txBox="1">
            <a:spLocks noGrp="1" noChangeArrowheads="1"/>
          </p:cNvSpPr>
          <p:nvPr/>
        </p:nvSpPr>
        <p:spPr bwMode="auto">
          <a:xfrm>
            <a:off x="3970340" y="8829676"/>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0" tIns="46140" rIns="92280" bIns="46140" anchor="b"/>
          <a:lstStyle>
            <a:lvl1pPr defTabSz="923925" eaLnBrk="0" hangingPunct="0">
              <a:spcBef>
                <a:spcPct val="30000"/>
              </a:spcBef>
              <a:defRPr sz="1200">
                <a:solidFill>
                  <a:schemeClr val="tx1"/>
                </a:solidFill>
                <a:latin typeface="Verdana" pitchFamily="34" charset="0"/>
              </a:defRPr>
            </a:lvl1pPr>
            <a:lvl2pPr marL="709613" indent="-273050" defTabSz="923925" eaLnBrk="0" hangingPunct="0">
              <a:spcBef>
                <a:spcPct val="30000"/>
              </a:spcBef>
              <a:defRPr sz="1200">
                <a:solidFill>
                  <a:schemeClr val="tx1"/>
                </a:solidFill>
                <a:latin typeface="Verdana" pitchFamily="34" charset="0"/>
              </a:defRPr>
            </a:lvl2pPr>
            <a:lvl3pPr marL="1092200" indent="-219075" defTabSz="923925" eaLnBrk="0" hangingPunct="0">
              <a:spcBef>
                <a:spcPct val="30000"/>
              </a:spcBef>
              <a:defRPr sz="1200">
                <a:solidFill>
                  <a:schemeClr val="tx1"/>
                </a:solidFill>
                <a:latin typeface="Verdana" pitchFamily="34" charset="0"/>
              </a:defRPr>
            </a:lvl3pPr>
            <a:lvl4pPr marL="1528763" indent="-219075" defTabSz="923925" eaLnBrk="0" hangingPunct="0">
              <a:spcBef>
                <a:spcPct val="30000"/>
              </a:spcBef>
              <a:defRPr sz="1200">
                <a:solidFill>
                  <a:schemeClr val="tx1"/>
                </a:solidFill>
                <a:latin typeface="Verdana" pitchFamily="34" charset="0"/>
              </a:defRPr>
            </a:lvl4pPr>
            <a:lvl5pPr marL="1965325" indent="-219075" defTabSz="923925" eaLnBrk="0" hangingPunct="0">
              <a:spcBef>
                <a:spcPct val="30000"/>
              </a:spcBef>
              <a:defRPr sz="1200">
                <a:solidFill>
                  <a:schemeClr val="tx1"/>
                </a:solidFill>
                <a:latin typeface="Verdana" pitchFamily="34" charset="0"/>
              </a:defRPr>
            </a:lvl5pPr>
            <a:lvl6pPr marL="2422525" indent="-219075" defTabSz="923925" eaLnBrk="0" fontAlgn="base" hangingPunct="0">
              <a:spcBef>
                <a:spcPct val="30000"/>
              </a:spcBef>
              <a:spcAft>
                <a:spcPct val="0"/>
              </a:spcAft>
              <a:defRPr sz="1200">
                <a:solidFill>
                  <a:schemeClr val="tx1"/>
                </a:solidFill>
                <a:latin typeface="Verdana" pitchFamily="34" charset="0"/>
              </a:defRPr>
            </a:lvl6pPr>
            <a:lvl7pPr marL="2879725" indent="-219075" defTabSz="923925" eaLnBrk="0" fontAlgn="base" hangingPunct="0">
              <a:spcBef>
                <a:spcPct val="30000"/>
              </a:spcBef>
              <a:spcAft>
                <a:spcPct val="0"/>
              </a:spcAft>
              <a:defRPr sz="1200">
                <a:solidFill>
                  <a:schemeClr val="tx1"/>
                </a:solidFill>
                <a:latin typeface="Verdana" pitchFamily="34" charset="0"/>
              </a:defRPr>
            </a:lvl7pPr>
            <a:lvl8pPr marL="3336925" indent="-219075" defTabSz="923925" eaLnBrk="0" fontAlgn="base" hangingPunct="0">
              <a:spcBef>
                <a:spcPct val="30000"/>
              </a:spcBef>
              <a:spcAft>
                <a:spcPct val="0"/>
              </a:spcAft>
              <a:defRPr sz="1200">
                <a:solidFill>
                  <a:schemeClr val="tx1"/>
                </a:solidFill>
                <a:latin typeface="Verdana" pitchFamily="34" charset="0"/>
              </a:defRPr>
            </a:lvl8pPr>
            <a:lvl9pPr marL="3794125" indent="-219075" defTabSz="923925" eaLnBrk="0" fontAlgn="base" hangingPunct="0">
              <a:spcBef>
                <a:spcPct val="30000"/>
              </a:spcBef>
              <a:spcAft>
                <a:spcPct val="0"/>
              </a:spcAft>
              <a:defRPr sz="1200">
                <a:solidFill>
                  <a:schemeClr val="tx1"/>
                </a:solidFill>
                <a:latin typeface="Verdana" pitchFamily="34"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E10D20A1-C1E3-40D5-A9D7-BB8B153068FD}" type="slidenum">
              <a:rPr kumimoji="0" lang="en-US" altLang="en-US" sz="1100" b="0" i="0" u="none" strike="noStrike" kern="1200" cap="none" spc="0" normalizeH="0" baseline="0" noProof="0">
                <a:ln>
                  <a:noFill/>
                </a:ln>
                <a:solidFill>
                  <a:prstClr val="black"/>
                </a:solidFill>
                <a:effectLst/>
                <a:uLnTx/>
                <a:uFillTx/>
                <a:latin typeface="Verdana" pitchFamily="34" charset="0"/>
                <a:ea typeface="+mn-ea"/>
                <a:cs typeface="Arial"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12</a:t>
            </a:fld>
            <a:endParaRPr kumimoji="0" lang="en-US" altLang="en-US" sz="1100" b="0" i="0" u="none" strike="noStrike" kern="1200" cap="none" spc="0" normalizeH="0" baseline="0" noProof="0" dirty="0">
              <a:ln>
                <a:noFill/>
              </a:ln>
              <a:solidFill>
                <a:prstClr val="black"/>
              </a:solidFill>
              <a:effectLst/>
              <a:uLnTx/>
              <a:uFillTx/>
              <a:latin typeface="Verdana" pitchFamily="34" charset="0"/>
              <a:ea typeface="+mn-ea"/>
              <a:cs typeface="Arial" pitchFamily="34" charset="0"/>
            </a:endParaRPr>
          </a:p>
        </p:txBody>
      </p:sp>
      <p:sp>
        <p:nvSpPr>
          <p:cNvPr id="64516" name="Rectangle 2"/>
          <p:cNvSpPr>
            <a:spLocks noGrp="1" noRot="1" noChangeAspect="1" noChangeArrowheads="1" noTextEdit="1"/>
          </p:cNvSpPr>
          <p:nvPr>
            <p:ph type="sldImg"/>
          </p:nvPr>
        </p:nvSpPr>
        <p:spPr>
          <a:xfrm>
            <a:off x="811213" y="696913"/>
            <a:ext cx="4019550" cy="2262187"/>
          </a:xfrm>
          <a:ln/>
        </p:spPr>
      </p:sp>
      <p:sp>
        <p:nvSpPr>
          <p:cNvPr id="64517" name="Rectangle 3"/>
          <p:cNvSpPr>
            <a:spLocks noGrp="1" noChangeArrowheads="1"/>
          </p:cNvSpPr>
          <p:nvPr>
            <p:ph type="body" idx="1"/>
          </p:nvPr>
        </p:nvSpPr>
        <p:spPr>
          <a:xfrm>
            <a:off x="701675" y="4416427"/>
            <a:ext cx="5608638" cy="4183063"/>
          </a:xfrm>
          <a:noFill/>
        </p:spPr>
        <p:txBody>
          <a:bodyPr/>
          <a:lstStyle/>
          <a:p>
            <a:pPr eaLnBrk="1" hangingPunct="1">
              <a:lnSpc>
                <a:spcPct val="90000"/>
              </a:lnSpc>
            </a:pPr>
            <a:r>
              <a:rPr lang="en-US" altLang="en-US" sz="1000" dirty="0"/>
              <a:t>Let’s explore the difference between training using the apprenticeship method (classroom training WITH structured hands-on experience) </a:t>
            </a:r>
            <a:r>
              <a:rPr lang="en-US" altLang="en-US" sz="1000" dirty="0" err="1"/>
              <a:t>vs</a:t>
            </a:r>
            <a:r>
              <a:rPr lang="en-US" altLang="en-US" sz="1000" dirty="0"/>
              <a:t> the traditional approach (classroom training FOLLOWED BY unstructured hands-on experience).  </a:t>
            </a:r>
          </a:p>
          <a:p>
            <a:pPr eaLnBrk="1" hangingPunct="1">
              <a:lnSpc>
                <a:spcPct val="90000"/>
              </a:lnSpc>
            </a:pPr>
            <a:endParaRPr lang="en-US" altLang="en-US" sz="1000" dirty="0"/>
          </a:p>
          <a:p>
            <a:pPr eaLnBrk="1" hangingPunct="1">
              <a:lnSpc>
                <a:spcPct val="90000"/>
              </a:lnSpc>
            </a:pPr>
            <a:r>
              <a:rPr lang="en-US" altLang="en-US" sz="1000" dirty="0"/>
              <a:t>At the beginning, all things are equal.  But, in apprenticeship, the apprentice starts working in the trade immediately, performing progressively skilled tasks and attending related classroom training at the same time.  So, the apprentice quickly develops expertise in the trade and can apply it to the work being performed.  See that curve and how quickly it goes up?</a:t>
            </a:r>
          </a:p>
          <a:p>
            <a:pPr eaLnBrk="1" hangingPunct="1">
              <a:lnSpc>
                <a:spcPct val="90000"/>
              </a:lnSpc>
            </a:pPr>
            <a:endParaRPr lang="en-US" altLang="en-US" sz="1000" dirty="0"/>
          </a:p>
          <a:p>
            <a:pPr eaLnBrk="1" hangingPunct="1">
              <a:lnSpc>
                <a:spcPct val="90000"/>
              </a:lnSpc>
            </a:pPr>
            <a:r>
              <a:rPr lang="en-US" altLang="en-US" sz="1000" dirty="0"/>
              <a:t>Click.   With traditional training, the individual learns theory clear out to the end of that orange line there – they aren’t working, there’s no learning on the job, no wages earned, no employer benefiting from the labor – just book learning.  It’s still of great value, but look at the expertise gap shown by that blue arrow.  Pretty wide, isn’t it?  Then, when the classroom student gets a job the expertise starts to accelerate, as you see by this black line here.  But it’s typically </a:t>
            </a:r>
            <a:r>
              <a:rPr lang="en-US" altLang="en-US" sz="1000" u="sng" dirty="0"/>
              <a:t>unstructured</a:t>
            </a:r>
            <a:r>
              <a:rPr lang="en-US" altLang="en-US" sz="1000" dirty="0"/>
              <a:t> training once the employment starts, so the gap doesn’t start to close until way out here, long after the apprentice already became skilled and productive.  </a:t>
            </a:r>
          </a:p>
          <a:p>
            <a:pPr eaLnBrk="1" hangingPunct="1">
              <a:lnSpc>
                <a:spcPct val="90000"/>
              </a:lnSpc>
            </a:pPr>
            <a:endParaRPr lang="en-US" altLang="en-US" sz="1000" dirty="0"/>
          </a:p>
          <a:p>
            <a:pPr eaLnBrk="1" hangingPunct="1">
              <a:lnSpc>
                <a:spcPct val="90000"/>
              </a:lnSpc>
            </a:pPr>
            <a:r>
              <a:rPr lang="en-US" altLang="en-US" sz="1000" dirty="0"/>
              <a:t>By the way, this particular slide is based on a slide that was developed by the US Navel Undersea Warfare Center as they examined the most effective and efficient methods of training.</a:t>
            </a:r>
          </a:p>
          <a:p>
            <a:pPr eaLnBrk="1" hangingPunct="1">
              <a:lnSpc>
                <a:spcPct val="90000"/>
              </a:lnSpc>
            </a:pPr>
            <a:endParaRPr lang="en-US" altLang="en-US" sz="1000" dirty="0"/>
          </a:p>
          <a:p>
            <a:pPr eaLnBrk="1" hangingPunct="1">
              <a:lnSpc>
                <a:spcPct val="90000"/>
              </a:lnSpc>
            </a:pPr>
            <a:r>
              <a:rPr lang="en-US" altLang="en-US" sz="1000" dirty="0"/>
              <a:t>So, what else happens during that period when this apprentice up here in blue is working and learning and this other orange guy here is still in school?  It has to do with money…</a:t>
            </a:r>
          </a:p>
        </p:txBody>
      </p:sp>
    </p:spTree>
    <p:extLst>
      <p:ext uri="{BB962C8B-B14F-4D97-AF65-F5344CB8AC3E}">
        <p14:creationId xmlns:p14="http://schemas.microsoft.com/office/powerpoint/2010/main" val="1358714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lumMod val="50000"/>
                  </a:srgbClr>
                </a:solidFill>
                <a:effectLst/>
                <a:uLnTx/>
                <a:uFillTx/>
                <a:latin typeface="Century Gothic" panose="020B0502020202020204" pitchFamily="34" charset="0"/>
                <a:ea typeface="+mn-ea"/>
                <a:cs typeface="+mn-cs"/>
              </a:rPr>
              <a:t>Thank you for your time and attention today.  Please let me know how we can be of more assistance!</a:t>
            </a:r>
            <a:endParaRPr lang="en-US" b="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B0DD1-2118-4507-8E45-07AB7E0B9763}"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12249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Delivering Skilled Labor</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“We are addressing the growing skills gap by investing in hands-on training that meets real industry needs.”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“Skilled labor is the backbone of our economy—from construction to healthcare to manufacturing—we need professionals who are job-ready on day one.”</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“Our programs deliver highly trained workers who don’t just fill jobs—they raise industry standards.”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“We’re focused on quality, not just quantity. Our training ensures workers have the technical ability, problem-solving skills, and work ethic employers demand.”</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Providing Career Pathways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“Every apprenticeship is more than a job—it’s a stepping stone to a lifelong, upward-moving career.”</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“We offer clear, supported pathways from entry-level positions to leadership roles, helping individuals build futures, not just fill roles.”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“By integrating education with paid, on-the-job experience, we’re proving that college isn’t the only path to success—there’s more than one way to build a career.”</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“Our approach helps youth, career changers, and underserved communities find meaningful, well-paying work they can be proud of.”</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Protecting Apprentices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“It’s not enough to offer opportunity—we must also protect those who take it.”</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“We enforce safety, fair wages, and mentorship standards to ensure every apprentice is respected, supported, and safe.”</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“Apprenticeship programs must be inclusive, equitable, and free from discrimination or exploitation.”</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r>
              <a:rPr lang="en-US" sz="1200" b="1" dirty="0">
                <a:effectLst/>
                <a:latin typeface="Arial" panose="020B0604020202020204" pitchFamily="34" charset="0"/>
                <a:ea typeface="Calibri" panose="020F0502020204030204" pitchFamily="34" charset="0"/>
                <a:cs typeface="Times New Roman" panose="02020603050405020304" pitchFamily="18" charset="0"/>
              </a:rPr>
              <a:t>“We’re building trust—by holding employers accountable, providing clear appeal processes, and ensuring every apprentice has the tools they need to succeed.”</a:t>
            </a:r>
            <a:endParaRPr lang="en-US" dirty="0"/>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2</a:t>
            </a:fld>
            <a:endParaRPr lang="en-US" dirty="0"/>
          </a:p>
        </p:txBody>
      </p:sp>
    </p:spTree>
    <p:extLst>
      <p:ext uri="{BB962C8B-B14F-4D97-AF65-F5344CB8AC3E}">
        <p14:creationId xmlns:p14="http://schemas.microsoft.com/office/powerpoint/2010/main" val="2088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Partnership with Technical Colleges</a:t>
            </a:r>
          </a:p>
          <a:p>
            <a:r>
              <a:rPr lang="en-US" dirty="0"/>
              <a:t>•	“Technical colleges are critical allies in delivering the education and credentials today’s workforce demands.”</a:t>
            </a:r>
          </a:p>
          <a:p>
            <a:r>
              <a:rPr lang="en-US" dirty="0"/>
              <a:t>•	“This partnership ensures learning is hands-on, relevant, and directly connected to regional labor market needs.”</a:t>
            </a:r>
          </a:p>
          <a:p>
            <a:r>
              <a:rPr lang="en-US" dirty="0"/>
              <a:t>•	“We’re co-creating programs that accelerate training, reduce debt, and put people to work faster.”</a:t>
            </a:r>
          </a:p>
          <a:p>
            <a:r>
              <a:rPr lang="en-US" dirty="0"/>
              <a:t>________________________________________</a:t>
            </a:r>
          </a:p>
          <a:p>
            <a:r>
              <a:rPr lang="en-US" dirty="0"/>
              <a:t>Partnership with Employees (Current and Future)</a:t>
            </a:r>
          </a:p>
          <a:p>
            <a:r>
              <a:rPr lang="en-US" dirty="0"/>
              <a:t>•	“We’re giving workers access to lifelong learning and advancement—so they’re not stuck in a job, but on a career path.”</a:t>
            </a:r>
          </a:p>
          <a:p>
            <a:r>
              <a:rPr lang="en-US" dirty="0"/>
              <a:t>•	“Every training dollar is an investment in a person’s dignity, stability, and potential.”</a:t>
            </a:r>
          </a:p>
          <a:p>
            <a:r>
              <a:rPr lang="en-US" dirty="0"/>
              <a:t>•	“We listen to workers and shape programs around their needs—because they know what works and what doesn’t.”</a:t>
            </a:r>
          </a:p>
          <a:p>
            <a:r>
              <a:rPr lang="en-US" dirty="0"/>
              <a:t>•	“Our goal is a workforce that’s skilled, supported, and proud of the work they do.”</a:t>
            </a:r>
          </a:p>
          <a:p>
            <a:r>
              <a:rPr lang="en-US" dirty="0"/>
              <a:t>________________________________________</a:t>
            </a:r>
          </a:p>
          <a:p>
            <a:r>
              <a:rPr lang="en-US" dirty="0"/>
              <a:t>Partnership with Employers</a:t>
            </a:r>
          </a:p>
          <a:p>
            <a:r>
              <a:rPr lang="en-US" dirty="0"/>
              <a:t>•	“Employers are at the table from day one—shaping curriculum, identifying skills gaps, and providing job placements.”</a:t>
            </a:r>
          </a:p>
          <a:p>
            <a:r>
              <a:rPr lang="en-US" dirty="0"/>
              <a:t>•	“We help employers grow their talent pipeline from within, reducing turnover and boosting productivity.”</a:t>
            </a:r>
          </a:p>
          <a:p>
            <a:r>
              <a:rPr lang="en-US" dirty="0"/>
              <a:t>•	“This partnership allows businesses to stop reacting to labor shortages and start building their own workforce.”</a:t>
            </a:r>
          </a:p>
          <a:p>
            <a:r>
              <a:rPr lang="en-US" dirty="0"/>
              <a:t>•	“When companies invest in training, they’re investing in long-term growth—for themselves and the community.”</a:t>
            </a:r>
          </a:p>
          <a:p>
            <a:r>
              <a:rPr lang="en-US" dirty="0"/>
              <a:t>________________________________________</a:t>
            </a:r>
          </a:p>
          <a:p>
            <a:r>
              <a:rPr lang="en-US" dirty="0"/>
              <a:t>Partnership with the Local Workforce System</a:t>
            </a:r>
          </a:p>
          <a:p>
            <a:r>
              <a:rPr lang="en-US" dirty="0"/>
              <a:t>•	“The local workforce system is our connector—linking talent, training, and opportunity.”</a:t>
            </a:r>
          </a:p>
          <a:p>
            <a:r>
              <a:rPr lang="en-US" dirty="0"/>
              <a:t>•	“We’re building a coordinated ecosystem where everyone—jobseekers, employers, educators—works toward the same goals.”</a:t>
            </a:r>
          </a:p>
          <a:p>
            <a:r>
              <a:rPr lang="en-US" dirty="0"/>
              <a:t>•	“Our shared mission is economic mobility, workforce equity, and regional competitiveness.”</a:t>
            </a:r>
          </a:p>
          <a:p>
            <a:r>
              <a:rPr lang="en-US" dirty="0"/>
              <a:t>•	“Together, we’re streamlining access to services, reducing duplication, and maximizing impact.”</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3</a:t>
            </a:fld>
            <a:endParaRPr lang="en-US" dirty="0"/>
          </a:p>
        </p:txBody>
      </p:sp>
    </p:spTree>
    <p:extLst>
      <p:ext uri="{BB962C8B-B14F-4D97-AF65-F5344CB8AC3E}">
        <p14:creationId xmlns:p14="http://schemas.microsoft.com/office/powerpoint/2010/main" val="409222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Wisconsin's Registered Apprenticeship program is a nationally recognized model that integrates practical work experience with academic learning. Participants earn a progressive wage while developing expertise in fields such as construction, healthcare, information technology, manufacturing, and more. Employers benefit by cultivating a skilled workforce tailored to their needs. As of 2023, Wisconsin has seen a record number of apprentices, with over 17,000 participants</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4</a:t>
            </a:fld>
            <a:endParaRPr lang="en-US" dirty="0"/>
          </a:p>
        </p:txBody>
      </p:sp>
    </p:spTree>
    <p:extLst>
      <p:ext uri="{BB962C8B-B14F-4D97-AF65-F5344CB8AC3E}">
        <p14:creationId xmlns:p14="http://schemas.microsoft.com/office/powerpoint/2010/main" val="320118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OJT in Wisconsin Apprenticeship?</a:t>
            </a:r>
          </a:p>
          <a:p>
            <a:r>
              <a:rPr lang="en-US" dirty="0"/>
              <a:t>•	“On-the-Job Training (OJT) is the cornerstone of Wisconsin’s Registered Apprenticeship model—learning by doing, while earning.”</a:t>
            </a:r>
          </a:p>
          <a:p>
            <a:r>
              <a:rPr lang="en-US" dirty="0"/>
              <a:t>•	“Apprentices spend the majority of their training—typically 80%—working directly under experienced mentors on real job sites.”</a:t>
            </a:r>
          </a:p>
          <a:p>
            <a:r>
              <a:rPr lang="en-US" dirty="0"/>
              <a:t>________________________________________</a:t>
            </a:r>
          </a:p>
          <a:p>
            <a:r>
              <a:rPr lang="en-US" dirty="0"/>
              <a:t> Benefits to Apprentices</a:t>
            </a:r>
          </a:p>
          <a:p>
            <a:r>
              <a:rPr lang="en-US" dirty="0"/>
              <a:t>•	“OJT allows apprentices to earn a wage while they learn—reducing debt and increasing retention.”</a:t>
            </a:r>
          </a:p>
          <a:p>
            <a:r>
              <a:rPr lang="en-US" dirty="0"/>
              <a:t>•	“Skills learned through OJT are immediately applicable, making the training relevant and high-impact.”</a:t>
            </a:r>
          </a:p>
          <a:p>
            <a:r>
              <a:rPr lang="en-US" dirty="0"/>
              <a:t>•	“With each step in the program, apprentices gain increased responsibility and pay.”</a:t>
            </a:r>
          </a:p>
          <a:p>
            <a:r>
              <a:rPr lang="en-US" dirty="0"/>
              <a:t>________________________________________</a:t>
            </a:r>
          </a:p>
          <a:p>
            <a:r>
              <a:rPr lang="en-US" dirty="0"/>
              <a:t> Benefits to Employers</a:t>
            </a:r>
          </a:p>
          <a:p>
            <a:r>
              <a:rPr lang="en-US" dirty="0"/>
              <a:t>•	“Employers shape their own workforce—training apprentices to meet exact industry and company standards.”</a:t>
            </a:r>
          </a:p>
          <a:p>
            <a:r>
              <a:rPr lang="en-US" dirty="0"/>
              <a:t>•	“Retention rates are higher for workers who’ve trained on the job and feel invested in their workplace.”</a:t>
            </a:r>
          </a:p>
          <a:p>
            <a:r>
              <a:rPr lang="en-US" dirty="0"/>
              <a:t>•	“OJT boosts productivity and ensures safety by giving workers direct, supervised experience.”</a:t>
            </a:r>
          </a:p>
          <a:p>
            <a:r>
              <a:rPr lang="en-US" dirty="0"/>
              <a:t>________________________________________</a:t>
            </a:r>
          </a:p>
          <a:p>
            <a:r>
              <a:rPr lang="en-US" dirty="0"/>
              <a:t> OJT Structure in Wisconsin Apprenticeship</a:t>
            </a:r>
          </a:p>
          <a:p>
            <a:r>
              <a:rPr lang="en-US" dirty="0"/>
              <a:t>“Wisconsin Apprenticeship pairs OJT with related instruction—typically 144 hours of classroom learning per year.”</a:t>
            </a:r>
          </a:p>
          <a:p>
            <a:r>
              <a:rPr lang="en-US" dirty="0"/>
              <a:t>•	“OJT is guided by a structured training plan registered with the Wisconsin Department of Workforce Development.”</a:t>
            </a:r>
          </a:p>
          <a:p>
            <a:r>
              <a:rPr lang="en-US" dirty="0"/>
              <a:t>•	“The OJT component is competency-based or time-based, depending on the trade or occupation.”</a:t>
            </a:r>
          </a:p>
          <a:p>
            <a:r>
              <a:rPr lang="en-US" dirty="0"/>
              <a:t>________________________________________</a:t>
            </a:r>
          </a:p>
          <a:p>
            <a:r>
              <a:rPr lang="en-US" dirty="0"/>
              <a:t>Impact and Scale</a:t>
            </a:r>
          </a:p>
          <a:p>
            <a:r>
              <a:rPr lang="en-US" dirty="0"/>
              <a:t>•	“Wisconsin supports over 17,000 active apprentices across more than 200 occupations.”</a:t>
            </a:r>
          </a:p>
          <a:p>
            <a:r>
              <a:rPr lang="en-US" dirty="0"/>
              <a:t>•	“OJT is essential to filling the state’s demand for skilled workers in construction, manufacturing, health care, IT, and education.”</a:t>
            </a:r>
          </a:p>
          <a:p>
            <a:r>
              <a:rPr lang="en-US" dirty="0"/>
              <a:t>•	“Programs are scalable, adaptable, and designed to meet both urban and rural workforce needs.”</a:t>
            </a:r>
          </a:p>
          <a:p>
            <a:r>
              <a:rPr lang="en-US" dirty="0"/>
              <a:t>________________________________________</a:t>
            </a:r>
          </a:p>
          <a:p>
            <a:r>
              <a:rPr lang="en-US" dirty="0"/>
              <a:t>Why It Works</a:t>
            </a:r>
          </a:p>
          <a:p>
            <a:r>
              <a:rPr lang="en-US" dirty="0"/>
              <a:t>•	“OJT fosters deep mentorship, hands-on learning, and loyalty—hallmarks of a high-quality workforce.”</a:t>
            </a:r>
          </a:p>
          <a:p>
            <a:r>
              <a:rPr lang="en-US" dirty="0"/>
              <a:t>•	“It’s not just job training. It’s building careers, families, and communities.”</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5</a:t>
            </a:fld>
            <a:endParaRPr lang="en-US" dirty="0"/>
          </a:p>
        </p:txBody>
      </p:sp>
    </p:spTree>
    <p:extLst>
      <p:ext uri="{BB962C8B-B14F-4D97-AF65-F5344CB8AC3E}">
        <p14:creationId xmlns:p14="http://schemas.microsoft.com/office/powerpoint/2010/main" val="5350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“Classroom instruction—also known as Related Technical Instruction (RTI)—is where apprentices build the academic and theoretical knowledge that complements their on-the-job training.”</a:t>
            </a:r>
          </a:p>
          <a:p>
            <a:r>
              <a:rPr lang="en-US" dirty="0"/>
              <a:t>•	“In Wisconsin, apprentices typically complete at least 144 hours of classroom instruction per year, taught by technical experts and industry professionals.”</a:t>
            </a:r>
          </a:p>
          <a:p>
            <a:r>
              <a:rPr lang="en-US" dirty="0"/>
              <a:t>________________________________________</a:t>
            </a:r>
          </a:p>
          <a:p>
            <a:r>
              <a:rPr lang="en-US" dirty="0"/>
              <a:t>Why It Matters</a:t>
            </a:r>
          </a:p>
          <a:p>
            <a:r>
              <a:rPr lang="en-US" dirty="0"/>
              <a:t>•	“It reinforces what apprentices learn on the job by teaching concepts like safety, codes, mathematics, blueprint reading, and technology.”</a:t>
            </a:r>
          </a:p>
          <a:p>
            <a:r>
              <a:rPr lang="en-US" dirty="0"/>
              <a:t>•	“Classroom instruction helps apprentices understand the ‘why’ behind the ‘how’—deepening their knowledge and critical thinking.”</a:t>
            </a:r>
          </a:p>
          <a:p>
            <a:r>
              <a:rPr lang="en-US" dirty="0"/>
              <a:t>•	“This dual approach—practical experience + academic instruction—is what makes apprenticeship graduates job-ready and future-proof.”</a:t>
            </a:r>
          </a:p>
          <a:p>
            <a:r>
              <a:rPr lang="en-US" dirty="0"/>
              <a:t>________________________________________ Delivered by Trusted Education Partners</a:t>
            </a:r>
          </a:p>
          <a:p>
            <a:r>
              <a:rPr lang="en-US" dirty="0"/>
              <a:t>•	“Classroom training is typically delivered through Wisconsin’s robust network of technical colleges and training centers.”</a:t>
            </a:r>
          </a:p>
          <a:p>
            <a:r>
              <a:rPr lang="en-US" dirty="0"/>
              <a:t>•	“These institutions align instruction with industry standards to ensure relevance and rigor.”</a:t>
            </a:r>
          </a:p>
          <a:p>
            <a:r>
              <a:rPr lang="en-US" dirty="0"/>
              <a:t>•	“Our partnerships with educators ensure apprentices are learning skills that match real-world employer needs.”</a:t>
            </a:r>
          </a:p>
          <a:p>
            <a:r>
              <a:rPr lang="en-US" dirty="0"/>
              <a:t>________________________________________</a:t>
            </a:r>
          </a:p>
          <a:p>
            <a:r>
              <a:rPr lang="en-US" dirty="0"/>
              <a:t>For Apprentices</a:t>
            </a:r>
          </a:p>
          <a:p>
            <a:r>
              <a:rPr lang="en-US" dirty="0"/>
              <a:t>•	“Apprentices earn while they learn—not only on the job but also in the classroom.”</a:t>
            </a:r>
          </a:p>
          <a:p>
            <a:r>
              <a:rPr lang="en-US" dirty="0"/>
              <a:t>•	“Instruction often leads to industry-recognized credentials or even academic credit that can stack toward a degree.”</a:t>
            </a:r>
          </a:p>
          <a:p>
            <a:r>
              <a:rPr lang="en-US" dirty="0"/>
              <a:t>•	“This academic component empowers apprentices to grow beyond the trades, into leadership, training, or business ownership.”</a:t>
            </a:r>
          </a:p>
          <a:p>
            <a:r>
              <a:rPr lang="en-US" dirty="0"/>
              <a:t>________________________________________</a:t>
            </a:r>
          </a:p>
          <a:p>
            <a:r>
              <a:rPr lang="en-US" dirty="0"/>
              <a:t>For Employers</a:t>
            </a:r>
          </a:p>
          <a:p>
            <a:r>
              <a:rPr lang="en-US" dirty="0"/>
              <a:t>•	“Employers benefit from classroom instruction because it standardizes learning across the trade—ensuring consistency and quality.”</a:t>
            </a:r>
          </a:p>
          <a:p>
            <a:r>
              <a:rPr lang="en-US" dirty="0"/>
              <a:t>•	“It frees up job sites for productivity while ensuring foundational knowledge is delivered by certified instructors.”</a:t>
            </a:r>
          </a:p>
          <a:p>
            <a:r>
              <a:rPr lang="en-US" dirty="0"/>
              <a:t>•	“Strong instruction reduces errors, increases safety, and raises the overall skill level of the workforce.”</a:t>
            </a:r>
          </a:p>
          <a:p>
            <a:r>
              <a:rPr lang="en-US" dirty="0"/>
              <a:t>________________________________________</a:t>
            </a:r>
          </a:p>
          <a:p>
            <a:r>
              <a:rPr lang="en-US" dirty="0"/>
              <a:t> The Bigger Picture</a:t>
            </a:r>
          </a:p>
          <a:p>
            <a:r>
              <a:rPr lang="en-US" dirty="0"/>
              <a:t>•	“Wisconsin Apprenticeship blends the best of both worlds—hands-on training and technical education—making it one of the most effective workforce development models in the country.”</a:t>
            </a:r>
          </a:p>
          <a:p>
            <a:r>
              <a:rPr lang="en-US" dirty="0"/>
              <a:t>•	“It’s not just about training for a job today—it’s about building a career that lasts a lifetime.”</a:t>
            </a: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6</a:t>
            </a:fld>
            <a:endParaRPr lang="en-US" dirty="0"/>
          </a:p>
        </p:txBody>
      </p:sp>
    </p:spTree>
    <p:extLst>
      <p:ext uri="{BB962C8B-B14F-4D97-AF65-F5344CB8AC3E}">
        <p14:creationId xmlns:p14="http://schemas.microsoft.com/office/powerpoint/2010/main" val="129160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What is the Wisconsin Apprenticeship Contract?</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“The apprenticeship contract is a formal, legally binding agreement that outlines the rights, responsibilities, and expectations of all parties involved in the apprenticeship program.”</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“It ensures accountability for the apprentice, the employer, and the state—protecting the integrity of the program.”</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Purpose and Protection</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“The contract protects apprentices by guaranteeing paid, on-the-job training and access to related classroom instruction.”</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“It ensures apprentices receive progressive wage increases and are treated fairly under state and federal labor laws.”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“It commits employers to providing structured training and mentorship in accordance with approved industry standards.”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Key Components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“Details of the trade or occupation and its training standards—including hours of OJT and classroom instruction.”</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“Wage progression schedule, outlining pay increases as skills develop.”</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“Duration of the apprenticeship, which varies by occupation but typically spans 2–5 years.”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“Signatures from the apprentice, employer, and DWD to ensure mutual commitment and regulatory compliance.”</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For Apprentices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“Signing the contract is a milestone—it marks the official start of their journey toward a skilled, high-paying career.”</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“It gives apprentices a clear pathway, documented expectations, and support from all sides.”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For Employers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“The contract allows employers to train talent their way—while ensuring their commitment to high standards and workforce development.”</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“It reduces turnover and improves performance by setting clear training benchmarks from day one.”</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Accountability and Oversight</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“The DWD oversees all apprenticeship contracts, ensuring compliance with Wisconsin’s apprenticeship laws and federal standards.”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“If issues arise, the contract provides a basis for mediation, adjustment, or resolution.”</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Why It Matters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“The apprenticeship contract turns opportunity into commitment. It’s not just a handshake—it’s a promise to train, learn, and grow.”</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“It reflects Wisconsin’s strong tradition of workforce excellence through structured, fair, and forward-looking training.”</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7</a:t>
            </a:fld>
            <a:endParaRPr lang="en-US" dirty="0"/>
          </a:p>
        </p:txBody>
      </p:sp>
    </p:spTree>
    <p:extLst>
      <p:ext uri="{BB962C8B-B14F-4D97-AF65-F5344CB8AC3E}">
        <p14:creationId xmlns:p14="http://schemas.microsoft.com/office/powerpoint/2010/main" val="321850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Who Are Apprenticeship Sponsors in Wisconsin?</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“Apprenticeship sponsors are the backbone of Wisconsin’s apprenticeship system—they register programs, provide training, and ensure quality.”</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“Sponsors can be employers, labor unions, industry associations, or joint labor-management organizations.”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What Sponsors Do</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“Sponsors design and oversee the apprenticeship program structure—including both on-the-job training and related classroom instruction.”</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“They ensure that apprentices are paid fairly, mentored effectively, and trained to state and industry standards.”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“Sponsors also work closely with the Wisconsin Department of Workforce Development to stay compliant with apprenticeship laws and reporting.”</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Why Sponsorship Matters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“Sponsors are building tomorrow’s workforce—one apprentice at a time.”</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“They help close the skills gap by growing talent from within and preparing workers for high-demand careers.”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“Sponsorship strengthens the local economy by creating sustainable career pathways and improving job quality.”</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Benefits for Sponsors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“Gain a reliable pipeline of loyal, skilled employees trained to your exact needs.”</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“Reduce turnover and recruitment costs—apprentices who train with you are more likely to stay with you.”</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“Enhance your company’s reputation as an employer of choice committed to workforce development.”</a:t>
            </a:r>
            <a:endParaRPr lang="en-US" sz="12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57B0DD1-2118-4507-8E45-07AB7E0B9763}" type="slidenum">
              <a:rPr lang="en-US" smtClean="0"/>
              <a:pPr/>
              <a:t>8</a:t>
            </a:fld>
            <a:endParaRPr lang="en-US" dirty="0"/>
          </a:p>
        </p:txBody>
      </p:sp>
    </p:spTree>
    <p:extLst>
      <p:ext uri="{BB962C8B-B14F-4D97-AF65-F5344CB8AC3E}">
        <p14:creationId xmlns:p14="http://schemas.microsoft.com/office/powerpoint/2010/main" val="4937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spcBef>
                <a:spcPts val="3600"/>
              </a:spcBef>
              <a:buNone/>
            </a:pPr>
            <a:r>
              <a:rPr lang="en-US" altLang="en-US" dirty="0">
                <a:solidFill>
                  <a:srgbClr val="003663"/>
                </a:solidFill>
              </a:rPr>
              <a:t>Attain mastery while earning a good wage</a:t>
            </a:r>
          </a:p>
          <a:p>
            <a:pPr indent="0">
              <a:lnSpc>
                <a:spcPct val="100000"/>
              </a:lnSpc>
              <a:spcBef>
                <a:spcPts val="600"/>
              </a:spcBef>
              <a:buNone/>
            </a:pPr>
            <a:r>
              <a:rPr lang="en-US" altLang="en-US" dirty="0">
                <a:solidFill>
                  <a:srgbClr val="003663"/>
                </a:solidFill>
              </a:rPr>
              <a:t>    </a:t>
            </a:r>
            <a:r>
              <a:rPr lang="en-US" altLang="en-US" sz="1200" dirty="0">
                <a:solidFill>
                  <a:srgbClr val="003663"/>
                </a:solidFill>
              </a:rPr>
              <a:t>-Gain lifetime skills and abilities</a:t>
            </a:r>
          </a:p>
          <a:p>
            <a:pPr indent="0">
              <a:lnSpc>
                <a:spcPct val="100000"/>
              </a:lnSpc>
              <a:spcBef>
                <a:spcPts val="600"/>
              </a:spcBef>
              <a:buNone/>
            </a:pPr>
            <a:r>
              <a:rPr lang="en-US" altLang="en-US" sz="1200" dirty="0">
                <a:solidFill>
                  <a:srgbClr val="003663"/>
                </a:solidFill>
              </a:rPr>
              <a:t>     -Secure comprehensive knowledge of the occupation</a:t>
            </a:r>
          </a:p>
          <a:p>
            <a:pPr indent="0">
              <a:spcBef>
                <a:spcPts val="3600"/>
              </a:spcBef>
              <a:buNone/>
            </a:pPr>
            <a:r>
              <a:rPr lang="en-US" altLang="en-US" dirty="0">
                <a:solidFill>
                  <a:srgbClr val="0070C0"/>
                </a:solidFill>
              </a:rPr>
              <a:t>Acknowledged as a valued education</a:t>
            </a:r>
          </a:p>
          <a:p>
            <a:pPr indent="0">
              <a:lnSpc>
                <a:spcPct val="100000"/>
              </a:lnSpc>
              <a:spcBef>
                <a:spcPts val="600"/>
              </a:spcBef>
              <a:buNone/>
            </a:pPr>
            <a:r>
              <a:rPr lang="en-US" altLang="en-US" sz="1200" dirty="0">
                <a:solidFill>
                  <a:srgbClr val="0070C0"/>
                </a:solidFill>
              </a:rPr>
              <a:t>     -Portable credential: spans employers &amp; states</a:t>
            </a:r>
          </a:p>
          <a:p>
            <a:pPr indent="0">
              <a:lnSpc>
                <a:spcPct val="100000"/>
              </a:lnSpc>
              <a:spcBef>
                <a:spcPts val="600"/>
              </a:spcBef>
              <a:buNone/>
            </a:pPr>
            <a:r>
              <a:rPr lang="en-US" altLang="en-US" sz="1200" dirty="0">
                <a:solidFill>
                  <a:srgbClr val="0070C0"/>
                </a:solidFill>
              </a:rPr>
              <a:t>     -Vets may be eligible for GI Bill benefits</a:t>
            </a:r>
          </a:p>
          <a:p>
            <a:pPr indent="0">
              <a:lnSpc>
                <a:spcPct val="100000"/>
              </a:lnSpc>
              <a:spcBef>
                <a:spcPts val="600"/>
              </a:spcBef>
              <a:buNone/>
            </a:pPr>
            <a:r>
              <a:rPr lang="en-US" altLang="en-US" sz="1200" dirty="0">
                <a:solidFill>
                  <a:srgbClr val="0070C0"/>
                </a:solidFill>
              </a:rPr>
              <a:t>     -Pathway to Associates Degree</a:t>
            </a:r>
          </a:p>
          <a:p>
            <a:pPr indent="0">
              <a:lnSpc>
                <a:spcPct val="100000"/>
              </a:lnSpc>
              <a:spcBef>
                <a:spcPts val="600"/>
              </a:spcBef>
              <a:buNone/>
            </a:pPr>
            <a:endParaRPr lang="en-US" altLang="en-US" sz="1200" dirty="0">
              <a:solidFill>
                <a:srgbClr val="003663"/>
              </a:solidFill>
            </a:endParaRPr>
          </a:p>
          <a:p>
            <a:pPr indent="0">
              <a:lnSpc>
                <a:spcPct val="100000"/>
              </a:lnSpc>
              <a:spcBef>
                <a:spcPts val="600"/>
              </a:spcBef>
              <a:buNone/>
            </a:pPr>
            <a:r>
              <a:rPr lang="en-US" altLang="en-US" dirty="0">
                <a:solidFill>
                  <a:srgbClr val="003663"/>
                </a:solidFill>
              </a:rPr>
              <a:t>Clear pathway to upward mobility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B0DD1-2118-4507-8E45-07AB7E0B9763}"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428828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bwMode="gray">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4FDCE3-9752-4638-9221-035719C624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bwMode="ltGray">
          <a:xfrm>
            <a:off x="838200" y="4191000"/>
            <a:ext cx="10515600" cy="1143000"/>
          </a:xfrm>
          <a:prstGeom prst="rect">
            <a:avLst/>
          </a:prstGeom>
        </p:spPr>
        <p:txBody>
          <a:bodyPr vert="horz" lIns="91440" tIns="45720" rIns="91440" bIns="45720" rtlCol="0" anchor="ctr">
            <a:normAutofit/>
          </a:bodyPr>
          <a:lstStyle>
            <a:lvl1pPr>
              <a:defRPr>
                <a:solidFill>
                  <a:schemeClr val="bg1"/>
                </a:solidFill>
                <a:latin typeface="+mj-lt"/>
              </a:defRPr>
            </a:lvl1pPr>
          </a:lstStyle>
          <a:p>
            <a:r>
              <a:rPr lang="en-US" dirty="0"/>
              <a:t>Title Goes Here</a:t>
            </a:r>
          </a:p>
        </p:txBody>
      </p:sp>
      <p:sp>
        <p:nvSpPr>
          <p:cNvPr id="3" name="Text Placeholder 2">
            <a:extLst>
              <a:ext uri="{FF2B5EF4-FFF2-40B4-BE49-F238E27FC236}">
                <a16:creationId xmlns:a16="http://schemas.microsoft.com/office/drawing/2014/main" id="{C6203260-CC94-4193-BC8F-697FB12BF9B6}"/>
              </a:ext>
            </a:extLst>
          </p:cNvPr>
          <p:cNvSpPr>
            <a:spLocks noGrp="1"/>
          </p:cNvSpPr>
          <p:nvPr>
            <p:ph type="body" sz="quarter" idx="11" hasCustomPrompt="1"/>
          </p:nvPr>
        </p:nvSpPr>
        <p:spPr bwMode="ltGray">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196106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r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02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4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07D0F7-26A2-479B-9D7B-7CDE0D1D6400}"/>
              </a:ext>
            </a:extLst>
          </p:cNvPr>
          <p:cNvSpPr>
            <a:spLocks noGrp="1"/>
          </p:cNvSpPr>
          <p:nvPr>
            <p:ph type="title" hasCustomPrompt="1"/>
          </p:nvPr>
        </p:nvSpPr>
        <p:spPr>
          <a:xfrm>
            <a:off x="838200" y="365125"/>
            <a:ext cx="10515600" cy="625475"/>
          </a:xfrm>
          <a:prstGeom prst="rect">
            <a:avLst/>
          </a:prstGeom>
        </p:spPr>
        <p:txBody>
          <a:bodyPr/>
          <a:lstStyle>
            <a:lvl1pPr algn="ctr">
              <a:defRPr>
                <a:solidFill>
                  <a:schemeClr val="accent6">
                    <a:lumMod val="50000"/>
                  </a:schemeClr>
                </a:solidFill>
              </a:defRPr>
            </a:lvl1pPr>
          </a:lstStyle>
          <a:p>
            <a:r>
              <a:rPr lang="en-US" dirty="0"/>
              <a:t>Timeline title goes here</a:t>
            </a:r>
          </a:p>
        </p:txBody>
      </p:sp>
      <p:sp>
        <p:nvSpPr>
          <p:cNvPr id="5" name="Content Placeholder 4">
            <a:extLst>
              <a:ext uri="{FF2B5EF4-FFF2-40B4-BE49-F238E27FC236}">
                <a16:creationId xmlns:a16="http://schemas.microsoft.com/office/drawing/2014/main" id="{2DEBB3BD-5D1B-473D-BB8D-90762BDDAE48}"/>
              </a:ext>
            </a:extLst>
          </p:cNvPr>
          <p:cNvSpPr>
            <a:spLocks noGrp="1"/>
          </p:cNvSpPr>
          <p:nvPr>
            <p:ph sz="quarter" idx="10"/>
          </p:nvPr>
        </p:nvSpPr>
        <p:spPr>
          <a:xfrm>
            <a:off x="8382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8" name="Content Placeholder 4">
            <a:extLst>
              <a:ext uri="{FF2B5EF4-FFF2-40B4-BE49-F238E27FC236}">
                <a16:creationId xmlns:a16="http://schemas.microsoft.com/office/drawing/2014/main" id="{5566281C-30E4-4C6E-91F3-2747C7D551A0}"/>
              </a:ext>
            </a:extLst>
          </p:cNvPr>
          <p:cNvSpPr>
            <a:spLocks noGrp="1"/>
          </p:cNvSpPr>
          <p:nvPr>
            <p:ph sz="quarter" idx="11"/>
          </p:nvPr>
        </p:nvSpPr>
        <p:spPr>
          <a:xfrm>
            <a:off x="36576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11" name="Content Placeholder 4">
            <a:extLst>
              <a:ext uri="{FF2B5EF4-FFF2-40B4-BE49-F238E27FC236}">
                <a16:creationId xmlns:a16="http://schemas.microsoft.com/office/drawing/2014/main" id="{BE4278F1-32EB-4110-ABAD-A4A39930C1A2}"/>
              </a:ext>
            </a:extLst>
          </p:cNvPr>
          <p:cNvSpPr>
            <a:spLocks noGrp="1"/>
          </p:cNvSpPr>
          <p:nvPr>
            <p:ph sz="quarter" idx="12"/>
          </p:nvPr>
        </p:nvSpPr>
        <p:spPr>
          <a:xfrm>
            <a:off x="64770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12" name="Content Placeholder 4">
            <a:extLst>
              <a:ext uri="{FF2B5EF4-FFF2-40B4-BE49-F238E27FC236}">
                <a16:creationId xmlns:a16="http://schemas.microsoft.com/office/drawing/2014/main" id="{86846D42-223D-4084-9AE0-8DFFB893248B}"/>
              </a:ext>
            </a:extLst>
          </p:cNvPr>
          <p:cNvSpPr>
            <a:spLocks noGrp="1"/>
          </p:cNvSpPr>
          <p:nvPr>
            <p:ph sz="quarter" idx="13"/>
          </p:nvPr>
        </p:nvSpPr>
        <p:spPr>
          <a:xfrm>
            <a:off x="92202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3" name="Text Placeholder 2">
            <a:extLst>
              <a:ext uri="{FF2B5EF4-FFF2-40B4-BE49-F238E27FC236}">
                <a16:creationId xmlns:a16="http://schemas.microsoft.com/office/drawing/2014/main" id="{2240F881-5911-4DA0-849F-383C07F4BE74}"/>
              </a:ext>
            </a:extLst>
          </p:cNvPr>
          <p:cNvSpPr>
            <a:spLocks noGrp="1"/>
          </p:cNvSpPr>
          <p:nvPr>
            <p:ph type="body" sz="quarter" idx="14" hasCustomPrompt="1"/>
          </p:nvPr>
        </p:nvSpPr>
        <p:spPr>
          <a:xfrm>
            <a:off x="990600" y="990600"/>
            <a:ext cx="10210800" cy="533400"/>
          </a:xfrm>
          <a:prstGeom prst="rect">
            <a:avLst/>
          </a:prstGeom>
        </p:spPr>
        <p:txBody>
          <a:bodyPr/>
          <a:lstStyle>
            <a:lvl1pPr marL="0" indent="0" algn="ctr">
              <a:buNone/>
              <a:defRPr b="0">
                <a:solidFill>
                  <a:srgbClr val="F7921E"/>
                </a:solidFill>
                <a:latin typeface="+mn-lt"/>
              </a:defRPr>
            </a:lvl1pPr>
          </a:lstStyle>
          <a:p>
            <a:pPr lvl="0"/>
            <a:r>
              <a:rPr lang="en-US" dirty="0"/>
              <a:t>Subhead goes here</a:t>
            </a:r>
          </a:p>
        </p:txBody>
      </p:sp>
    </p:spTree>
    <p:extLst>
      <p:ext uri="{BB962C8B-B14F-4D97-AF65-F5344CB8AC3E}">
        <p14:creationId xmlns:p14="http://schemas.microsoft.com/office/powerpoint/2010/main" val="233298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773E2A-6185-4093-999F-9BA02E263E8E}"/>
              </a:ext>
            </a:extLst>
          </p:cNvPr>
          <p:cNvSpPr>
            <a:spLocks noGrp="1"/>
          </p:cNvSpPr>
          <p:nvPr>
            <p:ph type="body" sz="quarter" idx="10" hasCustomPrompt="1"/>
          </p:nvPr>
        </p:nvSpPr>
        <p:spPr>
          <a:xfrm>
            <a:off x="2514600" y="1828800"/>
            <a:ext cx="7162800" cy="3352800"/>
          </a:xfrm>
          <a:prstGeom prst="rect">
            <a:avLst/>
          </a:prstGeom>
        </p:spPr>
        <p:txBody>
          <a:bodyPr/>
          <a:lstStyle>
            <a:lvl1pPr marL="0" indent="0" algn="ctr">
              <a:buNone/>
              <a:defRPr b="1">
                <a:solidFill>
                  <a:schemeClr val="accent6"/>
                </a:solidFill>
              </a:defRPr>
            </a:lvl1pPr>
            <a:lvl2pPr marL="457200" indent="0">
              <a:buNone/>
              <a:defRPr/>
            </a:lvl2pPr>
          </a:lstStyle>
          <a:p>
            <a:pPr lvl="0"/>
            <a:r>
              <a:rPr lang="en-US" dirty="0"/>
              <a:t>Quote goes here</a:t>
            </a:r>
          </a:p>
        </p:txBody>
      </p:sp>
    </p:spTree>
    <p:extLst>
      <p:ext uri="{BB962C8B-B14F-4D97-AF65-F5344CB8AC3E}">
        <p14:creationId xmlns:p14="http://schemas.microsoft.com/office/powerpoint/2010/main" val="4181803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25BF41-2537-4F27-B57A-53D64F7D6A09}"/>
              </a:ext>
            </a:extLst>
          </p:cNvPr>
          <p:cNvSpPr>
            <a:spLocks noGrp="1"/>
          </p:cNvSpPr>
          <p:nvPr>
            <p:ph type="body" sz="quarter" idx="10"/>
          </p:nvPr>
        </p:nvSpPr>
        <p:spPr>
          <a:xfrm>
            <a:off x="990600" y="1143000"/>
            <a:ext cx="10134600" cy="4038600"/>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6598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98CF47-6EE4-4780-BA36-F5DBD674FE6D}"/>
              </a:ext>
            </a:extLst>
          </p:cNvPr>
          <p:cNvSpPr>
            <a:spLocks noGrp="1"/>
          </p:cNvSpPr>
          <p:nvPr>
            <p:ph sz="quarter" idx="10"/>
          </p:nvPr>
        </p:nvSpPr>
        <p:spPr>
          <a:xfrm>
            <a:off x="1562100" y="914400"/>
            <a:ext cx="90678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71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5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4FDCE3-9752-4638-9221-035719C624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3" name="Text Placeholder 2">
            <a:extLst>
              <a:ext uri="{FF2B5EF4-FFF2-40B4-BE49-F238E27FC236}">
                <a16:creationId xmlns:a16="http://schemas.microsoft.com/office/drawing/2014/main" id="{C6203260-CC94-4193-BC8F-697FB12BF9B6}"/>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pic>
        <p:nvPicPr>
          <p:cNvPr id="5" name="Picture 4">
            <a:extLst>
              <a:ext uri="{FF2B5EF4-FFF2-40B4-BE49-F238E27FC236}">
                <a16:creationId xmlns:a16="http://schemas.microsoft.com/office/drawing/2014/main" id="{991AA64A-0071-4E98-8B76-430F2B922F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1061" y="609600"/>
            <a:ext cx="3229877" cy="2971800"/>
          </a:xfrm>
          <a:prstGeom prst="rect">
            <a:avLst/>
          </a:prstGeom>
        </p:spPr>
      </p:pic>
    </p:spTree>
    <p:extLst>
      <p:ext uri="{BB962C8B-B14F-4D97-AF65-F5344CB8AC3E}">
        <p14:creationId xmlns:p14="http://schemas.microsoft.com/office/powerpoint/2010/main" val="366536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5BD22-772C-4924-8786-D0B360B23B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6" name="Text Placeholder 2">
            <a:extLst>
              <a:ext uri="{FF2B5EF4-FFF2-40B4-BE49-F238E27FC236}">
                <a16:creationId xmlns:a16="http://schemas.microsoft.com/office/drawing/2014/main" id="{A6AD6BC0-78BE-4CDF-85B0-15A11999FAC4}"/>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pic>
        <p:nvPicPr>
          <p:cNvPr id="8" name="Picture 7">
            <a:extLst>
              <a:ext uri="{FF2B5EF4-FFF2-40B4-BE49-F238E27FC236}">
                <a16:creationId xmlns:a16="http://schemas.microsoft.com/office/drawing/2014/main" id="{CA907DB1-0680-4852-AEE8-1969184D11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1061" y="609600"/>
            <a:ext cx="3229877" cy="2971800"/>
          </a:xfrm>
          <a:prstGeom prst="rect">
            <a:avLst/>
          </a:prstGeom>
        </p:spPr>
      </p:pic>
    </p:spTree>
    <p:extLst>
      <p:ext uri="{BB962C8B-B14F-4D97-AF65-F5344CB8AC3E}">
        <p14:creationId xmlns:p14="http://schemas.microsoft.com/office/powerpoint/2010/main" val="871717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EBF9E-7577-4436-B2D7-8CF40D0F52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5" name="Text Placeholder 2">
            <a:extLst>
              <a:ext uri="{FF2B5EF4-FFF2-40B4-BE49-F238E27FC236}">
                <a16:creationId xmlns:a16="http://schemas.microsoft.com/office/drawing/2014/main" id="{A6BC16B8-F9A4-4A49-AFF2-256956F93CF0}"/>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pic>
        <p:nvPicPr>
          <p:cNvPr id="6" name="Picture 5">
            <a:extLst>
              <a:ext uri="{FF2B5EF4-FFF2-40B4-BE49-F238E27FC236}">
                <a16:creationId xmlns:a16="http://schemas.microsoft.com/office/drawing/2014/main" id="{D4F4E685-AE86-417A-A752-2439569CED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1061" y="609600"/>
            <a:ext cx="3229877" cy="2971800"/>
          </a:xfrm>
          <a:prstGeom prst="rect">
            <a:avLst/>
          </a:prstGeom>
        </p:spPr>
      </p:pic>
    </p:spTree>
    <p:extLst>
      <p:ext uri="{BB962C8B-B14F-4D97-AF65-F5344CB8AC3E}">
        <p14:creationId xmlns:p14="http://schemas.microsoft.com/office/powerpoint/2010/main" val="393919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5BD22-772C-4924-8786-D0B360B23B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bwMode="ltGray">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6" name="Text Placeholder 2">
            <a:extLst>
              <a:ext uri="{FF2B5EF4-FFF2-40B4-BE49-F238E27FC236}">
                <a16:creationId xmlns:a16="http://schemas.microsoft.com/office/drawing/2014/main" id="{A6AD6BC0-78BE-4CDF-85B0-15A11999FAC4}"/>
              </a:ext>
            </a:extLst>
          </p:cNvPr>
          <p:cNvSpPr>
            <a:spLocks noGrp="1"/>
          </p:cNvSpPr>
          <p:nvPr>
            <p:ph type="body" sz="quarter" idx="11" hasCustomPrompt="1"/>
          </p:nvPr>
        </p:nvSpPr>
        <p:spPr bwMode="ltGray">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506415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p>
            <a:r>
              <a:rPr lang="en-US" dirty="0"/>
              <a:t>Title Goes Here</a:t>
            </a:r>
          </a:p>
        </p:txBody>
      </p:sp>
      <p:sp>
        <p:nvSpPr>
          <p:cNvPr id="6" name="Text Placeholder 2">
            <a:extLst>
              <a:ext uri="{FF2B5EF4-FFF2-40B4-BE49-F238E27FC236}">
                <a16:creationId xmlns:a16="http://schemas.microsoft.com/office/drawing/2014/main" id="{DAB6177D-9090-4BE1-B3E2-D11123F7E1AE}"/>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pic>
        <p:nvPicPr>
          <p:cNvPr id="5" name="Picture 4">
            <a:extLst>
              <a:ext uri="{FF2B5EF4-FFF2-40B4-BE49-F238E27FC236}">
                <a16:creationId xmlns:a16="http://schemas.microsoft.com/office/drawing/2014/main" id="{23BCAF2B-03E7-4C51-9767-DFD9C0D36D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1061" y="609600"/>
            <a:ext cx="3229877" cy="2971800"/>
          </a:xfrm>
          <a:prstGeom prst="rect">
            <a:avLst/>
          </a:prstGeom>
        </p:spPr>
      </p:pic>
    </p:spTree>
    <p:extLst>
      <p:ext uri="{BB962C8B-B14F-4D97-AF65-F5344CB8AC3E}">
        <p14:creationId xmlns:p14="http://schemas.microsoft.com/office/powerpoint/2010/main" val="1301367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F321DC-DA3A-468E-A7EB-0D6525705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6" name="Text Placeholder 2">
            <a:extLst>
              <a:ext uri="{FF2B5EF4-FFF2-40B4-BE49-F238E27FC236}">
                <a16:creationId xmlns:a16="http://schemas.microsoft.com/office/drawing/2014/main" id="{95E01C85-BBCA-4157-AAA4-57AFD7546110}"/>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pic>
        <p:nvPicPr>
          <p:cNvPr id="8" name="Picture 7">
            <a:extLst>
              <a:ext uri="{FF2B5EF4-FFF2-40B4-BE49-F238E27FC236}">
                <a16:creationId xmlns:a16="http://schemas.microsoft.com/office/drawing/2014/main" id="{FA83353F-5C98-4842-A1F5-B9AE2EFC2B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1061" y="609600"/>
            <a:ext cx="3229877" cy="2971800"/>
          </a:xfrm>
          <a:prstGeom prst="rect">
            <a:avLst/>
          </a:prstGeom>
        </p:spPr>
      </p:pic>
    </p:spTree>
    <p:extLst>
      <p:ext uri="{BB962C8B-B14F-4D97-AF65-F5344CB8AC3E}">
        <p14:creationId xmlns:p14="http://schemas.microsoft.com/office/powerpoint/2010/main" val="3212808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r 1">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067BCA5-C98E-44C3-A40F-C750AE069E2A}"/>
              </a:ext>
            </a:extLst>
          </p:cNvPr>
          <p:cNvSpPr>
            <a:spLocks noGrp="1"/>
          </p:cNvSpPr>
          <p:nvPr>
            <p:ph sz="quarter" idx="10"/>
          </p:nvPr>
        </p:nvSpPr>
        <p:spPr>
          <a:xfrm>
            <a:off x="838200" y="1447800"/>
            <a:ext cx="10515600" cy="4267200"/>
          </a:xfrm>
          <a:prstGeom prst="rect">
            <a:avLst/>
          </a:prstGeom>
        </p:spPr>
        <p:txBody>
          <a:bodyPr/>
          <a:lstStyle>
            <a:lvl1pPr>
              <a:defRPr>
                <a:solidFill>
                  <a:schemeClr val="accent6">
                    <a:lumMod val="50000"/>
                  </a:schemeClr>
                </a:solidFill>
                <a:latin typeface="+mn-lt"/>
                <a:ea typeface="Open Sans" panose="020B0606030504020204" pitchFamily="34" charset="0"/>
                <a:cs typeface="Open Sans" panose="020B0606030504020204" pitchFamily="34" charset="0"/>
              </a:defRPr>
            </a:lvl1pPr>
            <a:lvl2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2222907-DA4C-46BA-B7E7-9FD352BEC1FE}"/>
              </a:ext>
            </a:extLst>
          </p:cNvPr>
          <p:cNvSpPr>
            <a:spLocks noGrp="1"/>
          </p:cNvSpPr>
          <p:nvPr>
            <p:ph type="title"/>
          </p:nvPr>
        </p:nvSpPr>
        <p:spPr>
          <a:xfrm>
            <a:off x="838200" y="3889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99D3182-0DF6-429B-88D5-C7B7FB4857C3}"/>
              </a:ext>
            </a:extLst>
          </p:cNvPr>
          <p:cNvCxnSpPr/>
          <p:nvPr userDrawn="1"/>
        </p:nvCxnSpPr>
        <p:spPr>
          <a:xfrm>
            <a:off x="838200" y="1143000"/>
            <a:ext cx="105156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477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B9320E-F03F-4DD5-BDF6-B170C6858BD5}"/>
              </a:ext>
            </a:extLst>
          </p:cNvPr>
          <p:cNvSpPr/>
          <p:nvPr userDrawn="1"/>
        </p:nvSpPr>
        <p:spPr>
          <a:xfrm>
            <a:off x="6324600" y="1066800"/>
            <a:ext cx="5257800" cy="2286000"/>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B42509-0D72-41F5-A30F-CEB705AB03AE}"/>
              </a:ext>
            </a:extLst>
          </p:cNvPr>
          <p:cNvSpPr/>
          <p:nvPr userDrawn="1"/>
        </p:nvSpPr>
        <p:spPr>
          <a:xfrm>
            <a:off x="6324600" y="3577799"/>
            <a:ext cx="5257800" cy="2369403"/>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2C13DB-B562-480F-9142-AAA4952F3BB2}"/>
              </a:ext>
            </a:extLst>
          </p:cNvPr>
          <p:cNvSpPr/>
          <p:nvPr userDrawn="1"/>
        </p:nvSpPr>
        <p:spPr>
          <a:xfrm>
            <a:off x="669791" y="1066800"/>
            <a:ext cx="5257800" cy="2286000"/>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C02069-CA84-4FEC-A80A-8918503D7244}"/>
              </a:ext>
            </a:extLst>
          </p:cNvPr>
          <p:cNvSpPr/>
          <p:nvPr userDrawn="1"/>
        </p:nvSpPr>
        <p:spPr>
          <a:xfrm>
            <a:off x="669791" y="3577799"/>
            <a:ext cx="5257800" cy="2369403"/>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47D9B4D4-3A84-4A05-8B62-CB53F6C11B09}"/>
              </a:ext>
            </a:extLst>
          </p:cNvPr>
          <p:cNvSpPr>
            <a:spLocks noGrp="1"/>
          </p:cNvSpPr>
          <p:nvPr>
            <p:ph type="title"/>
          </p:nvPr>
        </p:nvSpPr>
        <p:spPr>
          <a:xfrm>
            <a:off x="838200" y="3127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609BD14-747B-49CF-9F1C-3914F0C4B20A}"/>
              </a:ext>
            </a:extLst>
          </p:cNvPr>
          <p:cNvSpPr>
            <a:spLocks noGrp="1"/>
          </p:cNvSpPr>
          <p:nvPr>
            <p:ph type="body" sz="quarter" idx="10"/>
          </p:nvPr>
        </p:nvSpPr>
        <p:spPr>
          <a:xfrm>
            <a:off x="1507991" y="10668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0" name="Text Placeholder 5">
            <a:extLst>
              <a:ext uri="{FF2B5EF4-FFF2-40B4-BE49-F238E27FC236}">
                <a16:creationId xmlns:a16="http://schemas.microsoft.com/office/drawing/2014/main" id="{A35EC391-27F1-4DD1-8F31-ADA1CF2C9370}"/>
              </a:ext>
            </a:extLst>
          </p:cNvPr>
          <p:cNvSpPr>
            <a:spLocks noGrp="1"/>
          </p:cNvSpPr>
          <p:nvPr>
            <p:ph type="body" sz="quarter" idx="11"/>
          </p:nvPr>
        </p:nvSpPr>
        <p:spPr>
          <a:xfrm>
            <a:off x="7162800" y="10668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1" name="Text Placeholder 5">
            <a:extLst>
              <a:ext uri="{FF2B5EF4-FFF2-40B4-BE49-F238E27FC236}">
                <a16:creationId xmlns:a16="http://schemas.microsoft.com/office/drawing/2014/main" id="{DCDF8934-3247-493D-B786-DA3D0E01B98D}"/>
              </a:ext>
            </a:extLst>
          </p:cNvPr>
          <p:cNvSpPr>
            <a:spLocks noGrp="1"/>
          </p:cNvSpPr>
          <p:nvPr>
            <p:ph type="body" sz="quarter" idx="12"/>
          </p:nvPr>
        </p:nvSpPr>
        <p:spPr>
          <a:xfrm>
            <a:off x="1507991" y="35814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2" name="Text Placeholder 5">
            <a:extLst>
              <a:ext uri="{FF2B5EF4-FFF2-40B4-BE49-F238E27FC236}">
                <a16:creationId xmlns:a16="http://schemas.microsoft.com/office/drawing/2014/main" id="{914FCCA6-3C78-4847-AD04-B0CA192527D5}"/>
              </a:ext>
            </a:extLst>
          </p:cNvPr>
          <p:cNvSpPr>
            <a:spLocks noGrp="1"/>
          </p:cNvSpPr>
          <p:nvPr>
            <p:ph type="body" sz="quarter" idx="13"/>
          </p:nvPr>
        </p:nvSpPr>
        <p:spPr>
          <a:xfrm>
            <a:off x="7162800" y="35814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Tree>
    <p:extLst>
      <p:ext uri="{BB962C8B-B14F-4D97-AF65-F5344CB8AC3E}">
        <p14:creationId xmlns:p14="http://schemas.microsoft.com/office/powerpoint/2010/main" val="25302315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0A7B47-D4F1-4DE4-9A47-7AB51B375952}"/>
              </a:ext>
            </a:extLst>
          </p:cNvPr>
          <p:cNvSpPr>
            <a:spLocks noGrp="1"/>
          </p:cNvSpPr>
          <p:nvPr>
            <p:ph type="pic" sz="quarter" idx="10"/>
          </p:nvPr>
        </p:nvSpPr>
        <p:spPr>
          <a:xfrm>
            <a:off x="533400" y="1181100"/>
            <a:ext cx="4267200" cy="4495800"/>
          </a:xfrm>
          <a:prstGeom prst="rect">
            <a:avLst/>
          </a:prstGeom>
        </p:spPr>
        <p:txBody>
          <a:bodyPr/>
          <a:lstStyle>
            <a:lvl1pPr>
              <a:defRPr>
                <a:solidFill>
                  <a:schemeClr val="bg1"/>
                </a:solidFill>
              </a:defRPr>
            </a:lvl1pPr>
          </a:lstStyle>
          <a:p>
            <a:endParaRPr lang="en-US" dirty="0"/>
          </a:p>
        </p:txBody>
      </p:sp>
      <p:sp>
        <p:nvSpPr>
          <p:cNvPr id="10" name="Text Placeholder 9">
            <a:extLst>
              <a:ext uri="{FF2B5EF4-FFF2-40B4-BE49-F238E27FC236}">
                <a16:creationId xmlns:a16="http://schemas.microsoft.com/office/drawing/2014/main" id="{1DF31B9A-6A96-4D0D-9D42-2499E5BAB022}"/>
              </a:ext>
            </a:extLst>
          </p:cNvPr>
          <p:cNvSpPr>
            <a:spLocks noGrp="1"/>
          </p:cNvSpPr>
          <p:nvPr>
            <p:ph type="body" sz="quarter" idx="11"/>
          </p:nvPr>
        </p:nvSpPr>
        <p:spPr>
          <a:xfrm>
            <a:off x="5029200" y="1181100"/>
            <a:ext cx="6629400" cy="4495800"/>
          </a:xfrm>
          <a:prstGeom prst="rect">
            <a:avLst/>
          </a:prstGeo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5216744C-BCED-4A6C-BBD3-0954EC4DC331}"/>
              </a:ext>
            </a:extLst>
          </p:cNvPr>
          <p:cNvSpPr>
            <a:spLocks noGrp="1"/>
          </p:cNvSpPr>
          <p:nvPr>
            <p:ph type="title"/>
          </p:nvPr>
        </p:nvSpPr>
        <p:spPr>
          <a:xfrm>
            <a:off x="838200" y="3889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102264A-6A2A-4D71-8CFB-DC3B8262B446}"/>
              </a:ext>
            </a:extLst>
          </p:cNvPr>
          <p:cNvCxnSpPr/>
          <p:nvPr userDrawn="1"/>
        </p:nvCxnSpPr>
        <p:spPr>
          <a:xfrm>
            <a:off x="838200" y="1143000"/>
            <a:ext cx="105156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159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r 4">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DB33456-9656-4001-BC34-6ABA0B0C4AC2}"/>
              </a:ext>
            </a:extLst>
          </p:cNvPr>
          <p:cNvSpPr/>
          <p:nvPr userDrawn="1"/>
        </p:nvSpPr>
        <p:spPr>
          <a:xfrm>
            <a:off x="838200" y="1996648"/>
            <a:ext cx="3124200" cy="3124200"/>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454E6B8-8161-4C55-A1FC-2302693022A2}"/>
              </a:ext>
            </a:extLst>
          </p:cNvPr>
          <p:cNvSpPr/>
          <p:nvPr userDrawn="1"/>
        </p:nvSpPr>
        <p:spPr>
          <a:xfrm>
            <a:off x="4533900" y="1996648"/>
            <a:ext cx="3124200" cy="3124200"/>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8BBBFD-C5E5-49E4-B9DD-80D6F67B4B2E}"/>
              </a:ext>
            </a:extLst>
          </p:cNvPr>
          <p:cNvSpPr/>
          <p:nvPr userDrawn="1"/>
        </p:nvSpPr>
        <p:spPr>
          <a:xfrm>
            <a:off x="8229600" y="1996648"/>
            <a:ext cx="3124200" cy="3124200"/>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6394C58-B18E-4621-A447-299ABC71CD5F}"/>
              </a:ext>
            </a:extLst>
          </p:cNvPr>
          <p:cNvSpPr>
            <a:spLocks noGrp="1"/>
          </p:cNvSpPr>
          <p:nvPr>
            <p:ph type="body" sz="quarter" idx="10" hasCustomPrompt="1"/>
          </p:nvPr>
        </p:nvSpPr>
        <p:spPr>
          <a:xfrm>
            <a:off x="1066800" y="3708398"/>
            <a:ext cx="266700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12" name="Text Placeholder 4">
            <a:extLst>
              <a:ext uri="{FF2B5EF4-FFF2-40B4-BE49-F238E27FC236}">
                <a16:creationId xmlns:a16="http://schemas.microsoft.com/office/drawing/2014/main" id="{7B28D844-CFEA-445B-BA2A-25DDA898B99C}"/>
              </a:ext>
            </a:extLst>
          </p:cNvPr>
          <p:cNvSpPr>
            <a:spLocks noGrp="1"/>
          </p:cNvSpPr>
          <p:nvPr>
            <p:ph type="body" sz="quarter" idx="11" hasCustomPrompt="1"/>
          </p:nvPr>
        </p:nvSpPr>
        <p:spPr>
          <a:xfrm>
            <a:off x="4762500" y="3708398"/>
            <a:ext cx="266700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13" name="Text Placeholder 4">
            <a:extLst>
              <a:ext uri="{FF2B5EF4-FFF2-40B4-BE49-F238E27FC236}">
                <a16:creationId xmlns:a16="http://schemas.microsoft.com/office/drawing/2014/main" id="{5129BAC0-B3B3-44DD-BF92-3EC5A9FD3452}"/>
              </a:ext>
            </a:extLst>
          </p:cNvPr>
          <p:cNvSpPr>
            <a:spLocks noGrp="1"/>
          </p:cNvSpPr>
          <p:nvPr>
            <p:ph type="body" sz="quarter" idx="12" hasCustomPrompt="1"/>
          </p:nvPr>
        </p:nvSpPr>
        <p:spPr>
          <a:xfrm>
            <a:off x="8458200" y="3708399"/>
            <a:ext cx="266700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9" name="Title 1">
            <a:extLst>
              <a:ext uri="{FF2B5EF4-FFF2-40B4-BE49-F238E27FC236}">
                <a16:creationId xmlns:a16="http://schemas.microsoft.com/office/drawing/2014/main" id="{B99558C5-0DA9-44F8-BFEC-D31270DA785F}"/>
              </a:ext>
            </a:extLst>
          </p:cNvPr>
          <p:cNvSpPr>
            <a:spLocks noGrp="1"/>
          </p:cNvSpPr>
          <p:nvPr>
            <p:ph type="title"/>
          </p:nvPr>
        </p:nvSpPr>
        <p:spPr>
          <a:xfrm>
            <a:off x="838200" y="3889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551CBAD3-FCA5-4813-BDEE-4A4F4716835E}"/>
              </a:ext>
            </a:extLst>
          </p:cNvPr>
          <p:cNvCxnSpPr/>
          <p:nvPr userDrawn="1"/>
        </p:nvCxnSpPr>
        <p:spPr>
          <a:xfrm>
            <a:off x="838200" y="1143000"/>
            <a:ext cx="105156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58900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r 5">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048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4FDCE3-9752-4638-9221-035719C624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3" name="Text Placeholder 2">
            <a:extLst>
              <a:ext uri="{FF2B5EF4-FFF2-40B4-BE49-F238E27FC236}">
                <a16:creationId xmlns:a16="http://schemas.microsoft.com/office/drawing/2014/main" id="{C6203260-CC94-4193-BC8F-697FB12BF9B6}"/>
              </a:ext>
            </a:extLst>
          </p:cNvPr>
          <p:cNvSpPr>
            <a:spLocks noGrp="1"/>
          </p:cNvSpPr>
          <p:nvPr>
            <p:ph type="body" sz="quarter" idx="11" hasCustomPrompt="1"/>
          </p:nvPr>
        </p:nvSpPr>
        <p:spPr>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pic>
        <p:nvPicPr>
          <p:cNvPr id="5" name="Picture 4">
            <a:extLst>
              <a:ext uri="{FF2B5EF4-FFF2-40B4-BE49-F238E27FC236}">
                <a16:creationId xmlns:a16="http://schemas.microsoft.com/office/drawing/2014/main" id="{991AA64A-0071-4E98-8B76-430F2B922F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1061" y="609600"/>
            <a:ext cx="3229877" cy="2971800"/>
          </a:xfrm>
          <a:prstGeom prst="rect">
            <a:avLst/>
          </a:prstGeom>
        </p:spPr>
      </p:pic>
    </p:spTree>
    <p:extLst>
      <p:ext uri="{BB962C8B-B14F-4D97-AF65-F5344CB8AC3E}">
        <p14:creationId xmlns:p14="http://schemas.microsoft.com/office/powerpoint/2010/main" val="3756426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07D0F7-26A2-479B-9D7B-7CDE0D1D6400}"/>
              </a:ext>
            </a:extLst>
          </p:cNvPr>
          <p:cNvSpPr>
            <a:spLocks noGrp="1"/>
          </p:cNvSpPr>
          <p:nvPr>
            <p:ph type="title" hasCustomPrompt="1"/>
          </p:nvPr>
        </p:nvSpPr>
        <p:spPr>
          <a:xfrm>
            <a:off x="838200" y="365125"/>
            <a:ext cx="10515600" cy="625475"/>
          </a:xfrm>
          <a:prstGeom prst="rect">
            <a:avLst/>
          </a:prstGeom>
        </p:spPr>
        <p:txBody>
          <a:bodyPr/>
          <a:lstStyle>
            <a:lvl1pPr algn="ctr">
              <a:defRPr>
                <a:solidFill>
                  <a:schemeClr val="accent6">
                    <a:lumMod val="50000"/>
                  </a:schemeClr>
                </a:solidFill>
              </a:defRPr>
            </a:lvl1pPr>
          </a:lstStyle>
          <a:p>
            <a:r>
              <a:rPr lang="en-US" dirty="0"/>
              <a:t>Timeline title goes here</a:t>
            </a:r>
          </a:p>
        </p:txBody>
      </p:sp>
      <p:sp>
        <p:nvSpPr>
          <p:cNvPr id="5" name="Content Placeholder 4">
            <a:extLst>
              <a:ext uri="{FF2B5EF4-FFF2-40B4-BE49-F238E27FC236}">
                <a16:creationId xmlns:a16="http://schemas.microsoft.com/office/drawing/2014/main" id="{2DEBB3BD-5D1B-473D-BB8D-90762BDDAE48}"/>
              </a:ext>
            </a:extLst>
          </p:cNvPr>
          <p:cNvSpPr>
            <a:spLocks noGrp="1"/>
          </p:cNvSpPr>
          <p:nvPr>
            <p:ph sz="quarter" idx="10"/>
          </p:nvPr>
        </p:nvSpPr>
        <p:spPr>
          <a:xfrm>
            <a:off x="8382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8" name="Content Placeholder 4">
            <a:extLst>
              <a:ext uri="{FF2B5EF4-FFF2-40B4-BE49-F238E27FC236}">
                <a16:creationId xmlns:a16="http://schemas.microsoft.com/office/drawing/2014/main" id="{5566281C-30E4-4C6E-91F3-2747C7D551A0}"/>
              </a:ext>
            </a:extLst>
          </p:cNvPr>
          <p:cNvSpPr>
            <a:spLocks noGrp="1"/>
          </p:cNvSpPr>
          <p:nvPr>
            <p:ph sz="quarter" idx="11"/>
          </p:nvPr>
        </p:nvSpPr>
        <p:spPr>
          <a:xfrm>
            <a:off x="36576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11" name="Content Placeholder 4">
            <a:extLst>
              <a:ext uri="{FF2B5EF4-FFF2-40B4-BE49-F238E27FC236}">
                <a16:creationId xmlns:a16="http://schemas.microsoft.com/office/drawing/2014/main" id="{BE4278F1-32EB-4110-ABAD-A4A39930C1A2}"/>
              </a:ext>
            </a:extLst>
          </p:cNvPr>
          <p:cNvSpPr>
            <a:spLocks noGrp="1"/>
          </p:cNvSpPr>
          <p:nvPr>
            <p:ph sz="quarter" idx="12"/>
          </p:nvPr>
        </p:nvSpPr>
        <p:spPr>
          <a:xfrm>
            <a:off x="64770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12" name="Content Placeholder 4">
            <a:extLst>
              <a:ext uri="{FF2B5EF4-FFF2-40B4-BE49-F238E27FC236}">
                <a16:creationId xmlns:a16="http://schemas.microsoft.com/office/drawing/2014/main" id="{86846D42-223D-4084-9AE0-8DFFB893248B}"/>
              </a:ext>
            </a:extLst>
          </p:cNvPr>
          <p:cNvSpPr>
            <a:spLocks noGrp="1"/>
          </p:cNvSpPr>
          <p:nvPr>
            <p:ph sz="quarter" idx="13"/>
          </p:nvPr>
        </p:nvSpPr>
        <p:spPr>
          <a:xfrm>
            <a:off x="92202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3" name="Text Placeholder 2">
            <a:extLst>
              <a:ext uri="{FF2B5EF4-FFF2-40B4-BE49-F238E27FC236}">
                <a16:creationId xmlns:a16="http://schemas.microsoft.com/office/drawing/2014/main" id="{2240F881-5911-4DA0-849F-383C07F4BE74}"/>
              </a:ext>
            </a:extLst>
          </p:cNvPr>
          <p:cNvSpPr>
            <a:spLocks noGrp="1"/>
          </p:cNvSpPr>
          <p:nvPr>
            <p:ph type="body" sz="quarter" idx="14" hasCustomPrompt="1"/>
          </p:nvPr>
        </p:nvSpPr>
        <p:spPr>
          <a:xfrm>
            <a:off x="990600" y="990600"/>
            <a:ext cx="10210800" cy="533400"/>
          </a:xfrm>
          <a:prstGeom prst="rect">
            <a:avLst/>
          </a:prstGeom>
        </p:spPr>
        <p:txBody>
          <a:bodyPr/>
          <a:lstStyle>
            <a:lvl1pPr marL="0" indent="0" algn="ctr">
              <a:buNone/>
              <a:defRPr b="0">
                <a:solidFill>
                  <a:srgbClr val="F7921E"/>
                </a:solidFill>
                <a:latin typeface="+mn-lt"/>
              </a:defRPr>
            </a:lvl1pPr>
          </a:lstStyle>
          <a:p>
            <a:pPr lvl="0"/>
            <a:r>
              <a:rPr lang="en-US" dirty="0"/>
              <a:t>Subhead goes here</a:t>
            </a:r>
          </a:p>
        </p:txBody>
      </p:sp>
    </p:spTree>
    <p:extLst>
      <p:ext uri="{BB962C8B-B14F-4D97-AF65-F5344CB8AC3E}">
        <p14:creationId xmlns:p14="http://schemas.microsoft.com/office/powerpoint/2010/main" val="752259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25BF41-2537-4F27-B57A-53D64F7D6A09}"/>
              </a:ext>
            </a:extLst>
          </p:cNvPr>
          <p:cNvSpPr>
            <a:spLocks noGrp="1"/>
          </p:cNvSpPr>
          <p:nvPr>
            <p:ph type="body" sz="quarter" idx="10"/>
          </p:nvPr>
        </p:nvSpPr>
        <p:spPr>
          <a:xfrm>
            <a:off x="990600" y="1143000"/>
            <a:ext cx="10134600" cy="4038600"/>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989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EBF9E-7577-4436-B2D7-8CF40D0F52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bwMode="ltGray">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5" name="Text Placeholder 2">
            <a:extLst>
              <a:ext uri="{FF2B5EF4-FFF2-40B4-BE49-F238E27FC236}">
                <a16:creationId xmlns:a16="http://schemas.microsoft.com/office/drawing/2014/main" id="{A6BC16B8-F9A4-4A49-AFF2-256956F93CF0}"/>
              </a:ext>
            </a:extLst>
          </p:cNvPr>
          <p:cNvSpPr>
            <a:spLocks noGrp="1"/>
          </p:cNvSpPr>
          <p:nvPr>
            <p:ph type="body" sz="quarter" idx="11" hasCustomPrompt="1"/>
          </p:nvPr>
        </p:nvSpPr>
        <p:spPr bwMode="ltGray">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471888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07D0F7-26A2-479B-9D7B-7CDE0D1D6400}"/>
              </a:ext>
            </a:extLst>
          </p:cNvPr>
          <p:cNvSpPr>
            <a:spLocks noGrp="1"/>
          </p:cNvSpPr>
          <p:nvPr>
            <p:ph type="title" hasCustomPrompt="1"/>
          </p:nvPr>
        </p:nvSpPr>
        <p:spPr>
          <a:xfrm>
            <a:off x="838200" y="365125"/>
            <a:ext cx="10515600" cy="625475"/>
          </a:xfrm>
          <a:prstGeom prst="rect">
            <a:avLst/>
          </a:prstGeom>
        </p:spPr>
        <p:txBody>
          <a:bodyPr/>
          <a:lstStyle>
            <a:lvl1pPr algn="ctr">
              <a:defRPr>
                <a:solidFill>
                  <a:schemeClr val="accent6">
                    <a:lumMod val="50000"/>
                  </a:schemeClr>
                </a:solidFill>
              </a:defRPr>
            </a:lvl1pPr>
          </a:lstStyle>
          <a:p>
            <a:r>
              <a:rPr lang="en-US" dirty="0"/>
              <a:t>Timeline title goes here</a:t>
            </a:r>
          </a:p>
        </p:txBody>
      </p:sp>
      <p:sp>
        <p:nvSpPr>
          <p:cNvPr id="5" name="Content Placeholder 4">
            <a:extLst>
              <a:ext uri="{FF2B5EF4-FFF2-40B4-BE49-F238E27FC236}">
                <a16:creationId xmlns:a16="http://schemas.microsoft.com/office/drawing/2014/main" id="{2DEBB3BD-5D1B-473D-BB8D-90762BDDAE48}"/>
              </a:ext>
            </a:extLst>
          </p:cNvPr>
          <p:cNvSpPr>
            <a:spLocks noGrp="1"/>
          </p:cNvSpPr>
          <p:nvPr>
            <p:ph sz="quarter" idx="10"/>
          </p:nvPr>
        </p:nvSpPr>
        <p:spPr>
          <a:xfrm>
            <a:off x="8382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8" name="Content Placeholder 4">
            <a:extLst>
              <a:ext uri="{FF2B5EF4-FFF2-40B4-BE49-F238E27FC236}">
                <a16:creationId xmlns:a16="http://schemas.microsoft.com/office/drawing/2014/main" id="{5566281C-30E4-4C6E-91F3-2747C7D551A0}"/>
              </a:ext>
            </a:extLst>
          </p:cNvPr>
          <p:cNvSpPr>
            <a:spLocks noGrp="1"/>
          </p:cNvSpPr>
          <p:nvPr>
            <p:ph sz="quarter" idx="11"/>
          </p:nvPr>
        </p:nvSpPr>
        <p:spPr>
          <a:xfrm>
            <a:off x="36576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11" name="Content Placeholder 4">
            <a:extLst>
              <a:ext uri="{FF2B5EF4-FFF2-40B4-BE49-F238E27FC236}">
                <a16:creationId xmlns:a16="http://schemas.microsoft.com/office/drawing/2014/main" id="{BE4278F1-32EB-4110-ABAD-A4A39930C1A2}"/>
              </a:ext>
            </a:extLst>
          </p:cNvPr>
          <p:cNvSpPr>
            <a:spLocks noGrp="1"/>
          </p:cNvSpPr>
          <p:nvPr>
            <p:ph sz="quarter" idx="12"/>
          </p:nvPr>
        </p:nvSpPr>
        <p:spPr>
          <a:xfrm>
            <a:off x="64770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12" name="Content Placeholder 4">
            <a:extLst>
              <a:ext uri="{FF2B5EF4-FFF2-40B4-BE49-F238E27FC236}">
                <a16:creationId xmlns:a16="http://schemas.microsoft.com/office/drawing/2014/main" id="{86846D42-223D-4084-9AE0-8DFFB893248B}"/>
              </a:ext>
            </a:extLst>
          </p:cNvPr>
          <p:cNvSpPr>
            <a:spLocks noGrp="1"/>
          </p:cNvSpPr>
          <p:nvPr>
            <p:ph sz="quarter" idx="13"/>
          </p:nvPr>
        </p:nvSpPr>
        <p:spPr>
          <a:xfrm>
            <a:off x="9220200" y="2971800"/>
            <a:ext cx="1981200" cy="2514600"/>
          </a:xfrm>
          <a:prstGeom prst="rect">
            <a:avLst/>
          </a:prstGeom>
        </p:spPr>
        <p:txBody>
          <a:bodyPr/>
          <a:lstStyle>
            <a:lvl1pPr marL="0" indent="0">
              <a:buNone/>
              <a:defRPr sz="1800"/>
            </a:lvl1pPr>
          </a:lstStyle>
          <a:p>
            <a:pPr lvl="0"/>
            <a:r>
              <a:rPr lang="en-US" dirty="0"/>
              <a:t>Edit Master text styles</a:t>
            </a:r>
          </a:p>
        </p:txBody>
      </p:sp>
      <p:sp>
        <p:nvSpPr>
          <p:cNvPr id="3" name="Text Placeholder 2">
            <a:extLst>
              <a:ext uri="{FF2B5EF4-FFF2-40B4-BE49-F238E27FC236}">
                <a16:creationId xmlns:a16="http://schemas.microsoft.com/office/drawing/2014/main" id="{2240F881-5911-4DA0-849F-383C07F4BE74}"/>
              </a:ext>
            </a:extLst>
          </p:cNvPr>
          <p:cNvSpPr>
            <a:spLocks noGrp="1"/>
          </p:cNvSpPr>
          <p:nvPr>
            <p:ph type="body" sz="quarter" idx="14" hasCustomPrompt="1"/>
          </p:nvPr>
        </p:nvSpPr>
        <p:spPr>
          <a:xfrm>
            <a:off x="990600" y="990600"/>
            <a:ext cx="10210800" cy="533400"/>
          </a:xfrm>
          <a:prstGeom prst="rect">
            <a:avLst/>
          </a:prstGeom>
        </p:spPr>
        <p:txBody>
          <a:bodyPr/>
          <a:lstStyle>
            <a:lvl1pPr marL="0" indent="0" algn="ctr">
              <a:buNone/>
              <a:defRPr b="0">
                <a:solidFill>
                  <a:srgbClr val="F7921E"/>
                </a:solidFill>
                <a:latin typeface="+mn-lt"/>
              </a:defRPr>
            </a:lvl1pPr>
          </a:lstStyle>
          <a:p>
            <a:pPr lvl="0"/>
            <a:r>
              <a:rPr lang="en-US" dirty="0"/>
              <a:t>Subhead goes here</a:t>
            </a:r>
          </a:p>
        </p:txBody>
      </p:sp>
    </p:spTree>
    <p:extLst>
      <p:ext uri="{BB962C8B-B14F-4D97-AF65-F5344CB8AC3E}">
        <p14:creationId xmlns:p14="http://schemas.microsoft.com/office/powerpoint/2010/main" val="1603596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25BF41-2537-4F27-B57A-53D64F7D6A09}"/>
              </a:ext>
            </a:extLst>
          </p:cNvPr>
          <p:cNvSpPr>
            <a:spLocks noGrp="1"/>
          </p:cNvSpPr>
          <p:nvPr>
            <p:ph type="body" sz="quarter" idx="10"/>
          </p:nvPr>
        </p:nvSpPr>
        <p:spPr>
          <a:xfrm>
            <a:off x="990600" y="1143000"/>
            <a:ext cx="10134600" cy="4038600"/>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9477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98CF47-6EE4-4780-BA36-F5DBD674FE6D}"/>
              </a:ext>
            </a:extLst>
          </p:cNvPr>
          <p:cNvSpPr>
            <a:spLocks noGrp="1"/>
          </p:cNvSpPr>
          <p:nvPr>
            <p:ph sz="quarter" idx="10"/>
          </p:nvPr>
        </p:nvSpPr>
        <p:spPr>
          <a:xfrm>
            <a:off x="1562100" y="914400"/>
            <a:ext cx="90678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5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bwMode="ltGray">
          <a:xfrm>
            <a:off x="838200" y="4191000"/>
            <a:ext cx="10515600" cy="1143000"/>
          </a:xfrm>
          <a:prstGeom prst="rect">
            <a:avLst/>
          </a:prstGeom>
        </p:spPr>
        <p:txBody>
          <a:bodyPr vert="horz" lIns="91440" tIns="45720" rIns="91440" bIns="45720" rtlCol="0" anchor="ctr">
            <a:normAutofit/>
          </a:bodyPr>
          <a:lstStyle/>
          <a:p>
            <a:r>
              <a:rPr lang="en-US" dirty="0"/>
              <a:t>Title Goes Here</a:t>
            </a:r>
          </a:p>
        </p:txBody>
      </p:sp>
      <p:sp>
        <p:nvSpPr>
          <p:cNvPr id="6" name="Text Placeholder 2">
            <a:extLst>
              <a:ext uri="{FF2B5EF4-FFF2-40B4-BE49-F238E27FC236}">
                <a16:creationId xmlns:a16="http://schemas.microsoft.com/office/drawing/2014/main" id="{DAB6177D-9090-4BE1-B3E2-D11123F7E1AE}"/>
              </a:ext>
            </a:extLst>
          </p:cNvPr>
          <p:cNvSpPr>
            <a:spLocks noGrp="1"/>
          </p:cNvSpPr>
          <p:nvPr>
            <p:ph type="body" sz="quarter" idx="11" hasCustomPrompt="1"/>
          </p:nvPr>
        </p:nvSpPr>
        <p:spPr bwMode="ltGray">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301377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F321DC-DA3A-468E-A7EB-0D6525705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04C09F0-9E2C-432C-B3D0-3711C757196D}"/>
              </a:ext>
            </a:extLst>
          </p:cNvPr>
          <p:cNvSpPr>
            <a:spLocks noGrp="1"/>
          </p:cNvSpPr>
          <p:nvPr>
            <p:ph type="title"/>
          </p:nvPr>
        </p:nvSpPr>
        <p:spPr bwMode="ltGray">
          <a:xfrm>
            <a:off x="838200" y="4191000"/>
            <a:ext cx="10515600" cy="1143000"/>
          </a:xfrm>
          <a:prstGeom prst="rect">
            <a:avLst/>
          </a:prstGeom>
        </p:spPr>
        <p:txBody>
          <a:bodyPr vert="horz" lIns="91440" tIns="45720" rIns="91440" bIns="45720" rtlCol="0" anchor="ctr">
            <a:normAutofit/>
          </a:bodyPr>
          <a:lstStyle>
            <a:lvl1pPr>
              <a:defRPr>
                <a:latin typeface="+mj-lt"/>
              </a:defRPr>
            </a:lvl1pPr>
          </a:lstStyle>
          <a:p>
            <a:r>
              <a:rPr lang="en-US" dirty="0"/>
              <a:t>Title Goes Here</a:t>
            </a:r>
          </a:p>
        </p:txBody>
      </p:sp>
      <p:sp>
        <p:nvSpPr>
          <p:cNvPr id="6" name="Text Placeholder 2">
            <a:extLst>
              <a:ext uri="{FF2B5EF4-FFF2-40B4-BE49-F238E27FC236}">
                <a16:creationId xmlns:a16="http://schemas.microsoft.com/office/drawing/2014/main" id="{95E01C85-BBCA-4157-AAA4-57AFD7546110}"/>
              </a:ext>
            </a:extLst>
          </p:cNvPr>
          <p:cNvSpPr>
            <a:spLocks noGrp="1"/>
          </p:cNvSpPr>
          <p:nvPr>
            <p:ph type="body" sz="quarter" idx="11" hasCustomPrompt="1"/>
          </p:nvPr>
        </p:nvSpPr>
        <p:spPr bwMode="ltGray">
          <a:xfrm>
            <a:off x="3352800" y="5334000"/>
            <a:ext cx="5486400" cy="685800"/>
          </a:xfrm>
          <a:prstGeom prst="rect">
            <a:avLst/>
          </a:prstGeom>
        </p:spPr>
        <p:txBody>
          <a:bodyPr/>
          <a:lstStyle>
            <a:lvl1pPr marL="0" indent="0" algn="ctr">
              <a:buNone/>
              <a:defRPr sz="1800" spc="300">
                <a:solidFill>
                  <a:schemeClr val="bg1"/>
                </a:solidFill>
                <a:latin typeface="+mn-lt"/>
                <a:ea typeface="Open Sans" panose="020B0606030504020204" pitchFamily="34" charset="0"/>
                <a:cs typeface="Open Sans" panose="020B0606030504020204" pitchFamily="34" charset="0"/>
              </a:defRPr>
            </a:lvl1pPr>
          </a:lstStyle>
          <a:p>
            <a:pPr lvl="0"/>
            <a:r>
              <a:rPr lang="en-US" dirty="0"/>
              <a:t>NAME GOES HERE</a:t>
            </a:r>
          </a:p>
          <a:p>
            <a:pPr lvl="0"/>
            <a:r>
              <a:rPr lang="en-US" dirty="0"/>
              <a:t>DATE GOES HERE</a:t>
            </a:r>
          </a:p>
        </p:txBody>
      </p:sp>
    </p:spTree>
    <p:extLst>
      <p:ext uri="{BB962C8B-B14F-4D97-AF65-F5344CB8AC3E}">
        <p14:creationId xmlns:p14="http://schemas.microsoft.com/office/powerpoint/2010/main" val="291524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B9320E-F03F-4DD5-BDF6-B170C6858BD5}"/>
              </a:ext>
            </a:extLst>
          </p:cNvPr>
          <p:cNvSpPr/>
          <p:nvPr userDrawn="1"/>
        </p:nvSpPr>
        <p:spPr>
          <a:xfrm>
            <a:off x="6324600" y="1066800"/>
            <a:ext cx="5257800" cy="2286000"/>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B42509-0D72-41F5-A30F-CEB705AB03AE}"/>
              </a:ext>
            </a:extLst>
          </p:cNvPr>
          <p:cNvSpPr/>
          <p:nvPr userDrawn="1"/>
        </p:nvSpPr>
        <p:spPr>
          <a:xfrm>
            <a:off x="6324600" y="3577799"/>
            <a:ext cx="5257800" cy="2369403"/>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2C13DB-B562-480F-9142-AAA4952F3BB2}"/>
              </a:ext>
            </a:extLst>
          </p:cNvPr>
          <p:cNvSpPr/>
          <p:nvPr userDrawn="1"/>
        </p:nvSpPr>
        <p:spPr>
          <a:xfrm>
            <a:off x="669791" y="1066800"/>
            <a:ext cx="5257800" cy="2286000"/>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C02069-CA84-4FEC-A80A-8918503D7244}"/>
              </a:ext>
            </a:extLst>
          </p:cNvPr>
          <p:cNvSpPr/>
          <p:nvPr userDrawn="1"/>
        </p:nvSpPr>
        <p:spPr>
          <a:xfrm>
            <a:off x="669791" y="3577799"/>
            <a:ext cx="5257800" cy="2369403"/>
          </a:xfrm>
          <a:prstGeom prst="rect">
            <a:avLst/>
          </a:prstGeom>
          <a:solidFill>
            <a:srgbClr val="00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47D9B4D4-3A84-4A05-8B62-CB53F6C11B09}"/>
              </a:ext>
            </a:extLst>
          </p:cNvPr>
          <p:cNvSpPr>
            <a:spLocks noGrp="1"/>
          </p:cNvSpPr>
          <p:nvPr>
            <p:ph type="title"/>
          </p:nvPr>
        </p:nvSpPr>
        <p:spPr>
          <a:xfrm>
            <a:off x="838200" y="3127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609BD14-747B-49CF-9F1C-3914F0C4B20A}"/>
              </a:ext>
            </a:extLst>
          </p:cNvPr>
          <p:cNvSpPr>
            <a:spLocks noGrp="1"/>
          </p:cNvSpPr>
          <p:nvPr>
            <p:ph type="body" sz="quarter" idx="10"/>
          </p:nvPr>
        </p:nvSpPr>
        <p:spPr bwMode="ltGray">
          <a:xfrm>
            <a:off x="1507991" y="10668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0" name="Text Placeholder 5">
            <a:extLst>
              <a:ext uri="{FF2B5EF4-FFF2-40B4-BE49-F238E27FC236}">
                <a16:creationId xmlns:a16="http://schemas.microsoft.com/office/drawing/2014/main" id="{A35EC391-27F1-4DD1-8F31-ADA1CF2C9370}"/>
              </a:ext>
            </a:extLst>
          </p:cNvPr>
          <p:cNvSpPr>
            <a:spLocks noGrp="1"/>
          </p:cNvSpPr>
          <p:nvPr>
            <p:ph type="body" sz="quarter" idx="11"/>
          </p:nvPr>
        </p:nvSpPr>
        <p:spPr bwMode="ltGray">
          <a:xfrm>
            <a:off x="7162800" y="10668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1" name="Text Placeholder 5">
            <a:extLst>
              <a:ext uri="{FF2B5EF4-FFF2-40B4-BE49-F238E27FC236}">
                <a16:creationId xmlns:a16="http://schemas.microsoft.com/office/drawing/2014/main" id="{DCDF8934-3247-493D-B786-DA3D0E01B98D}"/>
              </a:ext>
            </a:extLst>
          </p:cNvPr>
          <p:cNvSpPr>
            <a:spLocks noGrp="1"/>
          </p:cNvSpPr>
          <p:nvPr>
            <p:ph type="body" sz="quarter" idx="12"/>
          </p:nvPr>
        </p:nvSpPr>
        <p:spPr bwMode="ltGray">
          <a:xfrm>
            <a:off x="1507991" y="35814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
        <p:nvSpPr>
          <p:cNvPr id="22" name="Text Placeholder 5">
            <a:extLst>
              <a:ext uri="{FF2B5EF4-FFF2-40B4-BE49-F238E27FC236}">
                <a16:creationId xmlns:a16="http://schemas.microsoft.com/office/drawing/2014/main" id="{914FCCA6-3C78-4847-AD04-B0CA192527D5}"/>
              </a:ext>
            </a:extLst>
          </p:cNvPr>
          <p:cNvSpPr>
            <a:spLocks noGrp="1"/>
          </p:cNvSpPr>
          <p:nvPr>
            <p:ph type="body" sz="quarter" idx="13"/>
          </p:nvPr>
        </p:nvSpPr>
        <p:spPr bwMode="ltGray">
          <a:xfrm>
            <a:off x="7162800" y="3581400"/>
            <a:ext cx="3581400" cy="685800"/>
          </a:xfrm>
          <a:prstGeom prst="rect">
            <a:avLst/>
          </a:prstGeom>
        </p:spPr>
        <p:txBody>
          <a:bodyPr/>
          <a:lstStyle>
            <a:lvl1pPr marL="0" indent="0" algn="ctr">
              <a:buNone/>
              <a:defRPr>
                <a:solidFill>
                  <a:schemeClr val="bg1"/>
                </a:solidFill>
              </a:defRPr>
            </a:lvl1pPr>
          </a:lstStyle>
          <a:p>
            <a:pPr lvl="0"/>
            <a:r>
              <a:rPr lang="en-US" dirty="0"/>
              <a:t>Edit Master text</a:t>
            </a:r>
          </a:p>
        </p:txBody>
      </p:sp>
    </p:spTree>
    <p:extLst>
      <p:ext uri="{BB962C8B-B14F-4D97-AF65-F5344CB8AC3E}">
        <p14:creationId xmlns:p14="http://schemas.microsoft.com/office/powerpoint/2010/main" val="30497347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r 1">
    <p:bg bwMode="gray">
      <p:bgRef idx="1001">
        <a:schemeClr val="bg1"/>
      </p:bgRef>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067BCA5-C98E-44C3-A40F-C750AE069E2A}"/>
              </a:ext>
            </a:extLst>
          </p:cNvPr>
          <p:cNvSpPr>
            <a:spLocks noGrp="1"/>
          </p:cNvSpPr>
          <p:nvPr>
            <p:ph sz="quarter" idx="10"/>
          </p:nvPr>
        </p:nvSpPr>
        <p:spPr>
          <a:xfrm>
            <a:off x="838200" y="1447800"/>
            <a:ext cx="10515600" cy="4267200"/>
          </a:xfrm>
          <a:prstGeom prst="rect">
            <a:avLst/>
          </a:prstGeom>
        </p:spPr>
        <p:txBody>
          <a:bodyPr/>
          <a:lstStyle>
            <a:lvl1pPr>
              <a:defRPr>
                <a:solidFill>
                  <a:schemeClr val="accent6">
                    <a:lumMod val="50000"/>
                  </a:schemeClr>
                </a:solidFill>
                <a:latin typeface="+mn-lt"/>
                <a:ea typeface="Open Sans" panose="020B0606030504020204" pitchFamily="34" charset="0"/>
                <a:cs typeface="Open Sans" panose="020B0606030504020204" pitchFamily="34" charset="0"/>
              </a:defRPr>
            </a:lvl1pPr>
            <a:lvl2pPr>
              <a:defRPr>
                <a:solidFill>
                  <a:schemeClr val="accent6">
                    <a:lumMod val="50000"/>
                  </a:schemeClr>
                </a:solidFill>
                <a:latin typeface="+mn-lt"/>
                <a:ea typeface="Open Sans" panose="020B0606030504020204" pitchFamily="34" charset="0"/>
                <a:cs typeface="Open Sans" panose="020B0606030504020204" pitchFamily="34" charset="0"/>
              </a:defRPr>
            </a:lvl2pPr>
            <a:lvl3pPr>
              <a:defRPr>
                <a:solidFill>
                  <a:schemeClr val="accent6">
                    <a:lumMod val="50000"/>
                  </a:schemeClr>
                </a:solidFill>
                <a:latin typeface="+mn-lt"/>
                <a:ea typeface="Open Sans" panose="020B0606030504020204" pitchFamily="34" charset="0"/>
                <a:cs typeface="Open Sans" panose="020B0606030504020204" pitchFamily="34" charset="0"/>
              </a:defRPr>
            </a:lvl3pPr>
            <a:lvl4pPr>
              <a:defRPr>
                <a:solidFill>
                  <a:schemeClr val="accent6">
                    <a:lumMod val="50000"/>
                  </a:schemeClr>
                </a:solidFill>
                <a:latin typeface="+mn-lt"/>
                <a:ea typeface="Open Sans" panose="020B0606030504020204" pitchFamily="34" charset="0"/>
                <a:cs typeface="Open Sans" panose="020B0606030504020204" pitchFamily="34" charset="0"/>
              </a:defRPr>
            </a:lvl4pPr>
            <a:lvl5pPr>
              <a:defRPr>
                <a:solidFill>
                  <a:schemeClr val="accent6">
                    <a:lumMod val="50000"/>
                  </a:schemeClr>
                </a:solidFill>
                <a:latin typeface="+mn-lt"/>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2222907-DA4C-46BA-B7E7-9FD352BEC1FE}"/>
              </a:ext>
            </a:extLst>
          </p:cNvPr>
          <p:cNvSpPr>
            <a:spLocks noGrp="1"/>
          </p:cNvSpPr>
          <p:nvPr>
            <p:ph type="title"/>
          </p:nvPr>
        </p:nvSpPr>
        <p:spPr>
          <a:xfrm>
            <a:off x="838200" y="3889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99D3182-0DF6-429B-88D5-C7B7FB4857C3}"/>
              </a:ext>
            </a:extLst>
          </p:cNvPr>
          <p:cNvCxnSpPr/>
          <p:nvPr userDrawn="1"/>
        </p:nvCxnSpPr>
        <p:spPr>
          <a:xfrm>
            <a:off x="838200" y="1143000"/>
            <a:ext cx="105156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56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0A7B47-D4F1-4DE4-9A47-7AB51B375952}"/>
              </a:ext>
            </a:extLst>
          </p:cNvPr>
          <p:cNvSpPr>
            <a:spLocks noGrp="1"/>
          </p:cNvSpPr>
          <p:nvPr>
            <p:ph type="pic" sz="quarter" idx="10"/>
          </p:nvPr>
        </p:nvSpPr>
        <p:spPr>
          <a:xfrm>
            <a:off x="533400" y="1181100"/>
            <a:ext cx="4267200" cy="4495800"/>
          </a:xfrm>
          <a:prstGeom prst="rect">
            <a:avLst/>
          </a:prstGeom>
        </p:spPr>
        <p:txBody>
          <a:bodyPr/>
          <a:lstStyle>
            <a:lvl1pPr>
              <a:defRPr>
                <a:solidFill>
                  <a:schemeClr val="bg1"/>
                </a:solidFill>
              </a:defRPr>
            </a:lvl1pPr>
          </a:lstStyle>
          <a:p>
            <a:endParaRPr lang="en-US" dirty="0"/>
          </a:p>
        </p:txBody>
      </p:sp>
      <p:sp>
        <p:nvSpPr>
          <p:cNvPr id="10" name="Text Placeholder 9">
            <a:extLst>
              <a:ext uri="{FF2B5EF4-FFF2-40B4-BE49-F238E27FC236}">
                <a16:creationId xmlns:a16="http://schemas.microsoft.com/office/drawing/2014/main" id="{1DF31B9A-6A96-4D0D-9D42-2499E5BAB022}"/>
              </a:ext>
            </a:extLst>
          </p:cNvPr>
          <p:cNvSpPr>
            <a:spLocks noGrp="1"/>
          </p:cNvSpPr>
          <p:nvPr>
            <p:ph type="body" sz="quarter" idx="11"/>
          </p:nvPr>
        </p:nvSpPr>
        <p:spPr>
          <a:xfrm>
            <a:off x="5029200" y="1181100"/>
            <a:ext cx="6629400" cy="4495800"/>
          </a:xfrm>
          <a:prstGeom prst="rect">
            <a:avLst/>
          </a:prstGeo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5216744C-BCED-4A6C-BBD3-0954EC4DC331}"/>
              </a:ext>
            </a:extLst>
          </p:cNvPr>
          <p:cNvSpPr>
            <a:spLocks noGrp="1"/>
          </p:cNvSpPr>
          <p:nvPr>
            <p:ph type="title"/>
          </p:nvPr>
        </p:nvSpPr>
        <p:spPr>
          <a:xfrm>
            <a:off x="838200" y="3889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102264A-6A2A-4D71-8CFB-DC3B8262B446}"/>
              </a:ext>
            </a:extLst>
          </p:cNvPr>
          <p:cNvCxnSpPr/>
          <p:nvPr userDrawn="1"/>
        </p:nvCxnSpPr>
        <p:spPr>
          <a:xfrm>
            <a:off x="838200" y="1143000"/>
            <a:ext cx="105156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50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r 4">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DB33456-9656-4001-BC34-6ABA0B0C4AC2}"/>
              </a:ext>
            </a:extLst>
          </p:cNvPr>
          <p:cNvSpPr/>
          <p:nvPr userDrawn="1"/>
        </p:nvSpPr>
        <p:spPr>
          <a:xfrm>
            <a:off x="838200" y="1996648"/>
            <a:ext cx="3124200" cy="3124200"/>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454E6B8-8161-4C55-A1FC-2302693022A2}"/>
              </a:ext>
            </a:extLst>
          </p:cNvPr>
          <p:cNvSpPr/>
          <p:nvPr userDrawn="1"/>
        </p:nvSpPr>
        <p:spPr>
          <a:xfrm>
            <a:off x="4533900" y="1996648"/>
            <a:ext cx="3124200" cy="3124200"/>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8BBBFD-C5E5-49E4-B9DD-80D6F67B4B2E}"/>
              </a:ext>
            </a:extLst>
          </p:cNvPr>
          <p:cNvSpPr/>
          <p:nvPr userDrawn="1"/>
        </p:nvSpPr>
        <p:spPr>
          <a:xfrm>
            <a:off x="8229600" y="1996648"/>
            <a:ext cx="3124200" cy="3124200"/>
          </a:xfrm>
          <a:prstGeom prst="ellipse">
            <a:avLst/>
          </a:prstGeom>
          <a:solidFill>
            <a:srgbClr val="00366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6394C58-B18E-4621-A447-299ABC71CD5F}"/>
              </a:ext>
            </a:extLst>
          </p:cNvPr>
          <p:cNvSpPr>
            <a:spLocks noGrp="1"/>
          </p:cNvSpPr>
          <p:nvPr>
            <p:ph type="body" sz="quarter" idx="10" hasCustomPrompt="1"/>
          </p:nvPr>
        </p:nvSpPr>
        <p:spPr bwMode="ltGray">
          <a:xfrm>
            <a:off x="1066800" y="3708398"/>
            <a:ext cx="266700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12" name="Text Placeholder 4">
            <a:extLst>
              <a:ext uri="{FF2B5EF4-FFF2-40B4-BE49-F238E27FC236}">
                <a16:creationId xmlns:a16="http://schemas.microsoft.com/office/drawing/2014/main" id="{7B28D844-CFEA-445B-BA2A-25DDA898B99C}"/>
              </a:ext>
            </a:extLst>
          </p:cNvPr>
          <p:cNvSpPr>
            <a:spLocks noGrp="1"/>
          </p:cNvSpPr>
          <p:nvPr>
            <p:ph type="body" sz="quarter" idx="11" hasCustomPrompt="1"/>
          </p:nvPr>
        </p:nvSpPr>
        <p:spPr bwMode="ltGray">
          <a:xfrm>
            <a:off x="4762500" y="3708398"/>
            <a:ext cx="266700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13" name="Text Placeholder 4">
            <a:extLst>
              <a:ext uri="{FF2B5EF4-FFF2-40B4-BE49-F238E27FC236}">
                <a16:creationId xmlns:a16="http://schemas.microsoft.com/office/drawing/2014/main" id="{5129BAC0-B3B3-44DD-BF92-3EC5A9FD3452}"/>
              </a:ext>
            </a:extLst>
          </p:cNvPr>
          <p:cNvSpPr>
            <a:spLocks noGrp="1"/>
          </p:cNvSpPr>
          <p:nvPr>
            <p:ph type="body" sz="quarter" idx="12" hasCustomPrompt="1"/>
          </p:nvPr>
        </p:nvSpPr>
        <p:spPr bwMode="ltGray">
          <a:xfrm>
            <a:off x="8458200" y="3708399"/>
            <a:ext cx="2667000" cy="616803"/>
          </a:xfrm>
          <a:prstGeom prst="rect">
            <a:avLst/>
          </a:prstGeom>
        </p:spPr>
        <p:txBody>
          <a:bodyPr/>
          <a:lstStyle>
            <a:lvl1pPr marL="0" indent="0" algn="ctr">
              <a:buNone/>
              <a:defRPr>
                <a:solidFill>
                  <a:schemeClr val="bg1"/>
                </a:solidFill>
              </a:defRPr>
            </a:lvl1pPr>
          </a:lstStyle>
          <a:p>
            <a:pPr lvl="0"/>
            <a:r>
              <a:rPr lang="en-US" dirty="0"/>
              <a:t>Text</a:t>
            </a:r>
          </a:p>
        </p:txBody>
      </p:sp>
      <p:sp>
        <p:nvSpPr>
          <p:cNvPr id="9" name="Title 1">
            <a:extLst>
              <a:ext uri="{FF2B5EF4-FFF2-40B4-BE49-F238E27FC236}">
                <a16:creationId xmlns:a16="http://schemas.microsoft.com/office/drawing/2014/main" id="{B99558C5-0DA9-44F8-BFEC-D31270DA785F}"/>
              </a:ext>
            </a:extLst>
          </p:cNvPr>
          <p:cNvSpPr>
            <a:spLocks noGrp="1"/>
          </p:cNvSpPr>
          <p:nvPr>
            <p:ph type="title"/>
          </p:nvPr>
        </p:nvSpPr>
        <p:spPr>
          <a:xfrm>
            <a:off x="838200" y="388937"/>
            <a:ext cx="10515600" cy="677863"/>
          </a:xfrm>
          <a:prstGeom prst="rect">
            <a:avLst/>
          </a:prstGeom>
        </p:spPr>
        <p:txBody>
          <a:bodyPr/>
          <a:lstStyle>
            <a:lvl1pPr algn="ctr">
              <a:defRPr>
                <a:solidFill>
                  <a:schemeClr val="accent6">
                    <a:lumMod val="50000"/>
                  </a:schemeClr>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551CBAD3-FCA5-4813-BDEE-4A4F4716835E}"/>
              </a:ext>
            </a:extLst>
          </p:cNvPr>
          <p:cNvCxnSpPr/>
          <p:nvPr userDrawn="1"/>
        </p:nvCxnSpPr>
        <p:spPr>
          <a:xfrm>
            <a:off x="838200" y="1143000"/>
            <a:ext cx="105156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3948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1.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2.xml"/><Relationship Id="rId1" Type="http://schemas.openxmlformats.org/officeDocument/2006/relationships/slideLayout" Target="../slideLayouts/slideLayout32.xml"/><Relationship Id="rId4" Type="http://schemas.openxmlformats.org/officeDocument/2006/relationships/image" Target="../media/image14.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8.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78E45-425E-4808-90D9-D14BB1DB243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997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6000" kern="1200">
          <a:solidFill>
            <a:schemeClr val="bg1"/>
          </a:solidFill>
          <a:latin typeface="Raleway" panose="020B05030301010600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2A18D-8C62-4C54-B406-F69426CFE2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7497729"/>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1AD6A1-0F36-4858-A105-84A98C8343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4552560"/>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CF23E2-6597-4061-A719-007C777153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68312"/>
            <a:ext cx="12192000" cy="789687"/>
          </a:xfrm>
          <a:prstGeom prst="rect">
            <a:avLst/>
          </a:prstGeom>
        </p:spPr>
      </p:pic>
      <p:pic>
        <p:nvPicPr>
          <p:cNvPr id="7" name="Picture 6" descr="A close up of a logo&#10;&#10;Description automatically generated">
            <a:extLst>
              <a:ext uri="{FF2B5EF4-FFF2-40B4-BE49-F238E27FC236}">
                <a16:creationId xmlns:a16="http://schemas.microsoft.com/office/drawing/2014/main" id="{7C7EF3B8-1851-4A4E-9D71-976F4C422A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04800"/>
            <a:ext cx="12192000" cy="5610225"/>
          </a:xfrm>
          <a:prstGeom prst="rect">
            <a:avLst/>
          </a:prstGeom>
        </p:spPr>
      </p:pic>
    </p:spTree>
    <p:extLst>
      <p:ext uri="{BB962C8B-B14F-4D97-AF65-F5344CB8AC3E}">
        <p14:creationId xmlns:p14="http://schemas.microsoft.com/office/powerpoint/2010/main" val="3384092022"/>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222C39-F14A-4636-AF1E-CD7AA5A5C75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8901912"/>
      </p:ext>
    </p:extLst>
  </p:cSld>
  <p:clrMap bg1="lt1" tx1="dk1" bg2="lt2" tx2="dk2" accent1="accent1" accent2="accent2" accent3="accent3" accent4="accent4" accent5="accent5" accent6="accent6" hlink="hlink" folHlink="folHlink"/>
  <p:sldLayoutIdLst>
    <p:sldLayoutId id="2147483658" r:id="rId1"/>
    <p:sldLayoutId id="2147483655" r:id="rId2"/>
    <p:sldLayoutId id="2147483656" r:id="rId3"/>
    <p:sldLayoutId id="2147483657" r:id="rId4"/>
    <p:sldLayoutId id="2147483672" r:id="rId5"/>
    <p:sldLayoutId id="21474837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2A18D-8C62-4C54-B406-F69426CFE2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320372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B403B5-DBB9-454B-BAAA-67CEB867C3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954046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1AD6A1-0F36-4858-A105-84A98C8343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391628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EFAC7A-3989-48B0-9CF0-C8F3B44504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439686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498FF-30A5-42B5-9981-47A7CE89BA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3127283"/>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78E45-425E-4808-90D9-D14BB1DB243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14064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ctr" defTabSz="914400" rtl="0" eaLnBrk="1" latinLnBrk="0" hangingPunct="1">
        <a:spcBef>
          <a:spcPct val="0"/>
        </a:spcBef>
        <a:buNone/>
        <a:defRPr sz="6000" kern="1200">
          <a:solidFill>
            <a:schemeClr val="bg1"/>
          </a:solidFill>
          <a:latin typeface="Raleway" panose="020B0503030101060003"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222C39-F14A-4636-AF1E-CD7AA5A5C755}"/>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076374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7" r:id="rId7"/>
    <p:sldLayoutId id="214748372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wd.wisconsin.gov/apprenticeship/" TargetMode="Externa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62_B5E9DCFE.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7CBD6C-DED7-AA48-4CF8-896EA1BE9C3B}"/>
              </a:ext>
            </a:extLst>
          </p:cNvPr>
          <p:cNvSpPr>
            <a:spLocks noGrp="1"/>
          </p:cNvSpPr>
          <p:nvPr>
            <p:ph type="body" sz="quarter" idx="11"/>
          </p:nvPr>
        </p:nvSpPr>
        <p:spPr>
          <a:xfrm>
            <a:off x="2438400" y="5181600"/>
            <a:ext cx="7543800" cy="685800"/>
          </a:xfrm>
        </p:spPr>
        <p:txBody>
          <a:bodyPr/>
          <a:lstStyle/>
          <a:p>
            <a:r>
              <a:rPr lang="en-US" sz="2400" dirty="0"/>
              <a:t>Ben Stahlecker | Section Chief Registered Apprenticeship	</a:t>
            </a:r>
          </a:p>
          <a:p>
            <a:r>
              <a:rPr lang="en-US" sz="2400" dirty="0"/>
              <a:t>Bureau of Apprenticeship Standards</a:t>
            </a:r>
          </a:p>
          <a:p>
            <a:r>
              <a:rPr lang="en-US" dirty="0"/>
              <a:t>June 12, 2025</a:t>
            </a:r>
          </a:p>
          <a:p>
            <a:endParaRPr lang="en-US" dirty="0"/>
          </a:p>
        </p:txBody>
      </p:sp>
      <p:pic>
        <p:nvPicPr>
          <p:cNvPr id="1028" name="Picture 4">
            <a:extLst>
              <a:ext uri="{FF2B5EF4-FFF2-40B4-BE49-F238E27FC236}">
                <a16:creationId xmlns:a16="http://schemas.microsoft.com/office/drawing/2014/main" id="{C8C63B0D-BA8A-E1F9-1E9E-82F4B13D5B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810" y="228600"/>
            <a:ext cx="2549790" cy="23461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D993FE8-D70C-C9B3-0E35-16B59FC4862B}"/>
              </a:ext>
            </a:extLst>
          </p:cNvPr>
          <p:cNvSpPr txBox="1">
            <a:spLocks/>
          </p:cNvSpPr>
          <p:nvPr/>
        </p:nvSpPr>
        <p:spPr bwMode="ltGray">
          <a:xfrm>
            <a:off x="685800" y="2819400"/>
            <a:ext cx="10515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6000" kern="1200">
                <a:solidFill>
                  <a:schemeClr val="bg1"/>
                </a:solidFill>
                <a:latin typeface="+mj-lt"/>
                <a:ea typeface="+mj-ea"/>
                <a:cs typeface="+mj-cs"/>
              </a:defRPr>
            </a:lvl1pPr>
          </a:lstStyle>
          <a:p>
            <a:r>
              <a:rPr lang="en-US" sz="4800" dirty="0">
                <a:solidFill>
                  <a:schemeClr val="bg1"/>
                </a:solidFill>
                <a:latin typeface="Century Gothic" panose="020B0502020202020204" pitchFamily="34" charset="0"/>
              </a:rPr>
              <a:t>Bureau of Apprenticeship Standards</a:t>
            </a:r>
            <a:endParaRPr lang="en-US" sz="4800" dirty="0">
              <a:latin typeface="Century Gothic" panose="020B0502020202020204" pitchFamily="34" charset="0"/>
            </a:endParaRPr>
          </a:p>
        </p:txBody>
      </p:sp>
      <p:sp>
        <p:nvSpPr>
          <p:cNvPr id="7" name="TextBox 6">
            <a:extLst>
              <a:ext uri="{FF2B5EF4-FFF2-40B4-BE49-F238E27FC236}">
                <a16:creationId xmlns:a16="http://schemas.microsoft.com/office/drawing/2014/main" id="{76354806-EE77-0B04-5D5F-B15D4C2A07D4}"/>
              </a:ext>
            </a:extLst>
          </p:cNvPr>
          <p:cNvSpPr txBox="1"/>
          <p:nvPr/>
        </p:nvSpPr>
        <p:spPr>
          <a:xfrm>
            <a:off x="990600" y="4267200"/>
            <a:ext cx="10363200" cy="830997"/>
          </a:xfrm>
          <a:prstGeom prst="rect">
            <a:avLst/>
          </a:prstGeom>
          <a:noFill/>
        </p:spPr>
        <p:txBody>
          <a:bodyPr wrap="square">
            <a:spAutoFit/>
          </a:bodyPr>
          <a:lstStyle/>
          <a:p>
            <a:pPr algn="ctr"/>
            <a:r>
              <a:rPr lang="en-US" sz="4800" dirty="0">
                <a:latin typeface="Century Gothic" panose="020B0502020202020204" pitchFamily="34" charset="0"/>
              </a:rPr>
              <a:t>A Strategic Advantage</a:t>
            </a:r>
          </a:p>
        </p:txBody>
      </p:sp>
    </p:spTree>
    <p:extLst>
      <p:ext uri="{BB962C8B-B14F-4D97-AF65-F5344CB8AC3E}">
        <p14:creationId xmlns:p14="http://schemas.microsoft.com/office/powerpoint/2010/main" val="3792173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9C6F3-A2DD-41CE-B0B0-AF9771907161}"/>
              </a:ext>
            </a:extLst>
          </p:cNvPr>
          <p:cNvSpPr>
            <a:spLocks noGrp="1"/>
          </p:cNvSpPr>
          <p:nvPr>
            <p:ph sz="quarter" idx="10"/>
          </p:nvPr>
        </p:nvSpPr>
        <p:spPr>
          <a:xfrm>
            <a:off x="850900" y="1371600"/>
            <a:ext cx="5092700" cy="4343400"/>
          </a:xfrm>
        </p:spPr>
        <p:txBody>
          <a:bodyPr/>
          <a:lstStyle/>
          <a:p>
            <a:pPr marL="0" indent="0">
              <a:buNone/>
            </a:pPr>
            <a:r>
              <a:rPr lang="en-US" dirty="0">
                <a:latin typeface="Century Gothic" panose="020B0502020202020204" pitchFamily="34" charset="0"/>
              </a:rPr>
              <a:t>Get started</a:t>
            </a:r>
          </a:p>
          <a:p>
            <a:pPr lvl="1"/>
            <a:r>
              <a:rPr lang="en-US" dirty="0">
                <a:latin typeface="Century Gothic" panose="020B0502020202020204" pitchFamily="34" charset="0"/>
              </a:rPr>
              <a:t>Find information on the Registered Apprenticeship website</a:t>
            </a:r>
          </a:p>
          <a:p>
            <a:pPr marL="0" indent="0">
              <a:buNone/>
            </a:pPr>
            <a:endParaRPr lang="en-US" dirty="0"/>
          </a:p>
        </p:txBody>
      </p:sp>
      <p:sp>
        <p:nvSpPr>
          <p:cNvPr id="3" name="Title 2">
            <a:extLst>
              <a:ext uri="{FF2B5EF4-FFF2-40B4-BE49-F238E27FC236}">
                <a16:creationId xmlns:a16="http://schemas.microsoft.com/office/drawing/2014/main" id="{F1FFBBE7-CA92-472B-A566-65B84626AB72}"/>
              </a:ext>
            </a:extLst>
          </p:cNvPr>
          <p:cNvSpPr>
            <a:spLocks noGrp="1"/>
          </p:cNvSpPr>
          <p:nvPr>
            <p:ph type="title"/>
          </p:nvPr>
        </p:nvSpPr>
        <p:spPr/>
        <p:txBody>
          <a:bodyPr/>
          <a:lstStyle/>
          <a:p>
            <a:r>
              <a:rPr lang="en-US" dirty="0">
                <a:latin typeface="Century Gothic" panose="020B0502020202020204" pitchFamily="34" charset="0"/>
              </a:rPr>
              <a:t>How to Become an Apprentice</a:t>
            </a:r>
          </a:p>
        </p:txBody>
      </p:sp>
      <p:pic>
        <p:nvPicPr>
          <p:cNvPr id="5" name="Picture 4" descr="Qr code&#10;&#10;AI-generated content may be incorrect.">
            <a:extLst>
              <a:ext uri="{FF2B5EF4-FFF2-40B4-BE49-F238E27FC236}">
                <a16:creationId xmlns:a16="http://schemas.microsoft.com/office/drawing/2014/main" id="{FB8195EC-7F77-88EB-39E3-7F1D58ABBB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28850" y="3084576"/>
            <a:ext cx="1733550" cy="1773174"/>
          </a:xfrm>
          <a:prstGeom prst="rect">
            <a:avLst/>
          </a:prstGeom>
          <a:ln w="38100">
            <a:solidFill>
              <a:srgbClr val="F7921E"/>
            </a:solidFill>
          </a:ln>
        </p:spPr>
      </p:pic>
      <p:sp>
        <p:nvSpPr>
          <p:cNvPr id="7" name="TextBox 6">
            <a:extLst>
              <a:ext uri="{FF2B5EF4-FFF2-40B4-BE49-F238E27FC236}">
                <a16:creationId xmlns:a16="http://schemas.microsoft.com/office/drawing/2014/main" id="{84C1855B-340F-43FB-F9E6-67DFBA68DBEC}"/>
              </a:ext>
            </a:extLst>
          </p:cNvPr>
          <p:cNvSpPr txBox="1"/>
          <p:nvPr/>
        </p:nvSpPr>
        <p:spPr>
          <a:xfrm>
            <a:off x="1828800" y="5029200"/>
            <a:ext cx="2667000" cy="707886"/>
          </a:xfrm>
          <a:prstGeom prst="rect">
            <a:avLst/>
          </a:prstGeom>
          <a:noFill/>
        </p:spPr>
        <p:txBody>
          <a:bodyPr wrap="square">
            <a:spAutoFit/>
          </a:bodyPr>
          <a:lstStyle/>
          <a:p>
            <a:r>
              <a:rPr lang="en-US" sz="2000" dirty="0">
                <a:latin typeface="Century Gothic" panose="020B0502020202020204" pitchFamily="34" charset="0"/>
              </a:rPr>
              <a:t>dwd.wisconsin.gov/apprenticeship/</a:t>
            </a:r>
            <a:r>
              <a:rPr lang="en-US" sz="2000" dirty="0" err="1">
                <a:latin typeface="Century Gothic" panose="020B0502020202020204" pitchFamily="34" charset="0"/>
              </a:rPr>
              <a:t>ra</a:t>
            </a:r>
            <a:r>
              <a:rPr lang="en-US" sz="2000" dirty="0">
                <a:latin typeface="Century Gothic" panose="020B0502020202020204" pitchFamily="34" charset="0"/>
              </a:rPr>
              <a:t>/</a:t>
            </a:r>
            <a:endParaRPr lang="en-US" sz="2000" dirty="0"/>
          </a:p>
        </p:txBody>
      </p:sp>
      <p:sp>
        <p:nvSpPr>
          <p:cNvPr id="9" name="TextBox 8">
            <a:extLst>
              <a:ext uri="{FF2B5EF4-FFF2-40B4-BE49-F238E27FC236}">
                <a16:creationId xmlns:a16="http://schemas.microsoft.com/office/drawing/2014/main" id="{3BD2BDCC-BE29-37D0-483F-C4F2D113F4D0}"/>
              </a:ext>
            </a:extLst>
          </p:cNvPr>
          <p:cNvSpPr txBox="1"/>
          <p:nvPr/>
        </p:nvSpPr>
        <p:spPr>
          <a:xfrm>
            <a:off x="6400800" y="1360706"/>
            <a:ext cx="4876800" cy="4278094"/>
          </a:xfrm>
          <a:prstGeom prst="rect">
            <a:avLst/>
          </a:prstGeom>
          <a:noFill/>
        </p:spPr>
        <p:txBody>
          <a:bodyPr wrap="square">
            <a:spAutoFit/>
          </a:bodyPr>
          <a:lstStyle/>
          <a:p>
            <a:pPr marL="0" indent="0">
              <a:buNone/>
            </a:pPr>
            <a:r>
              <a:rPr lang="en-US" sz="2800" dirty="0">
                <a:latin typeface="Century Gothic" panose="020B0502020202020204" pitchFamily="34" charset="0"/>
              </a:rPr>
              <a:t>Gain an industry specific sponsorship </a:t>
            </a:r>
          </a:p>
          <a:p>
            <a:pPr marL="742950" lvl="1" indent="-285750">
              <a:buFont typeface="Arial" panose="020B0604020202020204" pitchFamily="34" charset="0"/>
              <a:buChar char="•"/>
            </a:pPr>
            <a:r>
              <a:rPr lang="en-US" sz="2400" dirty="0">
                <a:latin typeface="Century Gothic" panose="020B0502020202020204" pitchFamily="34" charset="0"/>
              </a:rPr>
              <a:t>Joint (employer/union) committee – construction</a:t>
            </a:r>
          </a:p>
          <a:p>
            <a:pPr marL="742950" lvl="1" indent="-285750">
              <a:buFont typeface="Arial" panose="020B0604020202020204" pitchFamily="34" charset="0"/>
              <a:buChar char="•"/>
            </a:pPr>
            <a:r>
              <a:rPr lang="en-US" sz="2400" dirty="0">
                <a:latin typeface="Century Gothic" panose="020B0502020202020204" pitchFamily="34" charset="0"/>
              </a:rPr>
              <a:t>Non-joint (employer) committee – construction</a:t>
            </a:r>
          </a:p>
          <a:p>
            <a:pPr marL="742950" lvl="1" indent="-285750">
              <a:buFont typeface="Arial" panose="020B0604020202020204" pitchFamily="34" charset="0"/>
              <a:buChar char="•"/>
            </a:pPr>
            <a:r>
              <a:rPr lang="en-US" sz="2400" dirty="0">
                <a:latin typeface="Century Gothic" panose="020B0502020202020204" pitchFamily="34" charset="0"/>
              </a:rPr>
              <a:t>Individual (sole sponsor) employer – manufacturing, service, utilities, healthcare, transportation etc. </a:t>
            </a:r>
            <a:endParaRPr lang="en-US" dirty="0">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6D7294D8-05DF-F341-EAD4-AF3DC8515EE4}"/>
              </a:ext>
            </a:extLst>
          </p:cNvPr>
          <p:cNvCxnSpPr>
            <a:cxnSpLocks/>
          </p:cNvCxnSpPr>
          <p:nvPr/>
        </p:nvCxnSpPr>
        <p:spPr>
          <a:xfrm>
            <a:off x="6019800" y="1447800"/>
            <a:ext cx="0" cy="4343400"/>
          </a:xfrm>
          <a:prstGeom prst="line">
            <a:avLst/>
          </a:prstGeom>
          <a:ln>
            <a:solidFill>
              <a:srgbClr val="F7921E"/>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6534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lay 1">
            <a:extLst>
              <a:ext uri="{FF2B5EF4-FFF2-40B4-BE49-F238E27FC236}">
                <a16:creationId xmlns:a16="http://schemas.microsoft.com/office/drawing/2014/main" id="{296D812A-8528-107D-B9B4-ABCE446BAD14}"/>
              </a:ext>
            </a:extLst>
          </p:cNvPr>
          <p:cNvSpPr/>
          <p:nvPr/>
        </p:nvSpPr>
        <p:spPr>
          <a:xfrm>
            <a:off x="0" y="0"/>
            <a:ext cx="6400800" cy="6080760"/>
          </a:xfrm>
          <a:prstGeom prst="flowChartDelay">
            <a:avLst/>
          </a:prstGeom>
          <a:solidFill>
            <a:srgbClr val="0036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1800" b="1">
                <a:solidFill>
                  <a:schemeClr val="bg1"/>
                </a:solidFill>
                <a:latin typeface="Century Gothic" panose="020B0502020202020204" pitchFamily="34" charset="0"/>
              </a:rPr>
              <a:t>How to Apply </a:t>
            </a:r>
            <a:endParaRPr lang="en-US" sz="1800" b="1" dirty="0">
              <a:solidFill>
                <a:schemeClr val="bg1"/>
              </a:solidFill>
              <a:latin typeface="Century Gothic" panose="020B0502020202020204" pitchFamily="34" charset="0"/>
            </a:endParaRPr>
          </a:p>
        </p:txBody>
      </p:sp>
      <p:sp>
        <p:nvSpPr>
          <p:cNvPr id="3" name="TextBox 2">
            <a:extLst>
              <a:ext uri="{FF2B5EF4-FFF2-40B4-BE49-F238E27FC236}">
                <a16:creationId xmlns:a16="http://schemas.microsoft.com/office/drawing/2014/main" id="{74494587-60AB-6987-EA7B-3BF0368CC2F2}"/>
              </a:ext>
            </a:extLst>
          </p:cNvPr>
          <p:cNvSpPr txBox="1"/>
          <p:nvPr/>
        </p:nvSpPr>
        <p:spPr>
          <a:xfrm>
            <a:off x="381000" y="838200"/>
            <a:ext cx="5410200" cy="4308872"/>
          </a:xfrm>
          <a:prstGeom prst="rect">
            <a:avLst/>
          </a:prstGeom>
          <a:noFill/>
          <a:ln>
            <a:noFill/>
          </a:ln>
        </p:spPr>
        <p:txBody>
          <a:bodyPr wrap="square" rtlCol="0">
            <a:spAutoFit/>
          </a:bodyPr>
          <a:lstStyle/>
          <a:p>
            <a:pPr marL="0" indent="0" algn="ctr">
              <a:buNone/>
            </a:pPr>
            <a:endParaRPr lang="en-US" sz="2800" b="1" dirty="0">
              <a:solidFill>
                <a:schemeClr val="bg2">
                  <a:lumMod val="10000"/>
                </a:schemeClr>
              </a:solidFill>
              <a:latin typeface="Century Gothic" panose="020B0502020202020204" pitchFamily="34" charset="0"/>
            </a:endParaRPr>
          </a:p>
          <a:p>
            <a:pPr marL="0" indent="0">
              <a:buNone/>
            </a:pPr>
            <a:endParaRPr lang="en-US" dirty="0">
              <a:solidFill>
                <a:schemeClr val="bg2">
                  <a:lumMod val="10000"/>
                </a:schemeClr>
              </a:solidFill>
              <a:latin typeface="Century Gothic" panose="020B0502020202020204" pitchFamily="34" charset="0"/>
            </a:endParaRPr>
          </a:p>
          <a:p>
            <a:pPr marL="0" indent="0">
              <a:buNone/>
            </a:pPr>
            <a:endParaRPr lang="en-US" dirty="0">
              <a:solidFill>
                <a:schemeClr val="bg2">
                  <a:lumMod val="10000"/>
                </a:schemeClr>
              </a:solidFill>
              <a:latin typeface="Century Gothic" panose="020B0502020202020204" pitchFamily="34" charset="0"/>
            </a:endParaRPr>
          </a:p>
          <a:p>
            <a:pPr marL="0" indent="0">
              <a:buNone/>
            </a:pPr>
            <a:endParaRPr lang="en-US" dirty="0">
              <a:solidFill>
                <a:schemeClr val="bg2">
                  <a:lumMod val="10000"/>
                </a:schemeClr>
              </a:solidFill>
              <a:latin typeface="Century Gothic" panose="020B0502020202020204" pitchFamily="34" charset="0"/>
            </a:endParaRPr>
          </a:p>
          <a:p>
            <a:pPr marL="0" indent="0">
              <a:buNone/>
            </a:pPr>
            <a:endParaRPr lang="en-US" dirty="0">
              <a:solidFill>
                <a:schemeClr val="bg2">
                  <a:lumMod val="10000"/>
                </a:schemeClr>
              </a:solidFill>
              <a:latin typeface="Century Gothic" panose="020B0502020202020204" pitchFamily="34" charset="0"/>
            </a:endParaRPr>
          </a:p>
          <a:p>
            <a:pPr marL="0" indent="0">
              <a:buNone/>
            </a:pPr>
            <a:endParaRPr lang="en-US" dirty="0">
              <a:solidFill>
                <a:schemeClr val="bg2">
                  <a:lumMod val="10000"/>
                </a:schemeClr>
              </a:solidFill>
              <a:latin typeface="Century Gothic" panose="020B0502020202020204" pitchFamily="34" charset="0"/>
            </a:endParaRPr>
          </a:p>
          <a:p>
            <a:pPr marL="0" indent="0">
              <a:buNone/>
            </a:pPr>
            <a:endParaRPr lang="en-US" dirty="0">
              <a:solidFill>
                <a:schemeClr val="bg2">
                  <a:lumMod val="10000"/>
                </a:schemeClr>
              </a:solidFill>
              <a:latin typeface="Century Gothic" panose="020B0502020202020204" pitchFamily="34" charset="0"/>
            </a:endParaRPr>
          </a:p>
          <a:p>
            <a:pPr marL="0" indent="0">
              <a:buNone/>
            </a:pPr>
            <a:endParaRPr lang="en-US" dirty="0">
              <a:solidFill>
                <a:schemeClr val="bg2">
                  <a:lumMod val="10000"/>
                </a:schemeClr>
              </a:solidFill>
              <a:latin typeface="Century Gothic" panose="020B0502020202020204" pitchFamily="34" charset="0"/>
            </a:endParaRPr>
          </a:p>
          <a:p>
            <a:pPr marL="0" indent="0">
              <a:buNone/>
            </a:pPr>
            <a:endParaRPr lang="en-US" dirty="0">
              <a:solidFill>
                <a:schemeClr val="bg2">
                  <a:lumMod val="10000"/>
                </a:schemeClr>
              </a:solidFill>
              <a:latin typeface="Century Gothic" panose="020B0502020202020204" pitchFamily="34" charset="0"/>
            </a:endParaRPr>
          </a:p>
          <a:p>
            <a:pPr marL="0" indent="0">
              <a:buNone/>
            </a:pPr>
            <a:endParaRPr lang="en-US" dirty="0">
              <a:solidFill>
                <a:schemeClr val="bg2">
                  <a:lumMod val="10000"/>
                </a:schemeClr>
              </a:solidFill>
              <a:latin typeface="Century Gothic" panose="020B0502020202020204" pitchFamily="34" charset="0"/>
            </a:endParaRPr>
          </a:p>
          <a:p>
            <a:pPr marL="0" indent="0">
              <a:buNone/>
            </a:pPr>
            <a:endParaRPr lang="en-US" dirty="0">
              <a:solidFill>
                <a:schemeClr val="bg2">
                  <a:lumMod val="10000"/>
                </a:schemeClr>
              </a:solidFill>
              <a:latin typeface="Century Gothic" panose="020B0502020202020204" pitchFamily="34" charset="0"/>
            </a:endParaRPr>
          </a:p>
          <a:p>
            <a:r>
              <a:rPr lang="en-US" sz="2400" dirty="0">
                <a:solidFill>
                  <a:schemeClr val="bg1"/>
                </a:solidFill>
                <a:latin typeface="Century Gothic" panose="020B0502020202020204" pitchFamily="34" charset="0"/>
              </a:rPr>
              <a:t>dwd.wisconsin.gov/</a:t>
            </a:r>
          </a:p>
          <a:p>
            <a:r>
              <a:rPr lang="en-US" sz="2400" dirty="0">
                <a:solidFill>
                  <a:schemeClr val="bg1"/>
                </a:solidFill>
                <a:latin typeface="Century Gothic" panose="020B0502020202020204" pitchFamily="34" charset="0"/>
              </a:rPr>
              <a:t>apprenticeship/</a:t>
            </a:r>
            <a:r>
              <a:rPr lang="en-US" sz="2400" dirty="0" err="1">
                <a:solidFill>
                  <a:schemeClr val="bg1"/>
                </a:solidFill>
                <a:latin typeface="Century Gothic" panose="020B0502020202020204" pitchFamily="34" charset="0"/>
              </a:rPr>
              <a:t>ra</a:t>
            </a:r>
            <a:r>
              <a:rPr lang="en-US" sz="2400" dirty="0">
                <a:solidFill>
                  <a:schemeClr val="bg1"/>
                </a:solidFill>
                <a:latin typeface="Century Gothic" panose="020B0502020202020204" pitchFamily="34" charset="0"/>
              </a:rPr>
              <a:t>/applicants.htm</a:t>
            </a:r>
          </a:p>
          <a:p>
            <a:pPr marL="0" indent="0">
              <a:buNone/>
            </a:pPr>
            <a:endParaRPr lang="en-US" dirty="0">
              <a:solidFill>
                <a:schemeClr val="bg2">
                  <a:lumMod val="10000"/>
                </a:schemeClr>
              </a:solidFill>
              <a:latin typeface="Century Gothic" panose="020B0502020202020204" pitchFamily="34" charset="0"/>
            </a:endParaRPr>
          </a:p>
        </p:txBody>
      </p:sp>
      <p:pic>
        <p:nvPicPr>
          <p:cNvPr id="4" name="Picture 3" descr="Qr code&#10;&#10;AI-generated content may be incorrect.">
            <a:extLst>
              <a:ext uri="{FF2B5EF4-FFF2-40B4-BE49-F238E27FC236}">
                <a16:creationId xmlns:a16="http://schemas.microsoft.com/office/drawing/2014/main" id="{8EFD2790-7500-796B-4C07-5EDB7E91C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47800"/>
            <a:ext cx="2381250" cy="2381250"/>
          </a:xfrm>
          <a:prstGeom prst="rect">
            <a:avLst/>
          </a:prstGeom>
          <a:ln w="41275">
            <a:solidFill>
              <a:srgbClr val="F7921E"/>
            </a:solidFill>
          </a:ln>
          <a:effectLst>
            <a:outerShdw blurRad="50800" dist="38100" dir="18900000" algn="bl" rotWithShape="0">
              <a:prstClr val="black">
                <a:alpha val="40000"/>
              </a:prstClr>
            </a:outerShdw>
          </a:effectLst>
        </p:spPr>
      </p:pic>
      <p:sp>
        <p:nvSpPr>
          <p:cNvPr id="6" name="TextBox 5">
            <a:extLst>
              <a:ext uri="{FF2B5EF4-FFF2-40B4-BE49-F238E27FC236}">
                <a16:creationId xmlns:a16="http://schemas.microsoft.com/office/drawing/2014/main" id="{064C7653-39C2-5647-9C41-B1703FA7239C}"/>
              </a:ext>
            </a:extLst>
          </p:cNvPr>
          <p:cNvSpPr txBox="1"/>
          <p:nvPr/>
        </p:nvSpPr>
        <p:spPr>
          <a:xfrm>
            <a:off x="304800" y="457200"/>
            <a:ext cx="4267200" cy="523220"/>
          </a:xfrm>
          <a:prstGeom prst="rect">
            <a:avLst/>
          </a:prstGeom>
          <a:noFill/>
        </p:spPr>
        <p:txBody>
          <a:bodyPr wrap="square">
            <a:spAutoFit/>
          </a:bodyPr>
          <a:lstStyle/>
          <a:p>
            <a:pPr marL="0" indent="0" algn="ctr">
              <a:buNone/>
            </a:pPr>
            <a:r>
              <a:rPr lang="en-US" sz="2800" b="1" dirty="0">
                <a:solidFill>
                  <a:schemeClr val="bg1"/>
                </a:solidFill>
                <a:latin typeface="Century Gothic" panose="020B0502020202020204" pitchFamily="34" charset="0"/>
              </a:rPr>
              <a:t>How to Apply </a:t>
            </a:r>
          </a:p>
        </p:txBody>
      </p:sp>
      <p:sp>
        <p:nvSpPr>
          <p:cNvPr id="11" name="Content Placeholder 1">
            <a:extLst>
              <a:ext uri="{FF2B5EF4-FFF2-40B4-BE49-F238E27FC236}">
                <a16:creationId xmlns:a16="http://schemas.microsoft.com/office/drawing/2014/main" id="{A3D8C8C2-1829-EEC6-84C7-BC6BE9A0E16A}"/>
              </a:ext>
            </a:extLst>
          </p:cNvPr>
          <p:cNvSpPr txBox="1">
            <a:spLocks/>
          </p:cNvSpPr>
          <p:nvPr/>
        </p:nvSpPr>
        <p:spPr>
          <a:xfrm>
            <a:off x="6705600" y="1447800"/>
            <a:ext cx="5334000" cy="441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entury Gothic" panose="020B0502020202020204" pitchFamily="34" charset="0"/>
              </a:rPr>
              <a:t>Entering other industry occupations is a two-step process. To apply for a job:</a:t>
            </a:r>
          </a:p>
          <a:p>
            <a:pPr lvl="1"/>
            <a:r>
              <a:rPr lang="en-US" dirty="0">
                <a:latin typeface="Century Gothic" panose="020B0502020202020204" pitchFamily="34" charset="0"/>
              </a:rPr>
              <a:t>Select an occupational area</a:t>
            </a:r>
          </a:p>
          <a:p>
            <a:pPr lvl="1"/>
            <a:r>
              <a:rPr lang="en-US" dirty="0">
                <a:latin typeface="Century Gothic" panose="020B0502020202020204" pitchFamily="34" charset="0"/>
              </a:rPr>
              <a:t>Search for opportunities in your desired occupation</a:t>
            </a:r>
          </a:p>
          <a:p>
            <a:endParaRPr lang="en-US" dirty="0">
              <a:latin typeface="Century Gothic" panose="020B0502020202020204" pitchFamily="34" charset="0"/>
            </a:endParaRPr>
          </a:p>
          <a:p>
            <a:pPr marL="0" indent="0">
              <a:buFont typeface="Arial" panose="020B0604020202020204" pitchFamily="34" charset="0"/>
              <a:buNone/>
            </a:pPr>
            <a:endParaRPr lang="en-US" dirty="0"/>
          </a:p>
        </p:txBody>
      </p:sp>
      <p:sp>
        <p:nvSpPr>
          <p:cNvPr id="12" name="Title 2">
            <a:extLst>
              <a:ext uri="{FF2B5EF4-FFF2-40B4-BE49-F238E27FC236}">
                <a16:creationId xmlns:a16="http://schemas.microsoft.com/office/drawing/2014/main" id="{EA918653-849E-AFEF-6A77-AD88D8060656}"/>
              </a:ext>
            </a:extLst>
          </p:cNvPr>
          <p:cNvSpPr txBox="1">
            <a:spLocks/>
          </p:cNvSpPr>
          <p:nvPr/>
        </p:nvSpPr>
        <p:spPr>
          <a:xfrm>
            <a:off x="6553200" y="381000"/>
            <a:ext cx="4953000" cy="677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Century Gothic" panose="020B0502020202020204" pitchFamily="34" charset="0"/>
              </a:rPr>
              <a:t>Non-Construction </a:t>
            </a:r>
            <a:endParaRPr lang="en-US" dirty="0">
              <a:latin typeface="Century Gothic" panose="020B0502020202020204" pitchFamily="34" charset="0"/>
            </a:endParaRPr>
          </a:p>
        </p:txBody>
      </p:sp>
    </p:spTree>
    <p:extLst>
      <p:ext uri="{BB962C8B-B14F-4D97-AF65-F5344CB8AC3E}">
        <p14:creationId xmlns:p14="http://schemas.microsoft.com/office/powerpoint/2010/main" val="96056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12" name="Line 20"/>
          <p:cNvSpPr>
            <a:spLocks noChangeShapeType="1"/>
          </p:cNvSpPr>
          <p:nvPr/>
        </p:nvSpPr>
        <p:spPr bwMode="auto">
          <a:xfrm flipV="1">
            <a:off x="2286000" y="4419599"/>
            <a:ext cx="3657600" cy="990599"/>
          </a:xfrm>
          <a:prstGeom prst="line">
            <a:avLst/>
          </a:prstGeom>
          <a:noFill/>
          <a:ln w="180975" cap="rnd">
            <a:solidFill>
              <a:srgbClr val="FF9900"/>
            </a:solidFill>
            <a:round/>
            <a:headEnd/>
            <a:tailEnd/>
          </a:ln>
          <a:extLst>
            <a:ext uri="{909E8E84-426E-40DD-AFC4-6F175D3DCCD1}">
              <a14:hiddenFill xmlns:a14="http://schemas.microsoft.com/office/drawing/2010/main">
                <a:noFill/>
              </a14:hiddenFill>
            </a:ext>
          </a:extLst>
        </p:spPr>
        <p:txBody>
          <a:body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2160" b="0" i="0" u="none" strike="noStrike" kern="1200" cap="none" spc="0" normalizeH="0" baseline="0" noProof="0">
              <a:ln w="139700">
                <a:solidFill>
                  <a:prstClr val="black"/>
                </a:solidFill>
              </a:ln>
              <a:solidFill>
                <a:prstClr val="black"/>
              </a:solidFill>
              <a:effectLst/>
              <a:uLnTx/>
              <a:uFillTx/>
              <a:latin typeface="Calibri" pitchFamily="34" charset="0"/>
              <a:ea typeface="+mn-ea"/>
              <a:cs typeface="Arial" pitchFamily="34" charset="0"/>
            </a:endParaRPr>
          </a:p>
        </p:txBody>
      </p:sp>
      <p:sp>
        <p:nvSpPr>
          <p:cNvPr id="213013" name="Freeform 21"/>
          <p:cNvSpPr>
            <a:spLocks/>
          </p:cNvSpPr>
          <p:nvPr/>
        </p:nvSpPr>
        <p:spPr bwMode="auto">
          <a:xfrm>
            <a:off x="5943600" y="2824775"/>
            <a:ext cx="5029200" cy="1594825"/>
          </a:xfrm>
          <a:custGeom>
            <a:avLst/>
            <a:gdLst>
              <a:gd name="T0" fmla="*/ 0 w 1328"/>
              <a:gd name="T1" fmla="*/ 2147483647 h 712"/>
              <a:gd name="T2" fmla="*/ 2147483647 w 1328"/>
              <a:gd name="T3" fmla="*/ 2147483647 h 712"/>
              <a:gd name="T4" fmla="*/ 2147483647 w 1328"/>
              <a:gd name="T5" fmla="*/ 0 h 712"/>
              <a:gd name="T6" fmla="*/ 0 60000 65536"/>
              <a:gd name="T7" fmla="*/ 0 60000 65536"/>
              <a:gd name="T8" fmla="*/ 0 60000 65536"/>
              <a:gd name="T9" fmla="*/ 0 w 1328"/>
              <a:gd name="T10" fmla="*/ 0 h 712"/>
              <a:gd name="T11" fmla="*/ 1328 w 1328"/>
              <a:gd name="T12" fmla="*/ 712 h 712"/>
            </a:gdLst>
            <a:ahLst/>
            <a:cxnLst>
              <a:cxn ang="T6">
                <a:pos x="T0" y="T1"/>
              </a:cxn>
              <a:cxn ang="T7">
                <a:pos x="T2" y="T3"/>
              </a:cxn>
              <a:cxn ang="T8">
                <a:pos x="T4" y="T5"/>
              </a:cxn>
            </a:cxnLst>
            <a:rect l="T9" t="T10" r="T11" b="T12"/>
            <a:pathLst>
              <a:path w="1328" h="712">
                <a:moveTo>
                  <a:pt x="0" y="712"/>
                </a:moveTo>
                <a:cubicBezTo>
                  <a:pt x="101" y="531"/>
                  <a:pt x="203" y="351"/>
                  <a:pt x="424" y="232"/>
                </a:cubicBezTo>
                <a:cubicBezTo>
                  <a:pt x="645" y="113"/>
                  <a:pt x="986" y="56"/>
                  <a:pt x="1328" y="0"/>
                </a:cubicBezTo>
              </a:path>
            </a:pathLst>
          </a:custGeom>
          <a:noFill/>
          <a:ln w="180975" cap="rnd">
            <a:solidFill>
              <a:srgbClr val="FF9900"/>
            </a:solidFill>
            <a:round/>
            <a:headEnd/>
            <a:tailEnd type="triangle" w="sm" len="sm"/>
          </a:ln>
          <a:extLst>
            <a:ext uri="{909E8E84-426E-40DD-AFC4-6F175D3DCCD1}">
              <a14:hiddenFill xmlns:a14="http://schemas.microsoft.com/office/drawing/2010/main">
                <a:solidFill>
                  <a:srgbClr val="FFFFFF"/>
                </a:solidFill>
              </a14:hiddenFill>
            </a:ext>
          </a:extLst>
        </p:spPr>
        <p:txBody>
          <a:body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2160" b="0" i="0" u="none" strike="noStrike" kern="1200" cap="none" spc="0" normalizeH="0" baseline="0" noProof="0">
              <a:ln w="139700">
                <a:solidFill>
                  <a:prstClr val="black"/>
                </a:solidFill>
              </a:ln>
              <a:solidFill>
                <a:srgbClr val="FFC000"/>
              </a:solidFill>
              <a:effectLst/>
              <a:uLnTx/>
              <a:uFillTx/>
              <a:latin typeface="Calibri" pitchFamily="34" charset="0"/>
              <a:ea typeface="+mn-ea"/>
              <a:cs typeface="Arial" pitchFamily="34" charset="0"/>
            </a:endParaRPr>
          </a:p>
        </p:txBody>
      </p:sp>
      <p:sp>
        <p:nvSpPr>
          <p:cNvPr id="213021" name="Freeform 29"/>
          <p:cNvSpPr>
            <a:spLocks/>
          </p:cNvSpPr>
          <p:nvPr/>
        </p:nvSpPr>
        <p:spPr bwMode="auto">
          <a:xfrm>
            <a:off x="2276323" y="2819400"/>
            <a:ext cx="2981477" cy="2514600"/>
          </a:xfrm>
          <a:custGeom>
            <a:avLst/>
            <a:gdLst>
              <a:gd name="T0" fmla="*/ 0 w 1152"/>
              <a:gd name="T1" fmla="*/ 2147483647 h 1115"/>
              <a:gd name="T2" fmla="*/ 2147483647 w 1152"/>
              <a:gd name="T3" fmla="*/ 2147483647 h 1115"/>
              <a:gd name="T4" fmla="*/ 2147483647 w 1152"/>
              <a:gd name="T5" fmla="*/ 0 h 1115"/>
              <a:gd name="T6" fmla="*/ 0 60000 65536"/>
              <a:gd name="T7" fmla="*/ 0 60000 65536"/>
              <a:gd name="T8" fmla="*/ 0 60000 65536"/>
            </a:gdLst>
            <a:ahLst/>
            <a:cxnLst>
              <a:cxn ang="T6">
                <a:pos x="T0" y="T1"/>
              </a:cxn>
              <a:cxn ang="T7">
                <a:pos x="T2" y="T3"/>
              </a:cxn>
              <a:cxn ang="T8">
                <a:pos x="T4" y="T5"/>
              </a:cxn>
            </a:cxnLst>
            <a:rect l="0" t="0" r="r" b="b"/>
            <a:pathLst>
              <a:path w="1152" h="1115">
                <a:moveTo>
                  <a:pt x="0" y="1115"/>
                </a:moveTo>
                <a:cubicBezTo>
                  <a:pt x="155" y="838"/>
                  <a:pt x="310" y="561"/>
                  <a:pt x="502" y="375"/>
                </a:cubicBezTo>
                <a:cubicBezTo>
                  <a:pt x="694" y="189"/>
                  <a:pt x="923" y="94"/>
                  <a:pt x="1152" y="0"/>
                </a:cubicBezTo>
              </a:path>
            </a:pathLst>
          </a:custGeom>
          <a:noFill/>
          <a:ln w="180975" cap="rnd" cmpd="sng">
            <a:solidFill>
              <a:srgbClr val="44A9C4"/>
            </a:solidFill>
            <a:round/>
            <a:headEnd/>
            <a:tailEnd/>
          </a:ln>
          <a:effectLst/>
          <a:extLst>
            <a:ext uri="{909E8E84-426E-40DD-AFC4-6F175D3DCCD1}">
              <a14:hiddenFill xmlns:a14="http://schemas.microsoft.com/office/drawing/2010/main">
                <a:solidFill>
                  <a:srgbClr val="FFFFFF"/>
                </a:solidFill>
              </a14:hiddenFill>
            </a:ext>
          </a:extLst>
        </p:spPr>
        <p:txBody>
          <a:body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2160" b="0" i="0" u="none" strike="noStrike" kern="1200" cap="none" spc="0" normalizeH="0" baseline="0" noProof="0" dirty="0">
              <a:ln w="139700">
                <a:solidFill>
                  <a:prstClr val="black"/>
                </a:solidFill>
              </a:ln>
              <a:solidFill>
                <a:prstClr val="black"/>
              </a:solidFill>
              <a:effectLst/>
              <a:uLnTx/>
              <a:uFillTx/>
              <a:latin typeface="Calibri" pitchFamily="34" charset="0"/>
              <a:ea typeface="+mn-ea"/>
              <a:cs typeface="Arial" pitchFamily="34" charset="0"/>
            </a:endParaRPr>
          </a:p>
        </p:txBody>
      </p:sp>
      <p:sp>
        <p:nvSpPr>
          <p:cNvPr id="213022" name="Freeform 30"/>
          <p:cNvSpPr>
            <a:spLocks/>
          </p:cNvSpPr>
          <p:nvPr/>
        </p:nvSpPr>
        <p:spPr bwMode="auto">
          <a:xfrm>
            <a:off x="5257800" y="2411735"/>
            <a:ext cx="5714999" cy="407665"/>
          </a:xfrm>
          <a:custGeom>
            <a:avLst/>
            <a:gdLst>
              <a:gd name="T0" fmla="*/ 0 w 2057"/>
              <a:gd name="T1" fmla="*/ 2147483647 h 182"/>
              <a:gd name="T2" fmla="*/ 2147483647 w 2057"/>
              <a:gd name="T3" fmla="*/ 2147483647 h 182"/>
              <a:gd name="T4" fmla="*/ 2147483647 w 2057"/>
              <a:gd name="T5" fmla="*/ 2147483647 h 182"/>
              <a:gd name="T6" fmla="*/ 0 60000 65536"/>
              <a:gd name="T7" fmla="*/ 0 60000 65536"/>
              <a:gd name="T8" fmla="*/ 0 60000 65536"/>
            </a:gdLst>
            <a:ahLst/>
            <a:cxnLst>
              <a:cxn ang="T6">
                <a:pos x="T0" y="T1"/>
              </a:cxn>
              <a:cxn ang="T7">
                <a:pos x="T2" y="T3"/>
              </a:cxn>
              <a:cxn ang="T8">
                <a:pos x="T4" y="T5"/>
              </a:cxn>
            </a:cxnLst>
            <a:rect l="0" t="0" r="r" b="b"/>
            <a:pathLst>
              <a:path w="2057" h="182">
                <a:moveTo>
                  <a:pt x="0" y="182"/>
                </a:moveTo>
                <a:cubicBezTo>
                  <a:pt x="244" y="118"/>
                  <a:pt x="489" y="54"/>
                  <a:pt x="832" y="27"/>
                </a:cubicBezTo>
                <a:cubicBezTo>
                  <a:pt x="1175" y="0"/>
                  <a:pt x="1616" y="8"/>
                  <a:pt x="2057" y="17"/>
                </a:cubicBezTo>
              </a:path>
            </a:pathLst>
          </a:custGeom>
          <a:noFill/>
          <a:ln w="180975" cap="rnd" cmpd="sng">
            <a:solidFill>
              <a:srgbClr val="44A9C4"/>
            </a:solidFill>
            <a:round/>
            <a:headEnd/>
            <a:tailEnd type="triangle" w="sm" len="sm"/>
          </a:ln>
          <a:effectLst/>
          <a:extLst>
            <a:ext uri="{909E8E84-426E-40DD-AFC4-6F175D3DCCD1}">
              <a14:hiddenFill xmlns:a14="http://schemas.microsoft.com/office/drawing/2010/main">
                <a:solidFill>
                  <a:srgbClr val="FFFFFF"/>
                </a:solidFill>
              </a14:hiddenFill>
            </a:ext>
          </a:extLst>
        </p:spPr>
        <p:txBody>
          <a:bodyPr/>
          <a:lstStyle/>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2160" b="0" i="0" u="none" strike="noStrike" kern="1200" cap="none" spc="0" normalizeH="0" baseline="0" noProof="0">
              <a:ln w="139700">
                <a:solidFill>
                  <a:prstClr val="black"/>
                </a:solidFill>
              </a:ln>
              <a:solidFill>
                <a:prstClr val="black"/>
              </a:solidFill>
              <a:effectLst/>
              <a:uLnTx/>
              <a:uFillTx/>
              <a:latin typeface="Calibri" pitchFamily="34" charset="0"/>
              <a:ea typeface="+mn-ea"/>
              <a:cs typeface="Arial" pitchFamily="34" charset="0"/>
            </a:endParaRPr>
          </a:p>
        </p:txBody>
      </p:sp>
      <p:sp>
        <p:nvSpPr>
          <p:cNvPr id="14342" name="Text Box 16"/>
          <p:cNvSpPr txBox="1">
            <a:spLocks noChangeArrowheads="1"/>
          </p:cNvSpPr>
          <p:nvPr/>
        </p:nvSpPr>
        <p:spPr bwMode="auto">
          <a:xfrm rot="-5400000">
            <a:off x="-231101" y="3033650"/>
            <a:ext cx="3015450" cy="63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Font typeface="Verdana" pitchFamily="34" charset="0"/>
              <a:buChar char="•"/>
              <a:defRPr sz="2800">
                <a:solidFill>
                  <a:srgbClr val="7F7F7F"/>
                </a:solidFill>
                <a:latin typeface="Calibri" pitchFamily="34" charset="0"/>
              </a:defRPr>
            </a:lvl1pPr>
            <a:lvl2pPr marL="742950" indent="-285750" eaLnBrk="0" hangingPunct="0">
              <a:spcBef>
                <a:spcPct val="20000"/>
              </a:spcBef>
              <a:buFont typeface="Verdana" pitchFamily="34" charset="0"/>
              <a:buChar char="–"/>
              <a:defRPr sz="2800">
                <a:solidFill>
                  <a:srgbClr val="7F7F7F"/>
                </a:solidFill>
                <a:latin typeface="Calibri" pitchFamily="34" charset="0"/>
              </a:defRPr>
            </a:lvl2pPr>
            <a:lvl3pPr marL="1143000" indent="-228600" eaLnBrk="0" hangingPunct="0">
              <a:spcBef>
                <a:spcPct val="20000"/>
              </a:spcBef>
              <a:buFont typeface="Verdana" pitchFamily="34" charset="0"/>
              <a:buChar char="•"/>
              <a:defRPr sz="2400">
                <a:solidFill>
                  <a:srgbClr val="7F7F7F"/>
                </a:solidFill>
                <a:latin typeface="Calibri" pitchFamily="34" charset="0"/>
              </a:defRPr>
            </a:lvl3pPr>
            <a:lvl4pPr marL="1600200" indent="-228600" eaLnBrk="0" hangingPunct="0">
              <a:spcBef>
                <a:spcPct val="20000"/>
              </a:spcBef>
              <a:buFont typeface="Verdana" pitchFamily="34" charset="0"/>
              <a:buChar char="–"/>
              <a:defRPr sz="2000">
                <a:solidFill>
                  <a:srgbClr val="7F7F7F"/>
                </a:solidFill>
                <a:latin typeface="Calibri" pitchFamily="34" charset="0"/>
              </a:defRPr>
            </a:lvl4pPr>
            <a:lvl5pPr marL="2057400" indent="-228600" eaLnBrk="0" hangingPunct="0">
              <a:spcBef>
                <a:spcPct val="20000"/>
              </a:spcBef>
              <a:buFont typeface="Verdana" pitchFamily="34" charset="0"/>
              <a:buChar char="»"/>
              <a:defRPr sz="2000">
                <a:solidFill>
                  <a:srgbClr val="7F7F7F"/>
                </a:solidFill>
                <a:latin typeface="Calibri" pitchFamily="34" charset="0"/>
              </a:defRPr>
            </a:lvl5pPr>
            <a:lvl6pPr marL="25146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6pPr>
            <a:lvl7pPr marL="29718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7pPr>
            <a:lvl8pPr marL="34290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8pPr>
            <a:lvl9pPr marL="38862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9pPr>
          </a:lstStyle>
          <a:p>
            <a:pPr marL="0" marR="0" lvl="0" indent="0" algn="ctr" defTabSz="1097280" rtl="0" eaLnBrk="1" fontAlgn="base" latinLnBrk="0" hangingPunct="1">
              <a:lnSpc>
                <a:spcPct val="90000"/>
              </a:lnSpc>
              <a:spcBef>
                <a:spcPct val="0"/>
              </a:spcBef>
              <a:spcAft>
                <a:spcPct val="0"/>
              </a:spcAft>
              <a:buClrTx/>
              <a:buSzTx/>
              <a:buFont typeface="Verdana" pitchFamily="34" charset="0"/>
              <a:buNone/>
              <a:tabLst/>
              <a:defRPr/>
            </a:pPr>
            <a:r>
              <a:rPr kumimoji="0" lang="en-US" altLang="en-US" sz="4800" b="0" i="0" u="none" strike="noStrike" kern="1200" cap="none" spc="0" normalizeH="0" baseline="0" noProof="0" dirty="0">
                <a:ln>
                  <a:noFill/>
                </a:ln>
                <a:solidFill>
                  <a:schemeClr val="bg2">
                    <a:lumMod val="10000"/>
                  </a:schemeClr>
                </a:solidFill>
                <a:effectLst/>
                <a:uLnTx/>
                <a:uFillTx/>
                <a:latin typeface="+mn-lt"/>
                <a:ea typeface="+mn-ea"/>
                <a:cs typeface="Arial" pitchFamily="34" charset="0"/>
              </a:rPr>
              <a:t>Expertise</a:t>
            </a:r>
            <a:br>
              <a:rPr kumimoji="0" lang="en-US" altLang="en-US" sz="2880" b="0" i="0" u="none" strike="noStrike" kern="1200" cap="none" spc="0" normalizeH="0" baseline="0" noProof="0" dirty="0">
                <a:ln>
                  <a:noFill/>
                </a:ln>
                <a:solidFill>
                  <a:prstClr val="white"/>
                </a:solidFill>
                <a:effectLst/>
                <a:uLnTx/>
                <a:uFillTx/>
                <a:latin typeface="+mn-lt"/>
                <a:ea typeface="+mn-ea"/>
                <a:cs typeface="Arial" pitchFamily="34" charset="0"/>
              </a:rPr>
            </a:br>
            <a:r>
              <a:rPr kumimoji="0" lang="en-US" altLang="en-US" sz="2880" b="0" i="0" u="none" strike="noStrike" kern="1200" cap="none" spc="0" normalizeH="0" baseline="0" noProof="0" dirty="0">
                <a:ln>
                  <a:noFill/>
                </a:ln>
                <a:solidFill>
                  <a:schemeClr val="bg2">
                    <a:lumMod val="10000"/>
                  </a:schemeClr>
                </a:solidFill>
                <a:effectLst/>
                <a:uLnTx/>
                <a:uFillTx/>
                <a:latin typeface="+mn-lt"/>
                <a:ea typeface="+mn-ea"/>
                <a:cs typeface="Arial" pitchFamily="34" charset="0"/>
              </a:rPr>
              <a:t>(</a:t>
            </a:r>
            <a:r>
              <a:rPr kumimoji="0" lang="en-US" altLang="en-US" sz="2400" b="0" i="0" u="none" strike="noStrike" kern="1200" cap="none" spc="0" normalizeH="0" baseline="0" noProof="0" dirty="0">
                <a:ln>
                  <a:noFill/>
                </a:ln>
                <a:solidFill>
                  <a:schemeClr val="bg2">
                    <a:lumMod val="10000"/>
                  </a:schemeClr>
                </a:solidFill>
                <a:effectLst/>
                <a:uLnTx/>
                <a:uFillTx/>
                <a:latin typeface="+mn-lt"/>
                <a:ea typeface="+mn-ea"/>
                <a:cs typeface="Arial" pitchFamily="34" charset="0"/>
              </a:rPr>
              <a:t>Education &amp; Experience</a:t>
            </a:r>
            <a:r>
              <a:rPr kumimoji="0" lang="en-US" altLang="en-US" sz="2880" b="0" i="0" u="none" strike="noStrike" kern="1200" cap="none" spc="0" normalizeH="0" baseline="0" noProof="0" dirty="0">
                <a:ln>
                  <a:noFill/>
                </a:ln>
                <a:solidFill>
                  <a:schemeClr val="bg2">
                    <a:lumMod val="10000"/>
                  </a:schemeClr>
                </a:solidFill>
                <a:effectLst/>
                <a:uLnTx/>
                <a:uFillTx/>
                <a:latin typeface="+mn-lt"/>
                <a:ea typeface="+mn-ea"/>
                <a:cs typeface="Arial" pitchFamily="34" charset="0"/>
              </a:rPr>
              <a:t>)</a:t>
            </a:r>
          </a:p>
        </p:txBody>
      </p:sp>
      <p:sp>
        <p:nvSpPr>
          <p:cNvPr id="14343" name="Text Box 17"/>
          <p:cNvSpPr txBox="1">
            <a:spLocks noChangeArrowheads="1"/>
          </p:cNvSpPr>
          <p:nvPr/>
        </p:nvSpPr>
        <p:spPr bwMode="auto">
          <a:xfrm>
            <a:off x="2174286" y="5257800"/>
            <a:ext cx="8874714" cy="58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buFont typeface="Verdana" pitchFamily="34" charset="0"/>
              <a:buChar char="•"/>
              <a:defRPr sz="2800">
                <a:solidFill>
                  <a:srgbClr val="7F7F7F"/>
                </a:solidFill>
                <a:latin typeface="Calibri" pitchFamily="34" charset="0"/>
              </a:defRPr>
            </a:lvl1pPr>
            <a:lvl2pPr marL="742950" indent="-285750" eaLnBrk="0" hangingPunct="0">
              <a:spcBef>
                <a:spcPct val="20000"/>
              </a:spcBef>
              <a:buFont typeface="Verdana" pitchFamily="34" charset="0"/>
              <a:buChar char="–"/>
              <a:defRPr sz="2800">
                <a:solidFill>
                  <a:srgbClr val="7F7F7F"/>
                </a:solidFill>
                <a:latin typeface="Calibri" pitchFamily="34" charset="0"/>
              </a:defRPr>
            </a:lvl2pPr>
            <a:lvl3pPr marL="1143000" indent="-228600" eaLnBrk="0" hangingPunct="0">
              <a:spcBef>
                <a:spcPct val="20000"/>
              </a:spcBef>
              <a:buFont typeface="Verdana" pitchFamily="34" charset="0"/>
              <a:buChar char="•"/>
              <a:defRPr sz="2400">
                <a:solidFill>
                  <a:srgbClr val="7F7F7F"/>
                </a:solidFill>
                <a:latin typeface="Calibri" pitchFamily="34" charset="0"/>
              </a:defRPr>
            </a:lvl3pPr>
            <a:lvl4pPr marL="1600200" indent="-228600" eaLnBrk="0" hangingPunct="0">
              <a:spcBef>
                <a:spcPct val="20000"/>
              </a:spcBef>
              <a:buFont typeface="Verdana" pitchFamily="34" charset="0"/>
              <a:buChar char="–"/>
              <a:defRPr sz="2000">
                <a:solidFill>
                  <a:srgbClr val="7F7F7F"/>
                </a:solidFill>
                <a:latin typeface="Calibri" pitchFamily="34" charset="0"/>
              </a:defRPr>
            </a:lvl4pPr>
            <a:lvl5pPr marL="2057400" indent="-228600" eaLnBrk="0" hangingPunct="0">
              <a:spcBef>
                <a:spcPct val="20000"/>
              </a:spcBef>
              <a:buFont typeface="Verdana" pitchFamily="34" charset="0"/>
              <a:buChar char="»"/>
              <a:defRPr sz="2000">
                <a:solidFill>
                  <a:srgbClr val="7F7F7F"/>
                </a:solidFill>
                <a:latin typeface="Calibri" pitchFamily="34" charset="0"/>
              </a:defRPr>
            </a:lvl5pPr>
            <a:lvl6pPr marL="25146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6pPr>
            <a:lvl7pPr marL="29718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7pPr>
            <a:lvl8pPr marL="34290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8pPr>
            <a:lvl9pPr marL="38862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9pPr>
          </a:lstStyle>
          <a:p>
            <a:pPr marL="0" marR="0" lvl="0" indent="0" algn="l" defTabSz="1097280" rtl="0" eaLnBrk="1" fontAlgn="base" latinLnBrk="0" hangingPunct="1">
              <a:lnSpc>
                <a:spcPct val="100000"/>
              </a:lnSpc>
              <a:spcBef>
                <a:spcPct val="0"/>
              </a:spcBef>
              <a:spcAft>
                <a:spcPct val="0"/>
              </a:spcAft>
              <a:buClrTx/>
              <a:buSzTx/>
              <a:buFont typeface="Verdana" pitchFamily="34" charset="0"/>
              <a:buNone/>
              <a:tabLst/>
              <a:defRPr/>
            </a:pPr>
            <a:r>
              <a:rPr kumimoji="0" lang="en-US" altLang="en-US" sz="2400" i="0" u="none" strike="noStrike" kern="1200" cap="none" spc="0" normalizeH="0" baseline="0" noProof="0" dirty="0">
                <a:ln>
                  <a:noFill/>
                </a:ln>
                <a:solidFill>
                  <a:schemeClr val="bg2">
                    <a:lumMod val="10000"/>
                  </a:schemeClr>
                </a:solidFill>
                <a:effectLst/>
                <a:uLnTx/>
                <a:uFillTx/>
                <a:latin typeface="+mn-lt"/>
                <a:ea typeface="+mn-ea"/>
                <a:cs typeface="Arial" pitchFamily="34" charset="0"/>
              </a:rPr>
              <a:t>1 year            </a:t>
            </a:r>
            <a:r>
              <a:rPr kumimoji="0" lang="en-US" altLang="en-US" sz="4800" i="0" u="none" strike="noStrike" kern="1200" cap="none" spc="0" normalizeH="0" baseline="0" noProof="0" dirty="0">
                <a:ln>
                  <a:noFill/>
                </a:ln>
                <a:solidFill>
                  <a:prstClr val="white"/>
                </a:solidFill>
                <a:effectLst/>
                <a:uLnTx/>
                <a:uFillTx/>
                <a:latin typeface="+mn-lt"/>
                <a:ea typeface="+mn-ea"/>
                <a:cs typeface="Arial" pitchFamily="34" charset="0"/>
              </a:rPr>
              <a:t>	</a:t>
            </a:r>
            <a:r>
              <a:rPr kumimoji="0" lang="en-US" altLang="en-US" sz="4800" i="0" u="none" strike="noStrike" kern="1200" cap="none" spc="0" normalizeH="0" baseline="0" noProof="0" dirty="0">
                <a:ln>
                  <a:noFill/>
                </a:ln>
                <a:solidFill>
                  <a:schemeClr val="bg2">
                    <a:lumMod val="10000"/>
                  </a:schemeClr>
                </a:solidFill>
                <a:effectLst/>
                <a:uLnTx/>
                <a:uFillTx/>
                <a:latin typeface="+mn-lt"/>
                <a:ea typeface="+mn-ea"/>
                <a:cs typeface="Arial" pitchFamily="34" charset="0"/>
              </a:rPr>
              <a:t>        	</a:t>
            </a:r>
            <a:r>
              <a:rPr kumimoji="0" lang="en-US" altLang="en-US" sz="4800" i="0" u="none" strike="noStrike" kern="1200" cap="none" spc="0" normalizeH="0" baseline="0" noProof="0" dirty="0">
                <a:ln>
                  <a:noFill/>
                </a:ln>
                <a:solidFill>
                  <a:prstClr val="white"/>
                </a:solidFill>
                <a:effectLst/>
                <a:uLnTx/>
                <a:uFillTx/>
                <a:latin typeface="+mn-lt"/>
                <a:ea typeface="+mn-ea"/>
                <a:cs typeface="Arial" pitchFamily="34" charset="0"/>
              </a:rPr>
              <a:t>              	 </a:t>
            </a:r>
            <a:r>
              <a:rPr kumimoji="0" lang="en-US" altLang="en-US" sz="2400" i="0" u="none" strike="noStrike" kern="1200" cap="none" spc="0" normalizeH="0" baseline="0" noProof="0" dirty="0">
                <a:ln>
                  <a:noFill/>
                </a:ln>
                <a:solidFill>
                  <a:schemeClr val="bg2">
                    <a:lumMod val="10000"/>
                  </a:schemeClr>
                </a:solidFill>
                <a:effectLst/>
                <a:uLnTx/>
                <a:uFillTx/>
                <a:latin typeface="+mn-lt"/>
                <a:ea typeface="+mn-ea"/>
                <a:cs typeface="Arial" pitchFamily="34" charset="0"/>
              </a:rPr>
              <a:t>4 years</a:t>
            </a:r>
            <a:endParaRPr kumimoji="0" lang="en-US" altLang="en-US" sz="2880" i="0" u="none" strike="noStrike" kern="1200" cap="none" spc="0" normalizeH="0" baseline="0" noProof="0" dirty="0">
              <a:ln>
                <a:noFill/>
              </a:ln>
              <a:solidFill>
                <a:schemeClr val="bg2">
                  <a:lumMod val="10000"/>
                </a:schemeClr>
              </a:solidFill>
              <a:effectLst/>
              <a:uLnTx/>
              <a:uFillTx/>
              <a:latin typeface="+mn-lt"/>
              <a:ea typeface="+mn-ea"/>
              <a:cs typeface="Arial" pitchFamily="34" charset="0"/>
            </a:endParaRPr>
          </a:p>
        </p:txBody>
      </p:sp>
      <p:sp>
        <p:nvSpPr>
          <p:cNvPr id="213014" name="Text Box 22"/>
          <p:cNvSpPr txBox="1">
            <a:spLocks noChangeArrowheads="1"/>
          </p:cNvSpPr>
          <p:nvPr/>
        </p:nvSpPr>
        <p:spPr bwMode="auto">
          <a:xfrm rot="20766518">
            <a:off x="3072962" y="4705103"/>
            <a:ext cx="3783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Verdana" pitchFamily="34" charset="0"/>
              <a:buChar char="•"/>
              <a:defRPr sz="2800">
                <a:solidFill>
                  <a:srgbClr val="7F7F7F"/>
                </a:solidFill>
                <a:latin typeface="Calibri" pitchFamily="34" charset="0"/>
              </a:defRPr>
            </a:lvl1pPr>
            <a:lvl2pPr marL="742950" indent="-285750" eaLnBrk="0" hangingPunct="0">
              <a:spcBef>
                <a:spcPct val="20000"/>
              </a:spcBef>
              <a:buFont typeface="Verdana" pitchFamily="34" charset="0"/>
              <a:buChar char="–"/>
              <a:defRPr sz="2800">
                <a:solidFill>
                  <a:srgbClr val="7F7F7F"/>
                </a:solidFill>
                <a:latin typeface="Calibri" pitchFamily="34" charset="0"/>
              </a:defRPr>
            </a:lvl2pPr>
            <a:lvl3pPr marL="1143000" indent="-228600" eaLnBrk="0" hangingPunct="0">
              <a:spcBef>
                <a:spcPct val="20000"/>
              </a:spcBef>
              <a:buFont typeface="Verdana" pitchFamily="34" charset="0"/>
              <a:buChar char="•"/>
              <a:defRPr sz="2400">
                <a:solidFill>
                  <a:srgbClr val="7F7F7F"/>
                </a:solidFill>
                <a:latin typeface="Calibri" pitchFamily="34" charset="0"/>
              </a:defRPr>
            </a:lvl3pPr>
            <a:lvl4pPr marL="1600200" indent="-228600" eaLnBrk="0" hangingPunct="0">
              <a:spcBef>
                <a:spcPct val="20000"/>
              </a:spcBef>
              <a:buFont typeface="Verdana" pitchFamily="34" charset="0"/>
              <a:buChar char="–"/>
              <a:defRPr sz="2000">
                <a:solidFill>
                  <a:srgbClr val="7F7F7F"/>
                </a:solidFill>
                <a:latin typeface="Calibri" pitchFamily="34" charset="0"/>
              </a:defRPr>
            </a:lvl4pPr>
            <a:lvl5pPr marL="2057400" indent="-228600" eaLnBrk="0" hangingPunct="0">
              <a:spcBef>
                <a:spcPct val="20000"/>
              </a:spcBef>
              <a:buFont typeface="Verdana" pitchFamily="34" charset="0"/>
              <a:buChar char="»"/>
              <a:defRPr sz="2000">
                <a:solidFill>
                  <a:srgbClr val="7F7F7F"/>
                </a:solidFill>
                <a:latin typeface="Calibri" pitchFamily="34" charset="0"/>
              </a:defRPr>
            </a:lvl5pPr>
            <a:lvl6pPr marL="25146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6pPr>
            <a:lvl7pPr marL="29718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7pPr>
            <a:lvl8pPr marL="34290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8pPr>
            <a:lvl9pPr marL="38862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9pPr>
          </a:lstStyle>
          <a:p>
            <a:pPr marL="0" marR="0" lvl="0" indent="0" algn="l" defTabSz="1097280" rtl="0" eaLnBrk="1" fontAlgn="base" latinLnBrk="0" hangingPunct="1">
              <a:lnSpc>
                <a:spcPct val="100000"/>
              </a:lnSpc>
              <a:spcBef>
                <a:spcPct val="0"/>
              </a:spcBef>
              <a:spcAft>
                <a:spcPct val="0"/>
              </a:spcAft>
              <a:buClrTx/>
              <a:buSzTx/>
              <a:buFont typeface="Verdana" pitchFamily="34" charset="0"/>
              <a:buNone/>
              <a:tabLst/>
              <a:defRPr/>
            </a:pPr>
            <a:r>
              <a:rPr kumimoji="0" lang="en-US" altLang="en-US" sz="2000" i="0" u="none" strike="noStrike" kern="1200" cap="none" spc="0" normalizeH="0" baseline="0" noProof="0" dirty="0">
                <a:ln>
                  <a:noFill/>
                </a:ln>
                <a:solidFill>
                  <a:srgbClr val="FF9933"/>
                </a:solidFill>
                <a:effectLst/>
                <a:uLnTx/>
                <a:uFillTx/>
                <a:latin typeface="+mn-lt"/>
                <a:ea typeface="+mn-ea"/>
                <a:cs typeface="Arial" pitchFamily="34" charset="0"/>
              </a:rPr>
              <a:t>Classroom Training</a:t>
            </a:r>
          </a:p>
        </p:txBody>
      </p:sp>
      <p:sp>
        <p:nvSpPr>
          <p:cNvPr id="213015" name="Text Box 23"/>
          <p:cNvSpPr txBox="1">
            <a:spLocks noChangeArrowheads="1"/>
          </p:cNvSpPr>
          <p:nvPr/>
        </p:nvSpPr>
        <p:spPr bwMode="auto">
          <a:xfrm rot="-811885">
            <a:off x="7414832" y="3226244"/>
            <a:ext cx="23110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Verdana" pitchFamily="34" charset="0"/>
              <a:buChar char="•"/>
              <a:defRPr sz="2800">
                <a:solidFill>
                  <a:srgbClr val="7F7F7F"/>
                </a:solidFill>
                <a:latin typeface="Calibri" pitchFamily="34" charset="0"/>
              </a:defRPr>
            </a:lvl1pPr>
            <a:lvl2pPr marL="742950" indent="-285750" eaLnBrk="0" hangingPunct="0">
              <a:spcBef>
                <a:spcPct val="20000"/>
              </a:spcBef>
              <a:buFont typeface="Verdana" pitchFamily="34" charset="0"/>
              <a:buChar char="–"/>
              <a:defRPr sz="2800">
                <a:solidFill>
                  <a:srgbClr val="7F7F7F"/>
                </a:solidFill>
                <a:latin typeface="Calibri" pitchFamily="34" charset="0"/>
              </a:defRPr>
            </a:lvl2pPr>
            <a:lvl3pPr marL="1143000" indent="-228600" eaLnBrk="0" hangingPunct="0">
              <a:spcBef>
                <a:spcPct val="20000"/>
              </a:spcBef>
              <a:buFont typeface="Verdana" pitchFamily="34" charset="0"/>
              <a:buChar char="•"/>
              <a:defRPr sz="2400">
                <a:solidFill>
                  <a:srgbClr val="7F7F7F"/>
                </a:solidFill>
                <a:latin typeface="Calibri" pitchFamily="34" charset="0"/>
              </a:defRPr>
            </a:lvl3pPr>
            <a:lvl4pPr marL="1600200" indent="-228600" eaLnBrk="0" hangingPunct="0">
              <a:spcBef>
                <a:spcPct val="20000"/>
              </a:spcBef>
              <a:buFont typeface="Verdana" pitchFamily="34" charset="0"/>
              <a:buChar char="–"/>
              <a:defRPr sz="2000">
                <a:solidFill>
                  <a:srgbClr val="7F7F7F"/>
                </a:solidFill>
                <a:latin typeface="Calibri" pitchFamily="34" charset="0"/>
              </a:defRPr>
            </a:lvl4pPr>
            <a:lvl5pPr marL="2057400" indent="-228600" eaLnBrk="0" hangingPunct="0">
              <a:spcBef>
                <a:spcPct val="20000"/>
              </a:spcBef>
              <a:buFont typeface="Verdana" pitchFamily="34" charset="0"/>
              <a:buChar char="»"/>
              <a:defRPr sz="2000">
                <a:solidFill>
                  <a:srgbClr val="7F7F7F"/>
                </a:solidFill>
                <a:latin typeface="Calibri" pitchFamily="34" charset="0"/>
              </a:defRPr>
            </a:lvl5pPr>
            <a:lvl6pPr marL="25146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6pPr>
            <a:lvl7pPr marL="29718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7pPr>
            <a:lvl8pPr marL="34290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8pPr>
            <a:lvl9pPr marL="38862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9pPr>
          </a:lstStyle>
          <a:p>
            <a:pPr marL="0" marR="0" lvl="0" indent="0" algn="l" defTabSz="1097280" rtl="0" eaLnBrk="1" fontAlgn="base" latinLnBrk="0" hangingPunct="1">
              <a:lnSpc>
                <a:spcPct val="100000"/>
              </a:lnSpc>
              <a:spcBef>
                <a:spcPct val="0"/>
              </a:spcBef>
              <a:spcAft>
                <a:spcPct val="0"/>
              </a:spcAft>
              <a:buClrTx/>
              <a:buSzTx/>
              <a:buFont typeface="Verdana" pitchFamily="34" charset="0"/>
              <a:buNone/>
              <a:tabLst/>
              <a:defRPr/>
            </a:pPr>
            <a:r>
              <a:rPr kumimoji="0" lang="en-US" altLang="en-US" sz="2000" i="0" u="none" strike="noStrike" kern="1200" cap="none" spc="0" normalizeH="0" baseline="0" noProof="0" dirty="0">
                <a:ln>
                  <a:noFill/>
                </a:ln>
                <a:solidFill>
                  <a:srgbClr val="FF9933"/>
                </a:solidFill>
                <a:effectLst/>
                <a:uLnTx/>
                <a:uFillTx/>
                <a:latin typeface="+mn-lt"/>
                <a:ea typeface="+mn-ea"/>
                <a:cs typeface="Arial" pitchFamily="34" charset="0"/>
              </a:rPr>
              <a:t>Experience</a:t>
            </a:r>
          </a:p>
        </p:txBody>
      </p:sp>
      <p:sp>
        <p:nvSpPr>
          <p:cNvPr id="213016" name="Text Box 24"/>
          <p:cNvSpPr txBox="1">
            <a:spLocks noChangeArrowheads="1"/>
          </p:cNvSpPr>
          <p:nvPr/>
        </p:nvSpPr>
        <p:spPr bwMode="auto">
          <a:xfrm>
            <a:off x="3368040" y="1602736"/>
            <a:ext cx="3154680" cy="683264"/>
          </a:xfrm>
          <a:prstGeom prst="rect">
            <a:avLst/>
          </a:prstGeom>
          <a:solidFill>
            <a:srgbClr val="44A9C4"/>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spcBef>
                <a:spcPct val="20000"/>
              </a:spcBef>
              <a:buFont typeface="Verdana" pitchFamily="34" charset="0"/>
              <a:buChar char="•"/>
              <a:defRPr sz="2800">
                <a:solidFill>
                  <a:srgbClr val="7F7F7F"/>
                </a:solidFill>
                <a:latin typeface="Calibri" pitchFamily="34" charset="0"/>
              </a:defRPr>
            </a:lvl1pPr>
            <a:lvl2pPr marL="742950" indent="-285750" eaLnBrk="0" hangingPunct="0">
              <a:spcBef>
                <a:spcPct val="20000"/>
              </a:spcBef>
              <a:buFont typeface="Verdana" pitchFamily="34" charset="0"/>
              <a:buChar char="–"/>
              <a:defRPr sz="2800">
                <a:solidFill>
                  <a:srgbClr val="7F7F7F"/>
                </a:solidFill>
                <a:latin typeface="Calibri" pitchFamily="34" charset="0"/>
              </a:defRPr>
            </a:lvl2pPr>
            <a:lvl3pPr marL="1143000" indent="-228600" eaLnBrk="0" hangingPunct="0">
              <a:spcBef>
                <a:spcPct val="20000"/>
              </a:spcBef>
              <a:buFont typeface="Verdana" pitchFamily="34" charset="0"/>
              <a:buChar char="•"/>
              <a:defRPr sz="2400">
                <a:solidFill>
                  <a:srgbClr val="7F7F7F"/>
                </a:solidFill>
                <a:latin typeface="Calibri" pitchFamily="34" charset="0"/>
              </a:defRPr>
            </a:lvl3pPr>
            <a:lvl4pPr marL="1600200" indent="-228600" eaLnBrk="0" hangingPunct="0">
              <a:spcBef>
                <a:spcPct val="20000"/>
              </a:spcBef>
              <a:buFont typeface="Verdana" pitchFamily="34" charset="0"/>
              <a:buChar char="–"/>
              <a:defRPr sz="2000">
                <a:solidFill>
                  <a:srgbClr val="7F7F7F"/>
                </a:solidFill>
                <a:latin typeface="Calibri" pitchFamily="34" charset="0"/>
              </a:defRPr>
            </a:lvl4pPr>
            <a:lvl5pPr marL="2057400" indent="-228600" eaLnBrk="0" hangingPunct="0">
              <a:spcBef>
                <a:spcPct val="20000"/>
              </a:spcBef>
              <a:buFont typeface="Verdana" pitchFamily="34" charset="0"/>
              <a:buChar char="»"/>
              <a:defRPr sz="2000">
                <a:solidFill>
                  <a:srgbClr val="7F7F7F"/>
                </a:solidFill>
                <a:latin typeface="Calibri" pitchFamily="34" charset="0"/>
              </a:defRPr>
            </a:lvl5pPr>
            <a:lvl6pPr marL="25146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6pPr>
            <a:lvl7pPr marL="29718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7pPr>
            <a:lvl8pPr marL="34290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8pPr>
            <a:lvl9pPr marL="38862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9pPr>
          </a:lstStyle>
          <a:p>
            <a:pPr marL="0" marR="0" lvl="0" indent="0" algn="ctr" defTabSz="1097280" rtl="0" eaLnBrk="1" fontAlgn="base" latinLnBrk="0" hangingPunct="1">
              <a:lnSpc>
                <a:spcPct val="80000"/>
              </a:lnSpc>
              <a:spcBef>
                <a:spcPct val="0"/>
              </a:spcBef>
              <a:spcAft>
                <a:spcPct val="0"/>
              </a:spcAft>
              <a:buClrTx/>
              <a:buSzTx/>
              <a:buFont typeface="Verdana" pitchFamily="34" charset="0"/>
              <a:buNone/>
              <a:tabLst/>
              <a:defRPr/>
            </a:pPr>
            <a:r>
              <a:rPr kumimoji="0" lang="en-US" altLang="en-US" sz="2400" b="1" i="0" u="none" strike="noStrike" kern="1200" cap="none" spc="0" normalizeH="0" baseline="0" noProof="0" dirty="0">
                <a:ln>
                  <a:noFill/>
                </a:ln>
                <a:solidFill>
                  <a:prstClr val="white"/>
                </a:solidFill>
                <a:effectLst/>
                <a:uLnTx/>
                <a:uFillTx/>
                <a:latin typeface="+mn-lt"/>
                <a:ea typeface="+mn-ea"/>
                <a:cs typeface="Arial" pitchFamily="34" charset="0"/>
              </a:rPr>
              <a:t>Apprenticeship:</a:t>
            </a:r>
            <a:br>
              <a:rPr kumimoji="0" lang="en-US" altLang="en-US" sz="2400" b="1" i="0" u="none" strike="noStrike" kern="1200" cap="none" spc="0" normalizeH="0" baseline="0" noProof="0" dirty="0">
                <a:ln>
                  <a:noFill/>
                </a:ln>
                <a:solidFill>
                  <a:prstClr val="white"/>
                </a:solidFill>
                <a:effectLst/>
                <a:uLnTx/>
                <a:uFillTx/>
                <a:latin typeface="+mn-lt"/>
                <a:ea typeface="+mn-ea"/>
                <a:cs typeface="Arial" pitchFamily="34" charset="0"/>
              </a:rPr>
            </a:br>
            <a:r>
              <a:rPr kumimoji="0" lang="en-US" altLang="en-US" sz="2400" b="1" i="0" u="none" strike="noStrike" kern="1200" cap="none" spc="0" normalizeH="0" baseline="0" noProof="0" dirty="0">
                <a:ln>
                  <a:noFill/>
                </a:ln>
                <a:solidFill>
                  <a:prstClr val="white"/>
                </a:solidFill>
                <a:effectLst/>
                <a:uLnTx/>
                <a:uFillTx/>
                <a:latin typeface="+mn-lt"/>
                <a:ea typeface="+mn-ea"/>
                <a:cs typeface="Arial" pitchFamily="34" charset="0"/>
              </a:rPr>
              <a:t>classroom &amp; job</a:t>
            </a:r>
          </a:p>
        </p:txBody>
      </p:sp>
      <p:sp>
        <p:nvSpPr>
          <p:cNvPr id="213017" name="Text Box 25"/>
          <p:cNvSpPr txBox="1">
            <a:spLocks noChangeArrowheads="1"/>
          </p:cNvSpPr>
          <p:nvPr/>
        </p:nvSpPr>
        <p:spPr bwMode="auto">
          <a:xfrm>
            <a:off x="6858000" y="4422136"/>
            <a:ext cx="3861442" cy="683264"/>
          </a:xfrm>
          <a:prstGeom prst="rect">
            <a:avLst/>
          </a:prstGeom>
          <a:solidFill>
            <a:srgbClr val="FF9900"/>
          </a:solidFill>
          <a:ln w="76200">
            <a:solidFill>
              <a:srgbClr val="FF9900"/>
            </a:solidFill>
            <a:miter lim="800000"/>
            <a:headEnd/>
            <a:tailEnd/>
          </a:ln>
        </p:spPr>
        <p:txBody>
          <a:bodyPr wrap="square">
            <a:spAutoFit/>
          </a:bodyPr>
          <a:lstStyle>
            <a:lvl1pPr eaLnBrk="0" hangingPunct="0">
              <a:spcBef>
                <a:spcPct val="20000"/>
              </a:spcBef>
              <a:buFont typeface="Verdana" pitchFamily="34" charset="0"/>
              <a:buChar char="•"/>
              <a:defRPr sz="2800">
                <a:solidFill>
                  <a:srgbClr val="7F7F7F"/>
                </a:solidFill>
                <a:latin typeface="Calibri" pitchFamily="34" charset="0"/>
              </a:defRPr>
            </a:lvl1pPr>
            <a:lvl2pPr marL="742950" indent="-285750" eaLnBrk="0" hangingPunct="0">
              <a:spcBef>
                <a:spcPct val="20000"/>
              </a:spcBef>
              <a:buFont typeface="Verdana" pitchFamily="34" charset="0"/>
              <a:buChar char="–"/>
              <a:defRPr sz="2800">
                <a:solidFill>
                  <a:srgbClr val="7F7F7F"/>
                </a:solidFill>
                <a:latin typeface="Calibri" pitchFamily="34" charset="0"/>
              </a:defRPr>
            </a:lvl2pPr>
            <a:lvl3pPr marL="1143000" indent="-228600" eaLnBrk="0" hangingPunct="0">
              <a:spcBef>
                <a:spcPct val="20000"/>
              </a:spcBef>
              <a:buFont typeface="Verdana" pitchFamily="34" charset="0"/>
              <a:buChar char="•"/>
              <a:defRPr sz="2400">
                <a:solidFill>
                  <a:srgbClr val="7F7F7F"/>
                </a:solidFill>
                <a:latin typeface="Calibri" pitchFamily="34" charset="0"/>
              </a:defRPr>
            </a:lvl3pPr>
            <a:lvl4pPr marL="1600200" indent="-228600" eaLnBrk="0" hangingPunct="0">
              <a:spcBef>
                <a:spcPct val="20000"/>
              </a:spcBef>
              <a:buFont typeface="Verdana" pitchFamily="34" charset="0"/>
              <a:buChar char="–"/>
              <a:defRPr sz="2000">
                <a:solidFill>
                  <a:srgbClr val="7F7F7F"/>
                </a:solidFill>
                <a:latin typeface="Calibri" pitchFamily="34" charset="0"/>
              </a:defRPr>
            </a:lvl4pPr>
            <a:lvl5pPr marL="2057400" indent="-228600" eaLnBrk="0" hangingPunct="0">
              <a:spcBef>
                <a:spcPct val="20000"/>
              </a:spcBef>
              <a:buFont typeface="Verdana" pitchFamily="34" charset="0"/>
              <a:buChar char="»"/>
              <a:defRPr sz="2000">
                <a:solidFill>
                  <a:srgbClr val="7F7F7F"/>
                </a:solidFill>
                <a:latin typeface="Calibri" pitchFamily="34" charset="0"/>
              </a:defRPr>
            </a:lvl5pPr>
            <a:lvl6pPr marL="25146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6pPr>
            <a:lvl7pPr marL="29718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7pPr>
            <a:lvl8pPr marL="34290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8pPr>
            <a:lvl9pPr marL="38862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9pPr>
          </a:lstStyle>
          <a:p>
            <a:pPr marL="0" marR="0" lvl="0" indent="0" algn="ctr" defTabSz="1097280" rtl="0" eaLnBrk="1" fontAlgn="base" latinLnBrk="0" hangingPunct="1">
              <a:lnSpc>
                <a:spcPct val="80000"/>
              </a:lnSpc>
              <a:spcBef>
                <a:spcPct val="0"/>
              </a:spcBef>
              <a:spcAft>
                <a:spcPct val="0"/>
              </a:spcAft>
              <a:buClrTx/>
              <a:buSzTx/>
              <a:buFont typeface="Verdana" pitchFamily="34" charset="0"/>
              <a:buNone/>
              <a:tabLst/>
              <a:defRPr/>
            </a:pPr>
            <a:r>
              <a:rPr kumimoji="0" lang="en-US" altLang="en-US" sz="2400" b="1" i="0" u="none" strike="noStrike" kern="1200" cap="none" spc="0" normalizeH="0" baseline="0" noProof="0" dirty="0">
                <a:ln>
                  <a:noFill/>
                </a:ln>
                <a:solidFill>
                  <a:schemeClr val="bg1"/>
                </a:solidFill>
                <a:effectLst/>
                <a:uLnTx/>
                <a:uFillTx/>
                <a:latin typeface="+mn-lt"/>
                <a:ea typeface="+mn-ea"/>
                <a:cs typeface="Arial" pitchFamily="34" charset="0"/>
              </a:rPr>
              <a:t>Traditional:</a:t>
            </a:r>
            <a:br>
              <a:rPr kumimoji="0" lang="en-US" altLang="en-US" sz="2400" b="1" i="0" u="none" strike="noStrike" kern="1200" cap="none" spc="0" normalizeH="0" baseline="0" noProof="0" dirty="0">
                <a:ln>
                  <a:noFill/>
                </a:ln>
                <a:solidFill>
                  <a:schemeClr val="bg1"/>
                </a:solidFill>
                <a:effectLst/>
                <a:uLnTx/>
                <a:uFillTx/>
                <a:latin typeface="+mn-lt"/>
                <a:ea typeface="+mn-ea"/>
                <a:cs typeface="Arial" pitchFamily="34" charset="0"/>
              </a:rPr>
            </a:br>
            <a:r>
              <a:rPr kumimoji="0" lang="en-US" altLang="en-US" sz="2400" b="1" i="0" u="none" strike="noStrike" kern="1200" cap="none" spc="0" normalizeH="0" baseline="0" noProof="0" dirty="0">
                <a:ln>
                  <a:noFill/>
                </a:ln>
                <a:solidFill>
                  <a:schemeClr val="bg1"/>
                </a:solidFill>
                <a:effectLst/>
                <a:uLnTx/>
                <a:uFillTx/>
                <a:latin typeface="+mn-lt"/>
                <a:ea typeface="+mn-ea"/>
                <a:cs typeface="Arial" pitchFamily="34" charset="0"/>
              </a:rPr>
              <a:t>classroom, </a:t>
            </a:r>
            <a:r>
              <a:rPr lang="en-US" altLang="en-US" sz="2400" b="1" dirty="0">
                <a:solidFill>
                  <a:schemeClr val="bg1"/>
                </a:solidFill>
                <a:latin typeface="+mn-lt"/>
                <a:cs typeface="Arial" pitchFamily="34" charset="0"/>
              </a:rPr>
              <a:t>then </a:t>
            </a:r>
            <a:r>
              <a:rPr kumimoji="0" lang="en-US" altLang="en-US" sz="2400" b="1" i="0" u="none" strike="noStrike" kern="1200" cap="none" spc="0" normalizeH="0" baseline="0" noProof="0" dirty="0">
                <a:ln>
                  <a:noFill/>
                </a:ln>
                <a:solidFill>
                  <a:schemeClr val="bg1"/>
                </a:solidFill>
                <a:effectLst/>
                <a:uLnTx/>
                <a:uFillTx/>
                <a:latin typeface="+mn-lt"/>
                <a:ea typeface="+mn-ea"/>
                <a:cs typeface="Arial" pitchFamily="34" charset="0"/>
              </a:rPr>
              <a:t>job</a:t>
            </a:r>
          </a:p>
        </p:txBody>
      </p:sp>
      <p:sp>
        <p:nvSpPr>
          <p:cNvPr id="213026" name="Text Box 34"/>
          <p:cNvSpPr txBox="1">
            <a:spLocks noChangeArrowheads="1"/>
          </p:cNvSpPr>
          <p:nvPr/>
        </p:nvSpPr>
        <p:spPr bwMode="auto">
          <a:xfrm>
            <a:off x="4890241" y="3055760"/>
            <a:ext cx="18145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Verdana" pitchFamily="34" charset="0"/>
              <a:buChar char="•"/>
              <a:defRPr sz="2800">
                <a:solidFill>
                  <a:srgbClr val="7F7F7F"/>
                </a:solidFill>
                <a:latin typeface="Calibri" pitchFamily="34" charset="0"/>
              </a:defRPr>
            </a:lvl1pPr>
            <a:lvl2pPr marL="742950" indent="-285750" eaLnBrk="0" hangingPunct="0">
              <a:spcBef>
                <a:spcPct val="20000"/>
              </a:spcBef>
              <a:buFont typeface="Verdana" pitchFamily="34" charset="0"/>
              <a:buChar char="–"/>
              <a:defRPr sz="2800">
                <a:solidFill>
                  <a:srgbClr val="7F7F7F"/>
                </a:solidFill>
                <a:latin typeface="Calibri" pitchFamily="34" charset="0"/>
              </a:defRPr>
            </a:lvl2pPr>
            <a:lvl3pPr marL="1143000" indent="-228600" eaLnBrk="0" hangingPunct="0">
              <a:spcBef>
                <a:spcPct val="20000"/>
              </a:spcBef>
              <a:buFont typeface="Verdana" pitchFamily="34" charset="0"/>
              <a:buChar char="•"/>
              <a:defRPr sz="2400">
                <a:solidFill>
                  <a:srgbClr val="7F7F7F"/>
                </a:solidFill>
                <a:latin typeface="Calibri" pitchFamily="34" charset="0"/>
              </a:defRPr>
            </a:lvl3pPr>
            <a:lvl4pPr marL="1600200" indent="-228600" eaLnBrk="0" hangingPunct="0">
              <a:spcBef>
                <a:spcPct val="20000"/>
              </a:spcBef>
              <a:buFont typeface="Verdana" pitchFamily="34" charset="0"/>
              <a:buChar char="–"/>
              <a:defRPr sz="2000">
                <a:solidFill>
                  <a:srgbClr val="7F7F7F"/>
                </a:solidFill>
                <a:latin typeface="Calibri" pitchFamily="34" charset="0"/>
              </a:defRPr>
            </a:lvl4pPr>
            <a:lvl5pPr marL="2057400" indent="-228600" eaLnBrk="0" hangingPunct="0">
              <a:spcBef>
                <a:spcPct val="20000"/>
              </a:spcBef>
              <a:buFont typeface="Verdana" pitchFamily="34" charset="0"/>
              <a:buChar char="»"/>
              <a:defRPr sz="2000">
                <a:solidFill>
                  <a:srgbClr val="7F7F7F"/>
                </a:solidFill>
                <a:latin typeface="Calibri" pitchFamily="34" charset="0"/>
              </a:defRPr>
            </a:lvl5pPr>
            <a:lvl6pPr marL="25146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6pPr>
            <a:lvl7pPr marL="29718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7pPr>
            <a:lvl8pPr marL="34290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8pPr>
            <a:lvl9pPr marL="3886200" indent="-228600" eaLnBrk="0" fontAlgn="base" hangingPunct="0">
              <a:spcBef>
                <a:spcPct val="20000"/>
              </a:spcBef>
              <a:spcAft>
                <a:spcPct val="0"/>
              </a:spcAft>
              <a:buFont typeface="Verdana" pitchFamily="34" charset="0"/>
              <a:buChar char="»"/>
              <a:defRPr sz="2000">
                <a:solidFill>
                  <a:srgbClr val="7F7F7F"/>
                </a:solidFill>
                <a:latin typeface="Calibri" pitchFamily="34" charset="0"/>
              </a:defRPr>
            </a:lvl9pPr>
          </a:lstStyle>
          <a:p>
            <a:pPr marL="0" marR="0" lvl="0" indent="0" algn="ctr" defTabSz="1097280" rtl="0" eaLnBrk="1" fontAlgn="base" latinLnBrk="0" hangingPunct="1">
              <a:lnSpc>
                <a:spcPct val="100000"/>
              </a:lnSpc>
              <a:spcBef>
                <a:spcPct val="0"/>
              </a:spcBef>
              <a:spcAft>
                <a:spcPct val="0"/>
              </a:spcAft>
              <a:buClrTx/>
              <a:buSzTx/>
              <a:buFont typeface="Verdana" pitchFamily="34" charset="0"/>
              <a:buNone/>
              <a:tabLst/>
              <a:defRPr/>
            </a:pPr>
            <a:r>
              <a:rPr kumimoji="0" lang="en-US" altLang="en-US" sz="2400" b="1" i="0" u="none" strike="noStrike" kern="1200" cap="none" spc="0" normalizeH="0" baseline="0" noProof="0" dirty="0">
                <a:ln>
                  <a:noFill/>
                </a:ln>
                <a:solidFill>
                  <a:schemeClr val="bg2">
                    <a:lumMod val="10000"/>
                  </a:schemeClr>
                </a:solidFill>
                <a:effectLst/>
                <a:uLnTx/>
                <a:uFillTx/>
                <a:latin typeface="+mn-lt"/>
                <a:ea typeface="+mn-ea"/>
                <a:cs typeface="Arial" pitchFamily="34" charset="0"/>
              </a:rPr>
              <a:t>Expertise</a:t>
            </a:r>
            <a:br>
              <a:rPr kumimoji="0" lang="en-US" altLang="en-US" sz="2400" b="1" i="0" u="none" strike="noStrike" kern="1200" cap="none" spc="0" normalizeH="0" baseline="0" noProof="0" dirty="0">
                <a:ln>
                  <a:noFill/>
                </a:ln>
                <a:solidFill>
                  <a:schemeClr val="bg2">
                    <a:lumMod val="10000"/>
                  </a:schemeClr>
                </a:solidFill>
                <a:effectLst/>
                <a:uLnTx/>
                <a:uFillTx/>
                <a:latin typeface="+mn-lt"/>
                <a:ea typeface="+mn-ea"/>
                <a:cs typeface="Arial" pitchFamily="34" charset="0"/>
              </a:rPr>
            </a:br>
            <a:r>
              <a:rPr kumimoji="0" lang="en-US" altLang="en-US" sz="2400" b="1" i="0" u="none" strike="noStrike" kern="1200" cap="none" spc="0" normalizeH="0" baseline="0" noProof="0" dirty="0">
                <a:ln>
                  <a:noFill/>
                </a:ln>
                <a:solidFill>
                  <a:schemeClr val="bg2">
                    <a:lumMod val="10000"/>
                  </a:schemeClr>
                </a:solidFill>
                <a:effectLst/>
                <a:uLnTx/>
                <a:uFillTx/>
                <a:latin typeface="+mn-lt"/>
                <a:ea typeface="+mn-ea"/>
                <a:cs typeface="Arial" pitchFamily="34" charset="0"/>
              </a:rPr>
              <a:t>Gain</a:t>
            </a:r>
          </a:p>
        </p:txBody>
      </p:sp>
      <p:cxnSp>
        <p:nvCxnSpPr>
          <p:cNvPr id="23" name="Straight Arrow Connector 22"/>
          <p:cNvCxnSpPr>
            <a:cxnSpLocks/>
          </p:cNvCxnSpPr>
          <p:nvPr/>
        </p:nvCxnSpPr>
        <p:spPr>
          <a:xfrm flipV="1">
            <a:off x="2163849" y="5391740"/>
            <a:ext cx="8875267" cy="110467"/>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p:cNvCxnSpPr>
            <a:cxnSpLocks/>
          </p:cNvCxnSpPr>
          <p:nvPr/>
        </p:nvCxnSpPr>
        <p:spPr>
          <a:xfrm flipV="1">
            <a:off x="2197410" y="1371600"/>
            <a:ext cx="88590" cy="414916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127AAA28-435C-4F11-9B17-0FD11FF3A05C}"/>
              </a:ext>
            </a:extLst>
          </p:cNvPr>
          <p:cNvSpPr txBox="1"/>
          <p:nvPr/>
        </p:nvSpPr>
        <p:spPr>
          <a:xfrm>
            <a:off x="1905000" y="6400800"/>
            <a:ext cx="6248400" cy="276999"/>
          </a:xfrm>
          <a:prstGeom prst="rect">
            <a:avLst/>
          </a:prstGeom>
          <a:noFill/>
        </p:spPr>
        <p:txBody>
          <a:bodyPr wrap="square" rtlCol="0">
            <a:spAutoFit/>
          </a:bodyPr>
          <a:lstStyle/>
          <a:p>
            <a:r>
              <a:rPr lang="en-US" sz="1200" dirty="0">
                <a:solidFill>
                  <a:schemeClr val="bg1"/>
                </a:solidFill>
              </a:rPr>
              <a:t>Source: U.S. NAVSEA, Naval Undersea Warfare Center (NUWC) Division</a:t>
            </a:r>
          </a:p>
        </p:txBody>
      </p:sp>
      <p:sp>
        <p:nvSpPr>
          <p:cNvPr id="2" name="Title 1">
            <a:extLst>
              <a:ext uri="{FF2B5EF4-FFF2-40B4-BE49-F238E27FC236}">
                <a16:creationId xmlns:a16="http://schemas.microsoft.com/office/drawing/2014/main" id="{8DAEF6E1-28CC-4FD0-A899-43017D6431C6}"/>
              </a:ext>
            </a:extLst>
          </p:cNvPr>
          <p:cNvSpPr>
            <a:spLocks noGrp="1"/>
          </p:cNvSpPr>
          <p:nvPr>
            <p:ph type="title"/>
          </p:nvPr>
        </p:nvSpPr>
        <p:spPr/>
        <p:txBody>
          <a:bodyPr/>
          <a:lstStyle/>
          <a:p>
            <a:r>
              <a:rPr lang="en-US" dirty="0"/>
              <a:t>Expertise Expedited</a:t>
            </a:r>
          </a:p>
        </p:txBody>
      </p:sp>
    </p:spTree>
    <p:extLst>
      <p:ext uri="{BB962C8B-B14F-4D97-AF65-F5344CB8AC3E}">
        <p14:creationId xmlns:p14="http://schemas.microsoft.com/office/powerpoint/2010/main" val="42588889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p:cTn id="7" dur="500" fill="hold"/>
                                        <p:tgtEl>
                                          <p:spTgt spid="213016"/>
                                        </p:tgtEl>
                                        <p:attrNameLst>
                                          <p:attrName>ppt_w</p:attrName>
                                        </p:attrNameLst>
                                      </p:cBhvr>
                                      <p:tavLst>
                                        <p:tav tm="0">
                                          <p:val>
                                            <p:fltVal val="0"/>
                                          </p:val>
                                        </p:tav>
                                        <p:tav tm="100000">
                                          <p:val>
                                            <p:strVal val="#ppt_w"/>
                                          </p:val>
                                        </p:tav>
                                      </p:tavLst>
                                    </p:anim>
                                    <p:anim calcmode="lin" valueType="num">
                                      <p:cBhvr>
                                        <p:cTn id="8" dur="500" fill="hold"/>
                                        <p:tgtEl>
                                          <p:spTgt spid="213016"/>
                                        </p:tgtEl>
                                        <p:attrNameLst>
                                          <p:attrName>ppt_h</p:attrName>
                                        </p:attrNameLst>
                                      </p:cBhvr>
                                      <p:tavLst>
                                        <p:tav tm="0">
                                          <p:val>
                                            <p:fltVal val="0"/>
                                          </p:val>
                                        </p:tav>
                                        <p:tav tm="100000">
                                          <p:val>
                                            <p:strVal val="#ppt_h"/>
                                          </p:val>
                                        </p:tav>
                                      </p:tavLst>
                                    </p:anim>
                                    <p:animEffect transition="in" filter="fade">
                                      <p:cBhvr>
                                        <p:cTn id="9" dur="500"/>
                                        <p:tgtEl>
                                          <p:spTgt spid="213016"/>
                                        </p:tgtEl>
                                      </p:cBhvr>
                                    </p:animEffect>
                                  </p:childTnLst>
                                </p:cTn>
                              </p:par>
                            </p:childTnLst>
                          </p:cTn>
                        </p:par>
                      </p:childTnLst>
                    </p:cTn>
                  </p:par>
                  <p:par>
                    <p:cTn id="10" fill="hold">
                      <p:stCondLst>
                        <p:cond delay="indefinite"/>
                      </p:stCondLst>
                      <p:childTnLst>
                        <p:par>
                          <p:cTn id="11" fill="hold" nodeType="after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3012"/>
                                        </p:tgtEl>
                                        <p:attrNameLst>
                                          <p:attrName>style.visibility</p:attrName>
                                        </p:attrNameLst>
                                      </p:cBhvr>
                                      <p:to>
                                        <p:strVal val="visible"/>
                                      </p:to>
                                    </p:set>
                                    <p:animEffect transition="in" filter="wipe(left)">
                                      <p:cBhvr>
                                        <p:cTn id="14" dur="500"/>
                                        <p:tgtEl>
                                          <p:spTgt spid="213012"/>
                                        </p:tgtEl>
                                      </p:cBhvr>
                                    </p:animEffect>
                                  </p:childTnLst>
                                </p:cTn>
                              </p:par>
                              <p:par>
                                <p:cTn id="15" presetID="22" presetClass="entr" presetSubtype="4" fill="hold" nodeType="withEffect">
                                  <p:stCondLst>
                                    <p:cond delay="0"/>
                                  </p:stCondLst>
                                  <p:childTnLst>
                                    <p:set>
                                      <p:cBhvr>
                                        <p:cTn id="16" dur="1" fill="hold">
                                          <p:stCondLst>
                                            <p:cond delay="0"/>
                                          </p:stCondLst>
                                        </p:cTn>
                                        <p:tgtEl>
                                          <p:spTgt spid="213014"/>
                                        </p:tgtEl>
                                        <p:attrNameLst>
                                          <p:attrName>style.visibility</p:attrName>
                                        </p:attrNameLst>
                                      </p:cBhvr>
                                      <p:to>
                                        <p:strVal val="visible"/>
                                      </p:to>
                                    </p:set>
                                    <p:animEffect transition="in" filter="wipe(down)">
                                      <p:cBhvr>
                                        <p:cTn id="17" dur="500"/>
                                        <p:tgtEl>
                                          <p:spTgt spid="21301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13017"/>
                                        </p:tgtEl>
                                        <p:attrNameLst>
                                          <p:attrName>style.visibility</p:attrName>
                                        </p:attrNameLst>
                                      </p:cBhvr>
                                      <p:to>
                                        <p:strVal val="visible"/>
                                      </p:to>
                                    </p:set>
                                    <p:animEffect transition="in" filter="wipe(left)">
                                      <p:cBhvr>
                                        <p:cTn id="21" dur="500"/>
                                        <p:tgtEl>
                                          <p:spTgt spid="213017"/>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13026"/>
                                        </p:tgtEl>
                                        <p:attrNameLst>
                                          <p:attrName>style.visibility</p:attrName>
                                        </p:attrNameLst>
                                      </p:cBhvr>
                                      <p:to>
                                        <p:strVal val="visible"/>
                                      </p:to>
                                    </p:set>
                                    <p:animEffect transition="in" filter="fade">
                                      <p:cBhvr>
                                        <p:cTn id="25" dur="500"/>
                                        <p:tgtEl>
                                          <p:spTgt spid="2130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3013"/>
                                        </p:tgtEl>
                                        <p:attrNameLst>
                                          <p:attrName>style.visibility</p:attrName>
                                        </p:attrNameLst>
                                      </p:cBhvr>
                                      <p:to>
                                        <p:strVal val="visible"/>
                                      </p:to>
                                    </p:set>
                                    <p:animEffect transition="in" filter="wipe(left)">
                                      <p:cBhvr>
                                        <p:cTn id="30" dur="500"/>
                                        <p:tgtEl>
                                          <p:spTgt spid="213013"/>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13015"/>
                                        </p:tgtEl>
                                        <p:attrNameLst>
                                          <p:attrName>style.visibility</p:attrName>
                                        </p:attrNameLst>
                                      </p:cBhvr>
                                      <p:to>
                                        <p:strVal val="visible"/>
                                      </p:to>
                                    </p:set>
                                    <p:animEffect transition="in" filter="fade">
                                      <p:cBhvr>
                                        <p:cTn id="34" dur="500"/>
                                        <p:tgtEl>
                                          <p:spTgt spid="21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2" grpId="0" animBg="1"/>
      <p:bldP spid="213013" grpId="0" animBg="1"/>
      <p:bldP spid="213015" grpId="0"/>
      <p:bldP spid="213016" grpId="0" animBg="1"/>
      <p:bldP spid="213017" grpId="0" animBg="1"/>
      <p:bldP spid="2130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886B6A-7E89-DA45-1511-D410EC51919F}"/>
              </a:ext>
            </a:extLst>
          </p:cNvPr>
          <p:cNvSpPr/>
          <p:nvPr/>
        </p:nvSpPr>
        <p:spPr>
          <a:xfrm>
            <a:off x="26096" y="0"/>
            <a:ext cx="6858000" cy="6089904"/>
          </a:xfrm>
          <a:prstGeom prst="rect">
            <a:avLst/>
          </a:prstGeom>
          <a:solidFill>
            <a:srgbClr val="0036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Century Gothic" panose="020B0502020202020204" pitchFamily="34" charset="0"/>
                <a:hlinkClick r:id="rId2">
                  <a:extLst>
                    <a:ext uri="{A12FA001-AC4F-418D-AE19-62706E023703}">
                      <ahyp:hlinkClr xmlns:ahyp="http://schemas.microsoft.com/office/drawing/2018/hyperlinkcolor" val="tx"/>
                    </a:ext>
                  </a:extLst>
                </a:hlinkClick>
              </a:rPr>
              <a:t>S</a:t>
            </a:r>
          </a:p>
        </p:txBody>
      </p:sp>
      <p:pic>
        <p:nvPicPr>
          <p:cNvPr id="5" name="Picture 4" descr="Qr code&#10;&#10;AI-generated content may be incorrect.">
            <a:extLst>
              <a:ext uri="{FF2B5EF4-FFF2-40B4-BE49-F238E27FC236}">
                <a16:creationId xmlns:a16="http://schemas.microsoft.com/office/drawing/2014/main" id="{36E44970-6A2E-A7A7-4F79-D8282845B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676400"/>
            <a:ext cx="2152650" cy="2152650"/>
          </a:xfrm>
          <a:prstGeom prst="rect">
            <a:avLst/>
          </a:prstGeom>
          <a:ln w="76200">
            <a:solidFill>
              <a:srgbClr val="F7921E"/>
            </a:solidFill>
          </a:ln>
        </p:spPr>
      </p:pic>
      <p:sp>
        <p:nvSpPr>
          <p:cNvPr id="6" name="TextBox 5">
            <a:extLst>
              <a:ext uri="{FF2B5EF4-FFF2-40B4-BE49-F238E27FC236}">
                <a16:creationId xmlns:a16="http://schemas.microsoft.com/office/drawing/2014/main" id="{C7B6DFA0-C7B2-6A65-31C4-CDFB96E67D18}"/>
              </a:ext>
            </a:extLst>
          </p:cNvPr>
          <p:cNvSpPr txBox="1"/>
          <p:nvPr/>
        </p:nvSpPr>
        <p:spPr>
          <a:xfrm>
            <a:off x="838200" y="4343400"/>
            <a:ext cx="5257800"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Century Gothic" panose="020B0502020202020204" pitchFamily="34" charset="0"/>
                <a:hlinkClick r:id="rId2">
                  <a:extLst>
                    <a:ext uri="{A12FA001-AC4F-418D-AE19-62706E023703}">
                      <ahyp:hlinkClr xmlns:ahyp="http://schemas.microsoft.com/office/drawing/2018/hyperlinkcolor" val="tx"/>
                    </a:ext>
                  </a:extLst>
                </a:hlinkClick>
              </a:rPr>
              <a:t>WisconsinApprenticeship.org</a:t>
            </a:r>
          </a:p>
        </p:txBody>
      </p:sp>
      <p:pic>
        <p:nvPicPr>
          <p:cNvPr id="7" name="Picture 6">
            <a:extLst>
              <a:ext uri="{FF2B5EF4-FFF2-40B4-BE49-F238E27FC236}">
                <a16:creationId xmlns:a16="http://schemas.microsoft.com/office/drawing/2014/main" id="{EE7A2F4A-1D33-ACDA-4541-95D278B027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211"/>
          <a:stretch/>
        </p:blipFill>
        <p:spPr>
          <a:xfrm>
            <a:off x="7543800" y="1981200"/>
            <a:ext cx="3505200" cy="2503714"/>
          </a:xfrm>
          <a:prstGeom prst="rect">
            <a:avLst/>
          </a:prstGeom>
        </p:spPr>
      </p:pic>
      <p:sp>
        <p:nvSpPr>
          <p:cNvPr id="8" name="TextBox 7">
            <a:extLst>
              <a:ext uri="{FF2B5EF4-FFF2-40B4-BE49-F238E27FC236}">
                <a16:creationId xmlns:a16="http://schemas.microsoft.com/office/drawing/2014/main" id="{32B3F879-FBC9-EF49-63CD-39E1520478A8}"/>
              </a:ext>
            </a:extLst>
          </p:cNvPr>
          <p:cNvSpPr txBox="1"/>
          <p:nvPr/>
        </p:nvSpPr>
        <p:spPr>
          <a:xfrm>
            <a:off x="2057400" y="685800"/>
            <a:ext cx="3200400" cy="584775"/>
          </a:xfrm>
          <a:prstGeom prst="rect">
            <a:avLst/>
          </a:prstGeom>
          <a:noFill/>
        </p:spPr>
        <p:txBody>
          <a:bodyPr wrap="square" rtlCol="0">
            <a:spAutoFit/>
          </a:bodyPr>
          <a:lstStyle/>
          <a:p>
            <a:r>
              <a:rPr lang="en-US" sz="3200" dirty="0">
                <a:solidFill>
                  <a:schemeClr val="bg1"/>
                </a:solidFill>
              </a:rPr>
              <a:t>Scan or click</a:t>
            </a:r>
          </a:p>
        </p:txBody>
      </p:sp>
    </p:spTree>
    <p:extLst>
      <p:ext uri="{BB962C8B-B14F-4D97-AF65-F5344CB8AC3E}">
        <p14:creationId xmlns:p14="http://schemas.microsoft.com/office/powerpoint/2010/main" val="1621059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97543A-C2F1-4B9B-810C-E0E1AB4060D0}"/>
              </a:ext>
            </a:extLst>
          </p:cNvPr>
          <p:cNvSpPr>
            <a:spLocks noGrp="1"/>
          </p:cNvSpPr>
          <p:nvPr>
            <p:ph sz="quarter" idx="10"/>
          </p:nvPr>
        </p:nvSpPr>
        <p:spPr>
          <a:xfrm>
            <a:off x="990600" y="3200400"/>
            <a:ext cx="10439400" cy="2324100"/>
          </a:xfrm>
        </p:spPr>
        <p:txBody>
          <a:bodyPr/>
          <a:lstStyle/>
          <a:p>
            <a:pPr marL="0" indent="0" algn="ctr">
              <a:lnSpc>
                <a:spcPct val="100000"/>
              </a:lnSpc>
              <a:spcBef>
                <a:spcPts val="0"/>
              </a:spcBef>
              <a:buNone/>
            </a:pPr>
            <a:r>
              <a:rPr lang="en-US" sz="4400" b="1" dirty="0">
                <a:solidFill>
                  <a:schemeClr val="accent6">
                    <a:lumMod val="50000"/>
                  </a:schemeClr>
                </a:solidFill>
                <a:latin typeface="+mj-lt"/>
              </a:rPr>
              <a:t>Ben Stahlecker</a:t>
            </a:r>
          </a:p>
          <a:p>
            <a:pPr marL="0" indent="0" algn="ctr">
              <a:lnSpc>
                <a:spcPct val="100000"/>
              </a:lnSpc>
              <a:spcBef>
                <a:spcPts val="0"/>
              </a:spcBef>
              <a:buNone/>
            </a:pPr>
            <a:r>
              <a:rPr lang="en-US" sz="3200" dirty="0">
                <a:solidFill>
                  <a:schemeClr val="accent6">
                    <a:lumMod val="50000"/>
                  </a:schemeClr>
                </a:solidFill>
                <a:latin typeface="+mj-lt"/>
              </a:rPr>
              <a:t>Benjamen.Stahlecker@dwd.wisconsin.gov</a:t>
            </a:r>
            <a:endParaRPr lang="en-US" sz="3600" dirty="0">
              <a:solidFill>
                <a:schemeClr val="accent6">
                  <a:lumMod val="50000"/>
                </a:schemeClr>
              </a:solidFill>
              <a:latin typeface="+mj-lt"/>
            </a:endParaRPr>
          </a:p>
        </p:txBody>
      </p:sp>
      <p:sp>
        <p:nvSpPr>
          <p:cNvPr id="2" name="TextBox 1">
            <a:extLst>
              <a:ext uri="{FF2B5EF4-FFF2-40B4-BE49-F238E27FC236}">
                <a16:creationId xmlns:a16="http://schemas.microsoft.com/office/drawing/2014/main" id="{BE5069DC-0A92-AF0A-1738-D48F342DDB27}"/>
              </a:ext>
            </a:extLst>
          </p:cNvPr>
          <p:cNvSpPr txBox="1"/>
          <p:nvPr/>
        </p:nvSpPr>
        <p:spPr>
          <a:xfrm>
            <a:off x="1790700" y="1828800"/>
            <a:ext cx="86106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4D4D4D">
                    <a:lumMod val="50000"/>
                  </a:srgbClr>
                </a:solidFill>
                <a:effectLst/>
                <a:uLnTx/>
                <a:uFillTx/>
                <a:latin typeface="Century Gothic" panose="020F0302020204030204"/>
                <a:ea typeface="+mn-ea"/>
                <a:cs typeface="+mn-cs"/>
              </a:rPr>
              <a:t>Thank you!</a:t>
            </a:r>
          </a:p>
        </p:txBody>
      </p:sp>
    </p:spTree>
    <p:extLst>
      <p:ext uri="{BB962C8B-B14F-4D97-AF65-F5344CB8AC3E}">
        <p14:creationId xmlns:p14="http://schemas.microsoft.com/office/powerpoint/2010/main" val="77203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EE394-5F25-4A9B-903A-B9EF821D6677}"/>
              </a:ext>
            </a:extLst>
          </p:cNvPr>
          <p:cNvSpPr>
            <a:spLocks noGrp="1"/>
          </p:cNvSpPr>
          <p:nvPr>
            <p:ph type="body" sz="quarter" idx="10"/>
          </p:nvPr>
        </p:nvSpPr>
        <p:spPr>
          <a:xfrm>
            <a:off x="1066800" y="2819400"/>
            <a:ext cx="2667000" cy="1353401"/>
          </a:xfrm>
        </p:spPr>
        <p:txBody>
          <a:bodyPr/>
          <a:lstStyle/>
          <a:p>
            <a:r>
              <a:rPr lang="en-US" dirty="0">
                <a:latin typeface="Century Gothic" panose="020B0502020202020204" pitchFamily="34" charset="0"/>
              </a:rPr>
              <a:t>Provide industry with skilled labor</a:t>
            </a:r>
          </a:p>
        </p:txBody>
      </p:sp>
      <p:sp>
        <p:nvSpPr>
          <p:cNvPr id="3" name="Text Placeholder 2">
            <a:extLst>
              <a:ext uri="{FF2B5EF4-FFF2-40B4-BE49-F238E27FC236}">
                <a16:creationId xmlns:a16="http://schemas.microsoft.com/office/drawing/2014/main" id="{55319E9B-5CD8-4D90-9F4F-0FD065FB16A2}"/>
              </a:ext>
            </a:extLst>
          </p:cNvPr>
          <p:cNvSpPr>
            <a:spLocks noGrp="1"/>
          </p:cNvSpPr>
          <p:nvPr>
            <p:ph type="body" sz="quarter" idx="11"/>
          </p:nvPr>
        </p:nvSpPr>
        <p:spPr>
          <a:xfrm>
            <a:off x="4762500" y="2743200"/>
            <a:ext cx="2667000" cy="1353401"/>
          </a:xfrm>
        </p:spPr>
        <p:txBody>
          <a:bodyPr/>
          <a:lstStyle/>
          <a:p>
            <a:r>
              <a:rPr lang="en-US" dirty="0">
                <a:latin typeface="Century Gothic" panose="020B0502020202020204" pitchFamily="34" charset="0"/>
              </a:rPr>
              <a:t>Provide career pathways for individuals</a:t>
            </a:r>
          </a:p>
        </p:txBody>
      </p:sp>
      <p:sp>
        <p:nvSpPr>
          <p:cNvPr id="4" name="Text Placeholder 3">
            <a:extLst>
              <a:ext uri="{FF2B5EF4-FFF2-40B4-BE49-F238E27FC236}">
                <a16:creationId xmlns:a16="http://schemas.microsoft.com/office/drawing/2014/main" id="{F0A8CA72-F21D-47F1-AC08-3CE7D3BC976C}"/>
              </a:ext>
            </a:extLst>
          </p:cNvPr>
          <p:cNvSpPr>
            <a:spLocks noGrp="1"/>
          </p:cNvSpPr>
          <p:nvPr>
            <p:ph type="body" sz="quarter" idx="12"/>
          </p:nvPr>
        </p:nvSpPr>
        <p:spPr>
          <a:xfrm>
            <a:off x="8305800" y="2819400"/>
            <a:ext cx="2895600" cy="1353402"/>
          </a:xfrm>
        </p:spPr>
        <p:txBody>
          <a:bodyPr/>
          <a:lstStyle/>
          <a:p>
            <a:r>
              <a:rPr lang="en-US" dirty="0">
                <a:latin typeface="Century Gothic" panose="020B0502020202020204" pitchFamily="34" charset="0"/>
              </a:rPr>
              <a:t>Protect those who enter apprenticeship</a:t>
            </a:r>
          </a:p>
        </p:txBody>
      </p:sp>
      <p:sp>
        <p:nvSpPr>
          <p:cNvPr id="5" name="Title 4">
            <a:extLst>
              <a:ext uri="{FF2B5EF4-FFF2-40B4-BE49-F238E27FC236}">
                <a16:creationId xmlns:a16="http://schemas.microsoft.com/office/drawing/2014/main" id="{5163D20A-7AAD-4C1F-BC9E-7F09EAE6B650}"/>
              </a:ext>
            </a:extLst>
          </p:cNvPr>
          <p:cNvSpPr>
            <a:spLocks noGrp="1"/>
          </p:cNvSpPr>
          <p:nvPr>
            <p:ph type="title"/>
          </p:nvPr>
        </p:nvSpPr>
        <p:spPr>
          <a:xfrm>
            <a:off x="0" y="381000"/>
            <a:ext cx="12192000" cy="667601"/>
          </a:xfrm>
        </p:spPr>
        <p:txBody>
          <a:bodyPr/>
          <a:lstStyle/>
          <a:p>
            <a:r>
              <a:rPr lang="en-US" dirty="0">
                <a:latin typeface="Century Gothic" panose="020B0502020202020204" pitchFamily="34" charset="0"/>
              </a:rPr>
              <a:t>Wisconsin Apprenticeship</a:t>
            </a:r>
            <a:endParaRPr lang="en-US" sz="4000" dirty="0">
              <a:latin typeface="Century Gothic" panose="020B0502020202020204" pitchFamily="34" charset="0"/>
            </a:endParaRPr>
          </a:p>
        </p:txBody>
      </p:sp>
    </p:spTree>
    <p:extLst>
      <p:ext uri="{BB962C8B-B14F-4D97-AF65-F5344CB8AC3E}">
        <p14:creationId xmlns:p14="http://schemas.microsoft.com/office/powerpoint/2010/main" val="221961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21AAD3-A22F-4C7E-B77A-3BCBE44AD741}"/>
              </a:ext>
            </a:extLst>
          </p:cNvPr>
          <p:cNvSpPr>
            <a:spLocks noGrp="1"/>
          </p:cNvSpPr>
          <p:nvPr>
            <p:ph type="title"/>
          </p:nvPr>
        </p:nvSpPr>
        <p:spPr/>
        <p:txBody>
          <a:bodyPr/>
          <a:lstStyle/>
          <a:p>
            <a:r>
              <a:rPr lang="en-US" dirty="0">
                <a:latin typeface="Century Gothic" panose="020B0502020202020204" pitchFamily="34" charset="0"/>
              </a:rPr>
              <a:t>Partnerships that Work</a:t>
            </a:r>
          </a:p>
        </p:txBody>
      </p:sp>
      <p:sp>
        <p:nvSpPr>
          <p:cNvPr id="6" name="Text Placeholder 5">
            <a:extLst>
              <a:ext uri="{FF2B5EF4-FFF2-40B4-BE49-F238E27FC236}">
                <a16:creationId xmlns:a16="http://schemas.microsoft.com/office/drawing/2014/main" id="{AE151E33-05C8-4F84-841B-94F3EA4A5A39}"/>
              </a:ext>
            </a:extLst>
          </p:cNvPr>
          <p:cNvSpPr>
            <a:spLocks noGrp="1"/>
          </p:cNvSpPr>
          <p:nvPr>
            <p:ph type="body" sz="quarter" idx="10"/>
          </p:nvPr>
        </p:nvSpPr>
        <p:spPr>
          <a:xfrm>
            <a:off x="1203191" y="1371600"/>
            <a:ext cx="3886200" cy="1828800"/>
          </a:xfrm>
        </p:spPr>
        <p:txBody>
          <a:bodyPr/>
          <a:lstStyle/>
          <a:p>
            <a:r>
              <a:rPr lang="en-US" altLang="en-US" sz="2400" dirty="0">
                <a:latin typeface="Century Gothic" panose="020B0502020202020204" pitchFamily="34" charset="0"/>
              </a:rPr>
              <a:t>Reliable source of  skilled labor and flexible training options for employers and industries </a:t>
            </a:r>
          </a:p>
          <a:p>
            <a:pPr algn="l"/>
            <a:endParaRPr lang="en-US" dirty="0"/>
          </a:p>
        </p:txBody>
      </p:sp>
      <p:sp>
        <p:nvSpPr>
          <p:cNvPr id="7" name="Text Placeholder 6">
            <a:extLst>
              <a:ext uri="{FF2B5EF4-FFF2-40B4-BE49-F238E27FC236}">
                <a16:creationId xmlns:a16="http://schemas.microsoft.com/office/drawing/2014/main" id="{CC35026A-ADE6-4B38-A85F-A249CC46596A}"/>
              </a:ext>
            </a:extLst>
          </p:cNvPr>
          <p:cNvSpPr>
            <a:spLocks noGrp="1"/>
          </p:cNvSpPr>
          <p:nvPr>
            <p:ph type="body" sz="quarter" idx="11"/>
          </p:nvPr>
        </p:nvSpPr>
        <p:spPr>
          <a:xfrm>
            <a:off x="7010400" y="1321858"/>
            <a:ext cx="3810000" cy="2107142"/>
          </a:xfrm>
        </p:spPr>
        <p:txBody>
          <a:bodyPr/>
          <a:lstStyle/>
          <a:p>
            <a:r>
              <a:rPr lang="en-US" altLang="en-US" sz="2400" dirty="0">
                <a:latin typeface="Century Gothic" panose="020B0502020202020204" pitchFamily="34" charset="0"/>
              </a:rPr>
              <a:t>Valuable training opportunity, portable credential while working for employees</a:t>
            </a:r>
          </a:p>
          <a:p>
            <a:endParaRPr lang="en-US" dirty="0"/>
          </a:p>
        </p:txBody>
      </p:sp>
      <p:sp>
        <p:nvSpPr>
          <p:cNvPr id="8" name="Text Placeholder 7">
            <a:extLst>
              <a:ext uri="{FF2B5EF4-FFF2-40B4-BE49-F238E27FC236}">
                <a16:creationId xmlns:a16="http://schemas.microsoft.com/office/drawing/2014/main" id="{B35BB064-CAAD-4158-9373-55FB3A14B541}"/>
              </a:ext>
            </a:extLst>
          </p:cNvPr>
          <p:cNvSpPr>
            <a:spLocks noGrp="1"/>
          </p:cNvSpPr>
          <p:nvPr>
            <p:ph type="body" sz="quarter" idx="12"/>
          </p:nvPr>
        </p:nvSpPr>
        <p:spPr>
          <a:xfrm>
            <a:off x="1203191" y="3810000"/>
            <a:ext cx="3886200" cy="2107142"/>
          </a:xfrm>
        </p:spPr>
        <p:txBody>
          <a:bodyPr/>
          <a:lstStyle/>
          <a:p>
            <a:r>
              <a:rPr lang="en-US" altLang="en-US" sz="2400" dirty="0">
                <a:latin typeface="Century Gothic" panose="020B0502020202020204" pitchFamily="34" charset="0"/>
              </a:rPr>
              <a:t>Local workforce       system has an avenue to promote training opportunities in key industries</a:t>
            </a:r>
          </a:p>
          <a:p>
            <a:endParaRPr lang="en-US" dirty="0"/>
          </a:p>
        </p:txBody>
      </p:sp>
      <p:sp>
        <p:nvSpPr>
          <p:cNvPr id="9" name="Text Placeholder 8">
            <a:extLst>
              <a:ext uri="{FF2B5EF4-FFF2-40B4-BE49-F238E27FC236}">
                <a16:creationId xmlns:a16="http://schemas.microsoft.com/office/drawing/2014/main" id="{F421C9E9-580D-46DF-92C2-F33F273B26CD}"/>
              </a:ext>
            </a:extLst>
          </p:cNvPr>
          <p:cNvSpPr>
            <a:spLocks noGrp="1"/>
          </p:cNvSpPr>
          <p:nvPr>
            <p:ph type="body" sz="quarter" idx="13"/>
          </p:nvPr>
        </p:nvSpPr>
        <p:spPr>
          <a:xfrm>
            <a:off x="7162800" y="3810000"/>
            <a:ext cx="3886200" cy="1676400"/>
          </a:xfrm>
        </p:spPr>
        <p:txBody>
          <a:bodyPr/>
          <a:lstStyle/>
          <a:p>
            <a:r>
              <a:rPr lang="en-US" altLang="en-US" sz="2400" dirty="0">
                <a:effectLst>
                  <a:outerShdw blurRad="38100" dist="38100" dir="2700000" algn="tl">
                    <a:srgbClr val="000000">
                      <a:alpha val="43137"/>
                    </a:srgbClr>
                  </a:outerShdw>
                </a:effectLst>
                <a:latin typeface="Century Gothic" panose="020B0502020202020204" pitchFamily="34" charset="0"/>
              </a:rPr>
              <a:t>Educational partners provide industry training in a way that doesn’t stretch capacity  </a:t>
            </a:r>
          </a:p>
          <a:p>
            <a:endParaRPr lang="en-US" dirty="0"/>
          </a:p>
        </p:txBody>
      </p:sp>
    </p:spTree>
    <p:extLst>
      <p:ext uri="{BB962C8B-B14F-4D97-AF65-F5344CB8AC3E}">
        <p14:creationId xmlns:p14="http://schemas.microsoft.com/office/powerpoint/2010/main" val="51451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6C98-16BF-438D-A543-FA19D92C0F8B}"/>
              </a:ext>
            </a:extLst>
          </p:cNvPr>
          <p:cNvSpPr>
            <a:spLocks noGrp="1"/>
          </p:cNvSpPr>
          <p:nvPr>
            <p:ph type="title"/>
          </p:nvPr>
        </p:nvSpPr>
        <p:spPr/>
        <p:txBody>
          <a:bodyPr/>
          <a:lstStyle/>
          <a:p>
            <a:r>
              <a:rPr lang="en-US" sz="4400" dirty="0">
                <a:solidFill>
                  <a:srgbClr val="04062E"/>
                </a:solidFill>
                <a:latin typeface="Century Gothic" panose="020B0502020202020204" pitchFamily="34" charset="0"/>
              </a:rPr>
              <a:t>What is apprenticeship? </a:t>
            </a:r>
            <a:endParaRPr lang="en-US" dirty="0">
              <a:solidFill>
                <a:srgbClr val="04062E"/>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4243DFBB-5C76-49E8-B7B6-6E07F240E93D}"/>
              </a:ext>
            </a:extLst>
          </p:cNvPr>
          <p:cNvSpPr>
            <a:spLocks noGrp="1"/>
          </p:cNvSpPr>
          <p:nvPr>
            <p:ph sz="quarter" idx="10"/>
          </p:nvPr>
        </p:nvSpPr>
        <p:spPr>
          <a:xfrm>
            <a:off x="1066800" y="2209800"/>
            <a:ext cx="2286000" cy="2286000"/>
          </a:xfrm>
          <a:solidFill>
            <a:srgbClr val="003663"/>
          </a:solidFill>
        </p:spPr>
        <p:txBody>
          <a:bodyPr/>
          <a:lstStyle/>
          <a:p>
            <a:pPr algn="ctr"/>
            <a:r>
              <a:rPr lang="en-US" b="1" dirty="0">
                <a:solidFill>
                  <a:srgbClr val="003663"/>
                </a:solidFill>
              </a:rPr>
              <a:t>*</a:t>
            </a:r>
            <a:endParaRPr lang="en-US" b="1" dirty="0">
              <a:solidFill>
                <a:schemeClr val="bg1"/>
              </a:solidFill>
            </a:endParaRPr>
          </a:p>
          <a:p>
            <a:pPr algn="ctr"/>
            <a:r>
              <a:rPr lang="en-US" sz="2400" dirty="0">
                <a:solidFill>
                  <a:schemeClr val="bg1"/>
                </a:solidFill>
                <a:latin typeface="Century Gothic" panose="020B0502020202020204" pitchFamily="34" charset="0"/>
              </a:rPr>
              <a:t>90% </a:t>
            </a:r>
          </a:p>
          <a:p>
            <a:pPr algn="ctr"/>
            <a:r>
              <a:rPr lang="en-US" sz="2400" dirty="0">
                <a:solidFill>
                  <a:schemeClr val="bg1"/>
                </a:solidFill>
                <a:latin typeface="Century Gothic" panose="020B0502020202020204" pitchFamily="34" charset="0"/>
              </a:rPr>
              <a:t>On-the-Job</a:t>
            </a:r>
          </a:p>
          <a:p>
            <a:pPr algn="ctr"/>
            <a:r>
              <a:rPr lang="en-US" sz="2400" dirty="0">
                <a:solidFill>
                  <a:schemeClr val="bg1"/>
                </a:solidFill>
                <a:latin typeface="Century Gothic" panose="020B0502020202020204" pitchFamily="34" charset="0"/>
              </a:rPr>
              <a:t>Learning</a:t>
            </a:r>
            <a:endParaRPr lang="en-US" dirty="0">
              <a:solidFill>
                <a:schemeClr val="bg1"/>
              </a:solidFill>
              <a:latin typeface="Century Gothic" panose="020B0502020202020204" pitchFamily="34" charset="0"/>
            </a:endParaRPr>
          </a:p>
        </p:txBody>
      </p:sp>
      <p:sp>
        <p:nvSpPr>
          <p:cNvPr id="4" name="Content Placeholder 3">
            <a:extLst>
              <a:ext uri="{FF2B5EF4-FFF2-40B4-BE49-F238E27FC236}">
                <a16:creationId xmlns:a16="http://schemas.microsoft.com/office/drawing/2014/main" id="{8E7FB412-8D32-4535-AAA3-BE9105BF1BE0}"/>
              </a:ext>
            </a:extLst>
          </p:cNvPr>
          <p:cNvSpPr>
            <a:spLocks noGrp="1"/>
          </p:cNvSpPr>
          <p:nvPr>
            <p:ph sz="quarter" idx="11"/>
          </p:nvPr>
        </p:nvSpPr>
        <p:spPr>
          <a:xfrm>
            <a:off x="3657600" y="2209800"/>
            <a:ext cx="2286000" cy="2286000"/>
          </a:xfrm>
          <a:solidFill>
            <a:srgbClr val="003663"/>
          </a:solidFill>
        </p:spPr>
        <p:txBody>
          <a:bodyPr/>
          <a:lstStyle/>
          <a:p>
            <a:endParaRPr lang="en-US" b="1" dirty="0">
              <a:solidFill>
                <a:schemeClr val="bg1"/>
              </a:solidFill>
            </a:endParaRPr>
          </a:p>
          <a:p>
            <a:pPr algn="ctr"/>
            <a:r>
              <a:rPr lang="en-US" sz="2400" dirty="0">
                <a:solidFill>
                  <a:schemeClr val="bg1"/>
                </a:solidFill>
                <a:latin typeface="Century Gothic" panose="020B0502020202020204" pitchFamily="34" charset="0"/>
              </a:rPr>
              <a:t>10%</a:t>
            </a:r>
          </a:p>
          <a:p>
            <a:pPr algn="ctr"/>
            <a:r>
              <a:rPr lang="en-US" sz="2400" dirty="0">
                <a:solidFill>
                  <a:schemeClr val="bg1"/>
                </a:solidFill>
                <a:latin typeface="Century Gothic" panose="020B0502020202020204" pitchFamily="34" charset="0"/>
              </a:rPr>
              <a:t>Related</a:t>
            </a:r>
          </a:p>
          <a:p>
            <a:pPr algn="ctr"/>
            <a:r>
              <a:rPr lang="en-US" sz="2400" dirty="0">
                <a:solidFill>
                  <a:schemeClr val="bg1"/>
                </a:solidFill>
                <a:latin typeface="Century Gothic" panose="020B0502020202020204" pitchFamily="34" charset="0"/>
              </a:rPr>
              <a:t>Instruction</a:t>
            </a:r>
          </a:p>
        </p:txBody>
      </p:sp>
      <p:sp>
        <p:nvSpPr>
          <p:cNvPr id="5" name="Content Placeholder 4">
            <a:extLst>
              <a:ext uri="{FF2B5EF4-FFF2-40B4-BE49-F238E27FC236}">
                <a16:creationId xmlns:a16="http://schemas.microsoft.com/office/drawing/2014/main" id="{2EA6EC67-C3F6-46F1-A32E-C67A22D83981}"/>
              </a:ext>
            </a:extLst>
          </p:cNvPr>
          <p:cNvSpPr>
            <a:spLocks noGrp="1"/>
          </p:cNvSpPr>
          <p:nvPr>
            <p:ph sz="quarter" idx="12"/>
          </p:nvPr>
        </p:nvSpPr>
        <p:spPr>
          <a:xfrm>
            <a:off x="6248400" y="2209800"/>
            <a:ext cx="2286000" cy="2286000"/>
          </a:xfrm>
          <a:solidFill>
            <a:srgbClr val="003663"/>
          </a:solidFill>
        </p:spPr>
        <p:txBody>
          <a:bodyPr/>
          <a:lstStyle/>
          <a:p>
            <a:endParaRPr lang="en-US" b="1" dirty="0">
              <a:solidFill>
                <a:schemeClr val="bg1"/>
              </a:solidFill>
            </a:endParaRPr>
          </a:p>
          <a:p>
            <a:pPr algn="ctr"/>
            <a:r>
              <a:rPr lang="en-US" sz="2400" dirty="0">
                <a:solidFill>
                  <a:schemeClr val="bg1"/>
                </a:solidFill>
                <a:latin typeface="Century Gothic" panose="020B0502020202020204" pitchFamily="34" charset="0"/>
              </a:rPr>
              <a:t>Binding</a:t>
            </a:r>
          </a:p>
          <a:p>
            <a:pPr algn="ctr"/>
            <a:r>
              <a:rPr lang="en-US" sz="2400" dirty="0">
                <a:solidFill>
                  <a:schemeClr val="bg1"/>
                </a:solidFill>
                <a:latin typeface="Century Gothic" panose="020B0502020202020204" pitchFamily="34" charset="0"/>
              </a:rPr>
              <a:t>Contractual</a:t>
            </a:r>
          </a:p>
          <a:p>
            <a:pPr algn="ctr"/>
            <a:r>
              <a:rPr lang="en-US" sz="2400" dirty="0">
                <a:solidFill>
                  <a:schemeClr val="bg1"/>
                </a:solidFill>
                <a:latin typeface="Century Gothic" panose="020B0502020202020204" pitchFamily="34" charset="0"/>
              </a:rPr>
              <a:t>Agreement</a:t>
            </a:r>
          </a:p>
        </p:txBody>
      </p:sp>
      <p:sp>
        <p:nvSpPr>
          <p:cNvPr id="6" name="Content Placeholder 5">
            <a:extLst>
              <a:ext uri="{FF2B5EF4-FFF2-40B4-BE49-F238E27FC236}">
                <a16:creationId xmlns:a16="http://schemas.microsoft.com/office/drawing/2014/main" id="{7DC5810B-D85C-495D-9391-13D1A7A7D024}"/>
              </a:ext>
            </a:extLst>
          </p:cNvPr>
          <p:cNvSpPr>
            <a:spLocks noGrp="1"/>
          </p:cNvSpPr>
          <p:nvPr>
            <p:ph sz="quarter" idx="13"/>
          </p:nvPr>
        </p:nvSpPr>
        <p:spPr>
          <a:xfrm>
            <a:off x="8839200" y="2209800"/>
            <a:ext cx="2286000" cy="2286000"/>
          </a:xfrm>
          <a:solidFill>
            <a:srgbClr val="003663"/>
          </a:solidFill>
        </p:spPr>
        <p:txBody>
          <a:bodyPr/>
          <a:lstStyle/>
          <a:p>
            <a:endParaRPr lang="en-US" b="1" dirty="0">
              <a:solidFill>
                <a:schemeClr val="bg1"/>
              </a:solidFill>
            </a:endParaRPr>
          </a:p>
          <a:p>
            <a:pPr algn="ctr"/>
            <a:r>
              <a:rPr lang="en-US" sz="2400" dirty="0">
                <a:solidFill>
                  <a:schemeClr val="bg1"/>
                </a:solidFill>
                <a:latin typeface="Century Gothic" panose="020B0502020202020204" pitchFamily="34" charset="0"/>
              </a:rPr>
              <a:t>Approved</a:t>
            </a:r>
          </a:p>
          <a:p>
            <a:pPr algn="ctr"/>
            <a:r>
              <a:rPr lang="en-US" sz="2400" dirty="0">
                <a:solidFill>
                  <a:schemeClr val="bg1"/>
                </a:solidFill>
                <a:latin typeface="Century Gothic" panose="020B0502020202020204" pitchFamily="34" charset="0"/>
              </a:rPr>
              <a:t>by</a:t>
            </a:r>
          </a:p>
          <a:p>
            <a:pPr algn="ctr"/>
            <a:r>
              <a:rPr lang="en-US" sz="2400" dirty="0">
                <a:solidFill>
                  <a:schemeClr val="bg1"/>
                </a:solidFill>
                <a:latin typeface="Century Gothic" panose="020B0502020202020204" pitchFamily="34" charset="0"/>
              </a:rPr>
              <a:t>DWD</a:t>
            </a:r>
          </a:p>
        </p:txBody>
      </p:sp>
      <p:cxnSp>
        <p:nvCxnSpPr>
          <p:cNvPr id="8" name="Straight Connector 7">
            <a:extLst>
              <a:ext uri="{FF2B5EF4-FFF2-40B4-BE49-F238E27FC236}">
                <a16:creationId xmlns:a16="http://schemas.microsoft.com/office/drawing/2014/main" id="{15C7397C-B5CE-4042-9130-A4012D830E49}"/>
              </a:ext>
            </a:extLst>
          </p:cNvPr>
          <p:cNvCxnSpPr>
            <a:cxnSpLocks/>
          </p:cNvCxnSpPr>
          <p:nvPr/>
        </p:nvCxnSpPr>
        <p:spPr>
          <a:xfrm>
            <a:off x="990600" y="1143000"/>
            <a:ext cx="10134600" cy="0"/>
          </a:xfrm>
          <a:prstGeom prst="line">
            <a:avLst/>
          </a:prstGeom>
          <a:ln w="38100">
            <a:solidFill>
              <a:srgbClr val="F7921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694D47-90C0-4175-EB56-AFFE367328D0}"/>
              </a:ext>
            </a:extLst>
          </p:cNvPr>
          <p:cNvSpPr txBox="1"/>
          <p:nvPr/>
        </p:nvSpPr>
        <p:spPr>
          <a:xfrm>
            <a:off x="4495800" y="1371600"/>
            <a:ext cx="3373039" cy="584775"/>
          </a:xfrm>
          <a:prstGeom prst="rect">
            <a:avLst/>
          </a:prstGeom>
          <a:noFill/>
        </p:spPr>
        <p:txBody>
          <a:bodyPr wrap="none" rtlCol="0">
            <a:spAutoFit/>
          </a:bodyPr>
          <a:lstStyle/>
          <a:p>
            <a:r>
              <a:rPr lang="en-US" sz="3200" dirty="0">
                <a:latin typeface="Century Gothic" panose="020B0502020202020204" pitchFamily="34" charset="0"/>
              </a:rPr>
              <a:t>The Foundation </a:t>
            </a:r>
          </a:p>
        </p:txBody>
      </p:sp>
    </p:spTree>
    <p:extLst>
      <p:ext uri="{BB962C8B-B14F-4D97-AF65-F5344CB8AC3E}">
        <p14:creationId xmlns:p14="http://schemas.microsoft.com/office/powerpoint/2010/main" val="138884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5C6ECD-B811-407F-90E8-22A0E8850104}"/>
              </a:ext>
            </a:extLst>
          </p:cNvPr>
          <p:cNvSpPr>
            <a:spLocks noGrp="1"/>
          </p:cNvSpPr>
          <p:nvPr>
            <p:ph sz="quarter" idx="10"/>
          </p:nvPr>
        </p:nvSpPr>
        <p:spPr>
          <a:xfrm>
            <a:off x="914400" y="1371600"/>
            <a:ext cx="8382000" cy="4114800"/>
          </a:xfrm>
        </p:spPr>
        <p:txBody>
          <a:bodyPr/>
          <a:lstStyle/>
          <a:p>
            <a:pPr marL="463550" indent="-463550">
              <a:buClr>
                <a:srgbClr val="0DC4DD"/>
              </a:buClr>
              <a:buNone/>
            </a:pPr>
            <a:r>
              <a:rPr lang="en-US" altLang="en-US" dirty="0">
                <a:solidFill>
                  <a:schemeClr val="tx1"/>
                </a:solidFill>
                <a:latin typeface="Century Gothic" panose="020B0502020202020204" pitchFamily="34" charset="0"/>
              </a:rPr>
              <a:t>Supervised, structured on-the-job training (OJT)</a:t>
            </a:r>
          </a:p>
          <a:p>
            <a:pPr marL="920750" lvl="1" indent="-463550"/>
            <a:r>
              <a:rPr lang="en-US" altLang="en-US" dirty="0">
                <a:solidFill>
                  <a:schemeClr val="tx1"/>
                </a:solidFill>
                <a:latin typeface="Century Gothic" panose="020B0502020202020204" pitchFamily="34" charset="0"/>
              </a:rPr>
              <a:t>Provided by the sponsor</a:t>
            </a:r>
          </a:p>
          <a:p>
            <a:pPr marL="920750" lvl="1" indent="-463550"/>
            <a:r>
              <a:rPr lang="en-US" altLang="en-US" dirty="0">
                <a:solidFill>
                  <a:schemeClr val="tx1"/>
                </a:solidFill>
                <a:latin typeface="Century Gothic" panose="020B0502020202020204" pitchFamily="34" charset="0"/>
              </a:rPr>
              <a:t>The job is the primary component of apprenticeship</a:t>
            </a:r>
          </a:p>
          <a:p>
            <a:pPr marL="920750" lvl="1" indent="-463550"/>
            <a:r>
              <a:rPr lang="en-US" altLang="en-US" dirty="0">
                <a:solidFill>
                  <a:schemeClr val="tx1"/>
                </a:solidFill>
                <a:latin typeface="Century Gothic" panose="020B0502020202020204" pitchFamily="34" charset="0"/>
              </a:rPr>
              <a:t>90% of training is learned on the job</a:t>
            </a:r>
          </a:p>
          <a:p>
            <a:pPr marL="920750" lvl="1" indent="-463550"/>
            <a:r>
              <a:rPr lang="en-US" altLang="en-US" dirty="0">
                <a:solidFill>
                  <a:schemeClr val="tx1"/>
                </a:solidFill>
                <a:latin typeface="Century Gothic" panose="020B0502020202020204" pitchFamily="34" charset="0"/>
              </a:rPr>
              <a:t>Written standards govern the on-the-job training</a:t>
            </a:r>
          </a:p>
          <a:p>
            <a:pPr marL="920750" lvl="1" indent="-463550"/>
            <a:r>
              <a:rPr lang="en-US" altLang="en-US" dirty="0">
                <a:solidFill>
                  <a:schemeClr val="tx1"/>
                </a:solidFill>
                <a:latin typeface="Century Gothic" panose="020B0502020202020204" pitchFamily="34" charset="0"/>
              </a:rPr>
              <a:t>Work must be supervised by skilled journeyworker</a:t>
            </a:r>
          </a:p>
          <a:p>
            <a:pPr marL="920750" lvl="1" indent="-463550"/>
            <a:r>
              <a:rPr lang="en-US" altLang="en-US" dirty="0">
                <a:solidFill>
                  <a:schemeClr val="tx1"/>
                </a:solidFill>
                <a:latin typeface="Century Gothic" panose="020B0502020202020204" pitchFamily="34" charset="0"/>
              </a:rPr>
              <a:t>Minimum requirement of 2,000 hours</a:t>
            </a:r>
          </a:p>
          <a:p>
            <a:pPr marL="0" indent="0">
              <a:buNone/>
            </a:pPr>
            <a:endParaRPr lang="en-US" dirty="0"/>
          </a:p>
        </p:txBody>
      </p:sp>
      <p:sp>
        <p:nvSpPr>
          <p:cNvPr id="3" name="Title 2">
            <a:extLst>
              <a:ext uri="{FF2B5EF4-FFF2-40B4-BE49-F238E27FC236}">
                <a16:creationId xmlns:a16="http://schemas.microsoft.com/office/drawing/2014/main" id="{765309EA-480E-48F7-A7B4-6B23D6713906}"/>
              </a:ext>
            </a:extLst>
          </p:cNvPr>
          <p:cNvSpPr>
            <a:spLocks noGrp="1"/>
          </p:cNvSpPr>
          <p:nvPr>
            <p:ph type="title"/>
          </p:nvPr>
        </p:nvSpPr>
        <p:spPr/>
        <p:txBody>
          <a:bodyPr/>
          <a:lstStyle/>
          <a:p>
            <a:r>
              <a:rPr lang="en-US" dirty="0">
                <a:latin typeface="Century Gothic" panose="020B0502020202020204" pitchFamily="34" charset="0"/>
              </a:rPr>
              <a:t>On-the-Job Training</a:t>
            </a:r>
          </a:p>
        </p:txBody>
      </p:sp>
      <p:pic>
        <p:nvPicPr>
          <p:cNvPr id="5" name="Graphic 4" descr="Construction worker female outline">
            <a:extLst>
              <a:ext uri="{FF2B5EF4-FFF2-40B4-BE49-F238E27FC236}">
                <a16:creationId xmlns:a16="http://schemas.microsoft.com/office/drawing/2014/main" id="{F6460BC3-7DC6-4603-826E-05664D139A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6400" y="1905000"/>
            <a:ext cx="1752600" cy="1752600"/>
          </a:xfrm>
          <a:prstGeom prst="rect">
            <a:avLst/>
          </a:prstGeom>
        </p:spPr>
      </p:pic>
    </p:spTree>
    <p:extLst>
      <p:ext uri="{BB962C8B-B14F-4D97-AF65-F5344CB8AC3E}">
        <p14:creationId xmlns:p14="http://schemas.microsoft.com/office/powerpoint/2010/main" val="163720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5C6ECD-B811-407F-90E8-22A0E8850104}"/>
              </a:ext>
            </a:extLst>
          </p:cNvPr>
          <p:cNvSpPr>
            <a:spLocks noGrp="1"/>
          </p:cNvSpPr>
          <p:nvPr>
            <p:ph sz="quarter" idx="10"/>
          </p:nvPr>
        </p:nvSpPr>
        <p:spPr>
          <a:xfrm>
            <a:off x="838200" y="1371600"/>
            <a:ext cx="7315200" cy="4267200"/>
          </a:xfrm>
        </p:spPr>
        <p:txBody>
          <a:bodyPr/>
          <a:lstStyle/>
          <a:p>
            <a:pPr marL="463550" indent="-463550">
              <a:buClr>
                <a:srgbClr val="0DC4DD"/>
              </a:buClr>
              <a:buNone/>
            </a:pPr>
            <a:r>
              <a:rPr lang="en-US" altLang="en-US" dirty="0">
                <a:solidFill>
                  <a:schemeClr val="tx1"/>
                </a:solidFill>
                <a:latin typeface="Century Gothic" panose="020B0502020202020204" pitchFamily="34" charset="0"/>
              </a:rPr>
              <a:t>Related classroom instruction</a:t>
            </a:r>
          </a:p>
          <a:p>
            <a:pPr marL="920750" lvl="1" indent="-463550"/>
            <a:r>
              <a:rPr lang="en-US" altLang="en-US" dirty="0">
                <a:solidFill>
                  <a:schemeClr val="tx1"/>
                </a:solidFill>
                <a:latin typeface="Century Gothic" panose="020B0502020202020204" pitchFamily="34" charset="0"/>
              </a:rPr>
              <a:t>Theoretical and technical, as required by WI law</a:t>
            </a:r>
          </a:p>
          <a:p>
            <a:pPr marL="920750" lvl="1" indent="-463550"/>
            <a:r>
              <a:rPr lang="en-US" altLang="en-US" dirty="0">
                <a:solidFill>
                  <a:schemeClr val="tx1"/>
                </a:solidFill>
                <a:latin typeface="Century Gothic" panose="020B0502020202020204" pitchFamily="34" charset="0"/>
              </a:rPr>
              <a:t>Primarily through Wisconsin’s Technical Colleges</a:t>
            </a:r>
          </a:p>
          <a:p>
            <a:pPr marL="920750" lvl="1" indent="-463550"/>
            <a:r>
              <a:rPr lang="en-US" altLang="en-US" dirty="0">
                <a:solidFill>
                  <a:schemeClr val="tx1"/>
                </a:solidFill>
                <a:latin typeface="Century Gothic" panose="020B0502020202020204" pitchFamily="34" charset="0"/>
              </a:rPr>
              <a:t>Employer pays apprentice’s normal wage while attending</a:t>
            </a:r>
          </a:p>
          <a:p>
            <a:pPr marL="920750" lvl="1" indent="-463550"/>
            <a:r>
              <a:rPr lang="en-US" altLang="en-US" dirty="0">
                <a:solidFill>
                  <a:schemeClr val="tx1"/>
                </a:solidFill>
                <a:latin typeface="Century Gothic" panose="020B0502020202020204" pitchFamily="34" charset="0"/>
              </a:rPr>
              <a:t>Apprentice pays for tuition &amp; books</a:t>
            </a:r>
          </a:p>
          <a:p>
            <a:pPr marL="920750" lvl="1" indent="-463550"/>
            <a:r>
              <a:rPr lang="en-US" altLang="en-US" dirty="0">
                <a:solidFill>
                  <a:schemeClr val="tx1"/>
                </a:solidFill>
                <a:latin typeface="Century Gothic" panose="020B0502020202020204" pitchFamily="34" charset="0"/>
              </a:rPr>
              <a:t>Minimum requirement of 144 hours</a:t>
            </a:r>
          </a:p>
          <a:p>
            <a:pPr marL="0" indent="0">
              <a:buNone/>
            </a:pPr>
            <a:endParaRPr lang="en-US" dirty="0"/>
          </a:p>
        </p:txBody>
      </p:sp>
      <p:sp>
        <p:nvSpPr>
          <p:cNvPr id="3" name="Title 2">
            <a:extLst>
              <a:ext uri="{FF2B5EF4-FFF2-40B4-BE49-F238E27FC236}">
                <a16:creationId xmlns:a16="http://schemas.microsoft.com/office/drawing/2014/main" id="{765309EA-480E-48F7-A7B4-6B23D6713906}"/>
              </a:ext>
            </a:extLst>
          </p:cNvPr>
          <p:cNvSpPr>
            <a:spLocks noGrp="1"/>
          </p:cNvSpPr>
          <p:nvPr>
            <p:ph type="title"/>
          </p:nvPr>
        </p:nvSpPr>
        <p:spPr/>
        <p:txBody>
          <a:bodyPr/>
          <a:lstStyle/>
          <a:p>
            <a:r>
              <a:rPr lang="en-US" dirty="0">
                <a:latin typeface="Century Gothic" panose="020B0502020202020204" pitchFamily="34" charset="0"/>
              </a:rPr>
              <a:t>Classroom Training</a:t>
            </a:r>
          </a:p>
        </p:txBody>
      </p:sp>
      <p:pic>
        <p:nvPicPr>
          <p:cNvPr id="5" name="Graphic 4" descr="Classroom outline">
            <a:extLst>
              <a:ext uri="{FF2B5EF4-FFF2-40B4-BE49-F238E27FC236}">
                <a16:creationId xmlns:a16="http://schemas.microsoft.com/office/drawing/2014/main" id="{56DFAD4F-D96A-5509-8A14-A972B17139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9200" y="1905000"/>
            <a:ext cx="1828800" cy="1828800"/>
          </a:xfrm>
          <a:prstGeom prst="rect">
            <a:avLst/>
          </a:prstGeom>
        </p:spPr>
      </p:pic>
    </p:spTree>
    <p:extLst>
      <p:ext uri="{BB962C8B-B14F-4D97-AF65-F5344CB8AC3E}">
        <p14:creationId xmlns:p14="http://schemas.microsoft.com/office/powerpoint/2010/main" val="513441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82E2B-AF27-47E8-866D-E7BC8C046786}"/>
              </a:ext>
            </a:extLst>
          </p:cNvPr>
          <p:cNvSpPr>
            <a:spLocks noGrp="1"/>
          </p:cNvSpPr>
          <p:nvPr>
            <p:ph sz="quarter" idx="10"/>
          </p:nvPr>
        </p:nvSpPr>
        <p:spPr>
          <a:xfrm>
            <a:off x="533400" y="1447800"/>
            <a:ext cx="8229600" cy="3886200"/>
          </a:xfrm>
        </p:spPr>
        <p:txBody>
          <a:bodyPr/>
          <a:lstStyle/>
          <a:p>
            <a:pPr marL="457200" lvl="1" indent="0">
              <a:buNone/>
            </a:pPr>
            <a:r>
              <a:rPr lang="en-US" sz="2800" dirty="0">
                <a:solidFill>
                  <a:schemeClr val="tx1"/>
                </a:solidFill>
                <a:latin typeface="Century Gothic" panose="020B0502020202020204" pitchFamily="34" charset="0"/>
              </a:rPr>
              <a:t>Sponsor agrees to:</a:t>
            </a:r>
            <a:endParaRPr lang="en-US" altLang="en-US" sz="2800" dirty="0">
              <a:solidFill>
                <a:schemeClr val="tx1"/>
              </a:solidFill>
              <a:latin typeface="Century Gothic" panose="020B0502020202020204" pitchFamily="34" charset="0"/>
            </a:endParaRPr>
          </a:p>
          <a:p>
            <a:pPr lvl="2"/>
            <a:r>
              <a:rPr lang="en-US" altLang="en-US" sz="2400" dirty="0">
                <a:solidFill>
                  <a:schemeClr val="tx1"/>
                </a:solidFill>
                <a:latin typeface="Century Gothic" panose="020B0502020202020204" pitchFamily="34" charset="0"/>
              </a:rPr>
              <a:t>Administer program</a:t>
            </a:r>
          </a:p>
          <a:p>
            <a:pPr lvl="2"/>
            <a:r>
              <a:rPr lang="en-US" altLang="en-US" sz="2400" dirty="0">
                <a:solidFill>
                  <a:schemeClr val="tx1"/>
                </a:solidFill>
                <a:latin typeface="Century Gothic" panose="020B0502020202020204" pitchFamily="34" charset="0"/>
              </a:rPr>
              <a:t>Pay hourly rate for on-the-job training and related instruction</a:t>
            </a:r>
          </a:p>
          <a:p>
            <a:pPr lvl="2"/>
            <a:r>
              <a:rPr lang="en-US" altLang="en-US" sz="2400" dirty="0">
                <a:solidFill>
                  <a:schemeClr val="tx1"/>
                </a:solidFill>
                <a:latin typeface="Century Gothic" panose="020B0502020202020204" pitchFamily="34" charset="0"/>
              </a:rPr>
              <a:t>Follow state &amp; federal apprenticeship regulations</a:t>
            </a:r>
          </a:p>
          <a:p>
            <a:pPr lvl="2"/>
            <a:r>
              <a:rPr lang="en-US" altLang="en-US" sz="2400" dirty="0">
                <a:solidFill>
                  <a:schemeClr val="tx1"/>
                </a:solidFill>
                <a:latin typeface="Century Gothic" panose="020B0502020202020204" pitchFamily="34" charset="0"/>
              </a:rPr>
              <a:t>Form three-way contract</a:t>
            </a:r>
            <a:endParaRPr lang="en-US" dirty="0">
              <a:solidFill>
                <a:schemeClr val="tx1"/>
              </a:solidFill>
              <a:latin typeface="Century Gothic" panose="020B0502020202020204" pitchFamily="34" charset="0"/>
            </a:endParaRPr>
          </a:p>
          <a:p>
            <a:pPr marL="457200" lvl="1" indent="0">
              <a:buNone/>
            </a:pPr>
            <a:r>
              <a:rPr lang="en-US" sz="2800" dirty="0">
                <a:solidFill>
                  <a:schemeClr val="tx1"/>
                </a:solidFill>
                <a:latin typeface="Century Gothic" panose="020B0502020202020204" pitchFamily="34" charset="0"/>
              </a:rPr>
              <a:t>Minimum requirements:</a:t>
            </a:r>
          </a:p>
          <a:p>
            <a:pPr lvl="2"/>
            <a:r>
              <a:rPr lang="en-US" sz="2400" dirty="0">
                <a:solidFill>
                  <a:schemeClr val="tx1"/>
                </a:solidFill>
                <a:latin typeface="Century Gothic" panose="020B0502020202020204" pitchFamily="34" charset="0"/>
              </a:rPr>
              <a:t>2,000 hours on-the-job training</a:t>
            </a:r>
          </a:p>
          <a:p>
            <a:pPr lvl="2"/>
            <a:r>
              <a:rPr lang="en-US" sz="2400" dirty="0">
                <a:solidFill>
                  <a:schemeClr val="tx1"/>
                </a:solidFill>
                <a:latin typeface="Century Gothic" panose="020B0502020202020204" pitchFamily="34" charset="0"/>
              </a:rPr>
              <a:t>144 hours related instruction</a:t>
            </a:r>
          </a:p>
          <a:p>
            <a:endParaRPr lang="en-US" dirty="0"/>
          </a:p>
        </p:txBody>
      </p:sp>
      <p:sp>
        <p:nvSpPr>
          <p:cNvPr id="3" name="Title 2">
            <a:extLst>
              <a:ext uri="{FF2B5EF4-FFF2-40B4-BE49-F238E27FC236}">
                <a16:creationId xmlns:a16="http://schemas.microsoft.com/office/drawing/2014/main" id="{33D0D0A3-4E47-4085-AB38-F6A685A31ED6}"/>
              </a:ext>
            </a:extLst>
          </p:cNvPr>
          <p:cNvSpPr>
            <a:spLocks noGrp="1"/>
          </p:cNvSpPr>
          <p:nvPr>
            <p:ph type="title"/>
          </p:nvPr>
        </p:nvSpPr>
        <p:spPr/>
        <p:txBody>
          <a:bodyPr/>
          <a:lstStyle/>
          <a:p>
            <a:r>
              <a:rPr lang="en-US" dirty="0">
                <a:latin typeface="Century Gothic" panose="020B0502020202020204" pitchFamily="34" charset="0"/>
              </a:rPr>
              <a:t>Apprentice Contract</a:t>
            </a:r>
          </a:p>
        </p:txBody>
      </p:sp>
    </p:spTree>
    <p:extLst>
      <p:ext uri="{BB962C8B-B14F-4D97-AF65-F5344CB8AC3E}">
        <p14:creationId xmlns:p14="http://schemas.microsoft.com/office/powerpoint/2010/main" val="223302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20676E-9A10-4833-B59C-658EE9C1E998}"/>
              </a:ext>
            </a:extLst>
          </p:cNvPr>
          <p:cNvSpPr>
            <a:spLocks noGrp="1"/>
          </p:cNvSpPr>
          <p:nvPr>
            <p:ph type="title"/>
          </p:nvPr>
        </p:nvSpPr>
        <p:spPr>
          <a:xfrm>
            <a:off x="838200" y="228600"/>
            <a:ext cx="10515600" cy="677863"/>
          </a:xfrm>
        </p:spPr>
        <p:txBody>
          <a:bodyPr/>
          <a:lstStyle/>
          <a:p>
            <a:r>
              <a:rPr lang="en-US" dirty="0">
                <a:latin typeface="Century Gothic" panose="020B0502020202020204" pitchFamily="34" charset="0"/>
              </a:rPr>
              <a:t>Sponsors</a:t>
            </a:r>
          </a:p>
        </p:txBody>
      </p:sp>
      <p:sp>
        <p:nvSpPr>
          <p:cNvPr id="10" name="Text Placeholder 9">
            <a:extLst>
              <a:ext uri="{FF2B5EF4-FFF2-40B4-BE49-F238E27FC236}">
                <a16:creationId xmlns:a16="http://schemas.microsoft.com/office/drawing/2014/main" id="{A02F11C9-0766-4537-87D1-A9459BE830B2}"/>
              </a:ext>
            </a:extLst>
          </p:cNvPr>
          <p:cNvSpPr>
            <a:spLocks noGrp="1"/>
          </p:cNvSpPr>
          <p:nvPr>
            <p:ph type="body" sz="quarter" idx="10"/>
          </p:nvPr>
        </p:nvSpPr>
        <p:spPr>
          <a:xfrm>
            <a:off x="1371600" y="1524000"/>
            <a:ext cx="3581400" cy="685800"/>
          </a:xfrm>
        </p:spPr>
        <p:txBody>
          <a:bodyPr/>
          <a:lstStyle/>
          <a:p>
            <a:r>
              <a:rPr lang="en-US" dirty="0">
                <a:latin typeface="Century Gothic" panose="020B0502020202020204" pitchFamily="34" charset="0"/>
              </a:rPr>
              <a:t>Joint (employer/union) committee</a:t>
            </a:r>
          </a:p>
        </p:txBody>
      </p:sp>
      <p:sp>
        <p:nvSpPr>
          <p:cNvPr id="11" name="Text Placeholder 10">
            <a:extLst>
              <a:ext uri="{FF2B5EF4-FFF2-40B4-BE49-F238E27FC236}">
                <a16:creationId xmlns:a16="http://schemas.microsoft.com/office/drawing/2014/main" id="{4A0B1373-6ADD-4344-8AE9-93B7FB14DC88}"/>
              </a:ext>
            </a:extLst>
          </p:cNvPr>
          <p:cNvSpPr>
            <a:spLocks noGrp="1"/>
          </p:cNvSpPr>
          <p:nvPr>
            <p:ph type="body" sz="quarter" idx="11"/>
          </p:nvPr>
        </p:nvSpPr>
        <p:spPr>
          <a:xfrm>
            <a:off x="7162800" y="1447800"/>
            <a:ext cx="3581400" cy="685800"/>
          </a:xfrm>
        </p:spPr>
        <p:txBody>
          <a:bodyPr/>
          <a:lstStyle/>
          <a:p>
            <a:r>
              <a:rPr lang="en-US" dirty="0">
                <a:latin typeface="Century Gothic" panose="020B0502020202020204" pitchFamily="34" charset="0"/>
              </a:rPr>
              <a:t>Non-joint (employer) committee</a:t>
            </a:r>
          </a:p>
        </p:txBody>
      </p:sp>
      <p:sp>
        <p:nvSpPr>
          <p:cNvPr id="12" name="Text Placeholder 11">
            <a:extLst>
              <a:ext uri="{FF2B5EF4-FFF2-40B4-BE49-F238E27FC236}">
                <a16:creationId xmlns:a16="http://schemas.microsoft.com/office/drawing/2014/main" id="{67355FC2-DF75-4315-87F2-FE41330E5CA2}"/>
              </a:ext>
            </a:extLst>
          </p:cNvPr>
          <p:cNvSpPr>
            <a:spLocks noGrp="1"/>
          </p:cNvSpPr>
          <p:nvPr>
            <p:ph type="body" sz="quarter" idx="12"/>
          </p:nvPr>
        </p:nvSpPr>
        <p:spPr>
          <a:xfrm>
            <a:off x="1371600" y="4191000"/>
            <a:ext cx="3581400" cy="685800"/>
          </a:xfrm>
        </p:spPr>
        <p:txBody>
          <a:bodyPr/>
          <a:lstStyle/>
          <a:p>
            <a:r>
              <a:rPr lang="en-US" dirty="0">
                <a:latin typeface="Century Gothic" panose="020B0502020202020204" pitchFamily="34" charset="0"/>
              </a:rPr>
              <a:t>Individual Employer</a:t>
            </a:r>
          </a:p>
        </p:txBody>
      </p:sp>
      <p:sp>
        <p:nvSpPr>
          <p:cNvPr id="14" name="Text Placeholder 13">
            <a:extLst>
              <a:ext uri="{FF2B5EF4-FFF2-40B4-BE49-F238E27FC236}">
                <a16:creationId xmlns:a16="http://schemas.microsoft.com/office/drawing/2014/main" id="{1A4CA4F1-410A-40A6-8DDB-680DBE3E3B0D}"/>
              </a:ext>
            </a:extLst>
          </p:cNvPr>
          <p:cNvSpPr>
            <a:spLocks noGrp="1"/>
          </p:cNvSpPr>
          <p:nvPr>
            <p:ph type="body" sz="quarter" idx="13"/>
          </p:nvPr>
        </p:nvSpPr>
        <p:spPr>
          <a:xfrm>
            <a:off x="7239000" y="4114800"/>
            <a:ext cx="3581400" cy="685800"/>
          </a:xfrm>
        </p:spPr>
        <p:txBody>
          <a:bodyPr/>
          <a:lstStyle/>
          <a:p>
            <a:r>
              <a:rPr lang="en-US" dirty="0">
                <a:latin typeface="Century Gothic" panose="020B0502020202020204" pitchFamily="34" charset="0"/>
              </a:rPr>
              <a:t>Employer/Industry Consortium</a:t>
            </a:r>
          </a:p>
        </p:txBody>
      </p:sp>
    </p:spTree>
    <p:extLst>
      <p:ext uri="{BB962C8B-B14F-4D97-AF65-F5344CB8AC3E}">
        <p14:creationId xmlns:p14="http://schemas.microsoft.com/office/powerpoint/2010/main" val="32791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A87A9C-0421-454A-A566-1F53E60AE962}"/>
              </a:ext>
            </a:extLst>
          </p:cNvPr>
          <p:cNvSpPr>
            <a:spLocks noGrp="1"/>
          </p:cNvSpPr>
          <p:nvPr>
            <p:ph sz="quarter" idx="10"/>
          </p:nvPr>
        </p:nvSpPr>
        <p:spPr>
          <a:xfrm>
            <a:off x="609600" y="1219200"/>
            <a:ext cx="10744200" cy="4724400"/>
          </a:xfrm>
        </p:spPr>
        <p:txBody>
          <a:bodyPr/>
          <a:lstStyle/>
          <a:p>
            <a:pPr indent="0">
              <a:lnSpc>
                <a:spcPct val="100000"/>
              </a:lnSpc>
              <a:spcBef>
                <a:spcPts val="600"/>
              </a:spcBef>
              <a:buNone/>
            </a:pPr>
            <a:r>
              <a:rPr lang="en-US" altLang="en-US" dirty="0">
                <a:solidFill>
                  <a:schemeClr val="bg2">
                    <a:lumMod val="10000"/>
                  </a:schemeClr>
                </a:solidFill>
                <a:latin typeface="Century Gothic" panose="020B0502020202020204" pitchFamily="34" charset="0"/>
              </a:rPr>
              <a:t>Attain mastery while earning a good wage</a:t>
            </a:r>
          </a:p>
          <a:p>
            <a:pPr marL="1028700" lvl="1" indent="-342900">
              <a:lnSpc>
                <a:spcPct val="100000"/>
              </a:lnSpc>
              <a:spcBef>
                <a:spcPts val="600"/>
              </a:spcBef>
            </a:pPr>
            <a:r>
              <a:rPr lang="en-US" altLang="en-US" sz="2200" dirty="0">
                <a:solidFill>
                  <a:schemeClr val="bg2">
                    <a:lumMod val="10000"/>
                  </a:schemeClr>
                </a:solidFill>
                <a:latin typeface="Century Gothic" panose="020B0502020202020204" pitchFamily="34" charset="0"/>
              </a:rPr>
              <a:t>Gain lifetime skills and abilities</a:t>
            </a:r>
          </a:p>
          <a:p>
            <a:pPr marL="1028700" lvl="1" indent="-342900">
              <a:lnSpc>
                <a:spcPct val="100000"/>
              </a:lnSpc>
              <a:spcBef>
                <a:spcPts val="600"/>
              </a:spcBef>
            </a:pPr>
            <a:r>
              <a:rPr lang="en-US" altLang="en-US" sz="2200" dirty="0">
                <a:solidFill>
                  <a:schemeClr val="bg2">
                    <a:lumMod val="10000"/>
                  </a:schemeClr>
                </a:solidFill>
                <a:latin typeface="Century Gothic" panose="020B0502020202020204" pitchFamily="34" charset="0"/>
              </a:rPr>
              <a:t>Secure comprehensive knowledge of an occupation</a:t>
            </a:r>
          </a:p>
          <a:p>
            <a:pPr indent="0">
              <a:lnSpc>
                <a:spcPct val="100000"/>
              </a:lnSpc>
              <a:spcBef>
                <a:spcPts val="600"/>
              </a:spcBef>
              <a:buNone/>
            </a:pPr>
            <a:r>
              <a:rPr lang="en-US" altLang="en-US" dirty="0">
                <a:solidFill>
                  <a:schemeClr val="bg2">
                    <a:lumMod val="10000"/>
                  </a:schemeClr>
                </a:solidFill>
                <a:latin typeface="Century Gothic" panose="020B0502020202020204" pitchFamily="34" charset="0"/>
              </a:rPr>
              <a:t>Acknowledged as valued education</a:t>
            </a:r>
          </a:p>
          <a:p>
            <a:pPr marL="1028700" lvl="1" indent="-342900">
              <a:lnSpc>
                <a:spcPct val="100000"/>
              </a:lnSpc>
              <a:spcBef>
                <a:spcPts val="600"/>
              </a:spcBef>
            </a:pPr>
            <a:r>
              <a:rPr lang="en-US" altLang="en-US" sz="2200" dirty="0">
                <a:solidFill>
                  <a:schemeClr val="bg2">
                    <a:lumMod val="10000"/>
                  </a:schemeClr>
                </a:solidFill>
                <a:latin typeface="Century Gothic" panose="020B0502020202020204" pitchFamily="34" charset="0"/>
              </a:rPr>
              <a:t>Portable credential that spans employers and states</a:t>
            </a:r>
          </a:p>
          <a:p>
            <a:pPr marL="1028700" lvl="1" indent="-342900">
              <a:lnSpc>
                <a:spcPct val="100000"/>
              </a:lnSpc>
              <a:spcBef>
                <a:spcPts val="600"/>
              </a:spcBef>
            </a:pPr>
            <a:r>
              <a:rPr lang="en-US" altLang="en-US" sz="2200" dirty="0">
                <a:solidFill>
                  <a:schemeClr val="bg2">
                    <a:lumMod val="10000"/>
                  </a:schemeClr>
                </a:solidFill>
                <a:latin typeface="Century Gothic" panose="020B0502020202020204" pitchFamily="34" charset="0"/>
              </a:rPr>
              <a:t>Pathway to associate degree, Journey Worker Technical Studies</a:t>
            </a:r>
          </a:p>
          <a:p>
            <a:pPr marL="1028700" lvl="1" indent="-342900">
              <a:lnSpc>
                <a:spcPct val="100000"/>
              </a:lnSpc>
              <a:spcBef>
                <a:spcPts val="600"/>
              </a:spcBef>
            </a:pPr>
            <a:r>
              <a:rPr lang="en-US" altLang="en-US" sz="2200" dirty="0">
                <a:solidFill>
                  <a:schemeClr val="bg2">
                    <a:lumMod val="10000"/>
                  </a:schemeClr>
                </a:solidFill>
                <a:latin typeface="Century Gothic" panose="020B0502020202020204" pitchFamily="34" charset="0"/>
              </a:rPr>
              <a:t>Vets may be eligible for GI Bill benefits</a:t>
            </a:r>
          </a:p>
          <a:p>
            <a:pPr marL="1028700" lvl="1" indent="-342900">
              <a:lnSpc>
                <a:spcPct val="100000"/>
              </a:lnSpc>
              <a:spcBef>
                <a:spcPts val="600"/>
              </a:spcBef>
            </a:pPr>
            <a:r>
              <a:rPr lang="en-US" altLang="en-US" sz="2200" dirty="0">
                <a:solidFill>
                  <a:schemeClr val="bg2">
                    <a:lumMod val="10000"/>
                  </a:schemeClr>
                </a:solidFill>
                <a:latin typeface="Century Gothic" panose="020B0502020202020204" pitchFamily="34" charset="0"/>
              </a:rPr>
              <a:t>Apprenticeship Completion Award Program (ACAP)</a:t>
            </a:r>
          </a:p>
          <a:p>
            <a:pPr indent="0">
              <a:lnSpc>
                <a:spcPct val="100000"/>
              </a:lnSpc>
              <a:spcBef>
                <a:spcPts val="600"/>
              </a:spcBef>
              <a:buNone/>
            </a:pPr>
            <a:r>
              <a:rPr lang="en-US" altLang="en-US" dirty="0">
                <a:solidFill>
                  <a:schemeClr val="bg2">
                    <a:lumMod val="10000"/>
                  </a:schemeClr>
                </a:solidFill>
                <a:latin typeface="Century Gothic" panose="020B0502020202020204" pitchFamily="34" charset="0"/>
              </a:rPr>
              <a:t>Clear pathway to upward mobility</a:t>
            </a:r>
          </a:p>
        </p:txBody>
      </p:sp>
      <p:sp>
        <p:nvSpPr>
          <p:cNvPr id="3" name="Title 2">
            <a:extLst>
              <a:ext uri="{FF2B5EF4-FFF2-40B4-BE49-F238E27FC236}">
                <a16:creationId xmlns:a16="http://schemas.microsoft.com/office/drawing/2014/main" id="{C176F5BB-14D9-4A22-926C-9FBA1DAEFD58}"/>
              </a:ext>
            </a:extLst>
          </p:cNvPr>
          <p:cNvSpPr>
            <a:spLocks noGrp="1"/>
          </p:cNvSpPr>
          <p:nvPr>
            <p:ph type="title"/>
          </p:nvPr>
        </p:nvSpPr>
        <p:spPr/>
        <p:txBody>
          <a:bodyPr/>
          <a:lstStyle/>
          <a:p>
            <a:r>
              <a:rPr lang="en-US" dirty="0">
                <a:latin typeface="Century Gothic" panose="020B0502020202020204" pitchFamily="34" charset="0"/>
              </a:rPr>
              <a:t>Apprentice Benefits</a:t>
            </a:r>
          </a:p>
        </p:txBody>
      </p:sp>
    </p:spTree>
    <p:extLst>
      <p:ext uri="{BB962C8B-B14F-4D97-AF65-F5344CB8AC3E}">
        <p14:creationId xmlns:p14="http://schemas.microsoft.com/office/powerpoint/2010/main" val="305200255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Title Slid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imelin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Inner Alternativ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Closing ">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ner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melin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ot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ner Alternativ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ocial">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itle Slide">
  <a:themeElements>
    <a:clrScheme name="Custom 1">
      <a:dk1>
        <a:srgbClr val="FFFFFF"/>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5C7DC"/>
      </a:hlink>
      <a:folHlink>
        <a:srgbClr val="FFC000"/>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Inner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2719</TotalTime>
  <Words>3055</Words>
  <Application>Microsoft Office PowerPoint</Application>
  <PresentationFormat>Widescreen</PresentationFormat>
  <Paragraphs>293</Paragraphs>
  <Slides>14</Slides>
  <Notes>13</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14</vt:i4>
      </vt:variant>
    </vt:vector>
  </HeadingPairs>
  <TitlesOfParts>
    <vt:vector size="33" baseType="lpstr">
      <vt:lpstr>Century Gothic</vt:lpstr>
      <vt:lpstr>Symbol</vt:lpstr>
      <vt:lpstr>Calibri</vt:lpstr>
      <vt:lpstr>Raleway</vt:lpstr>
      <vt:lpstr>Verdana</vt:lpstr>
      <vt:lpstr>Arial</vt:lpstr>
      <vt:lpstr>Open Sans</vt:lpstr>
      <vt:lpstr>Title Slide</vt:lpstr>
      <vt:lpstr>Inner Slide</vt:lpstr>
      <vt:lpstr>Timeline</vt:lpstr>
      <vt:lpstr>Quote</vt:lpstr>
      <vt:lpstr>Inner Alternative</vt:lpstr>
      <vt:lpstr>Closing </vt:lpstr>
      <vt:lpstr>Social</vt:lpstr>
      <vt:lpstr>1_Title Slide</vt:lpstr>
      <vt:lpstr>1_Inner Slide</vt:lpstr>
      <vt:lpstr>1_Timeline</vt:lpstr>
      <vt:lpstr>1_Inner Alternative</vt:lpstr>
      <vt:lpstr>1_Closing </vt:lpstr>
      <vt:lpstr>PowerPoint Presentation</vt:lpstr>
      <vt:lpstr>Wisconsin Apprenticeship</vt:lpstr>
      <vt:lpstr>Partnerships that Work</vt:lpstr>
      <vt:lpstr>What is apprenticeship? </vt:lpstr>
      <vt:lpstr>On-the-Job Training</vt:lpstr>
      <vt:lpstr>Classroom Training</vt:lpstr>
      <vt:lpstr>Apprentice Contract</vt:lpstr>
      <vt:lpstr>Sponsors</vt:lpstr>
      <vt:lpstr>Apprentice Benefits</vt:lpstr>
      <vt:lpstr>How to Become an Apprentice</vt:lpstr>
      <vt:lpstr>PowerPoint Presentation</vt:lpstr>
      <vt:lpstr>Expertise Expedited</vt:lpstr>
      <vt:lpstr>PowerPoint Presentation</vt:lpstr>
      <vt:lpstr>PowerPoint Presentation</vt:lpstr>
    </vt:vector>
  </TitlesOfParts>
  <Company>DWD - 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Sheridan, Megan - DWD</dc:creator>
  <cp:lastModifiedBy>Welch, Lynn M - DWD</cp:lastModifiedBy>
  <cp:revision>200</cp:revision>
  <dcterms:created xsi:type="dcterms:W3CDTF">2019-02-11T16:51:56Z</dcterms:created>
  <dcterms:modified xsi:type="dcterms:W3CDTF">2025-06-11T15:46:43Z</dcterms:modified>
</cp:coreProperties>
</file>