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sldIdLst>
    <p:sldId id="256" r:id="rId2"/>
    <p:sldId id="261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CC"/>
    <a:srgbClr val="0033CC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5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971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9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8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58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083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7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0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0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24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89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6/12/2025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46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52" r:id="rId5"/>
    <p:sldLayoutId id="2147483857" r:id="rId6"/>
    <p:sldLayoutId id="2147483853" r:id="rId7"/>
    <p:sldLayoutId id="2147483854" r:id="rId8"/>
    <p:sldLayoutId id="2147483855" r:id="rId9"/>
    <p:sldLayoutId id="2147483856" r:id="rId10"/>
    <p:sldLayoutId id="21474838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100000">
              <a:schemeClr val="bg2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2EC32AE-E4F8-4BC6-BEF2-B48BDD157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EDC182-F33E-98BA-C494-A6AE8B43B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6447" y="1947861"/>
            <a:ext cx="4431118" cy="1481139"/>
          </a:xfrm>
        </p:spPr>
        <p:txBody>
          <a:bodyPr>
            <a:normAutofit fontScale="90000"/>
          </a:bodyPr>
          <a:lstStyle/>
          <a:p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Folds of Honor Scholarship</a:t>
            </a:r>
            <a:b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Military and First Responder &amp; Families</a:t>
            </a:r>
            <a:b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B923A-C02E-5BE9-0C5F-FC08B8C7D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8006" y="4446555"/>
            <a:ext cx="2988000" cy="2411445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>
                <a:solidFill>
                  <a:schemeClr val="bg1">
                    <a:alpha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2025 Military Connected Services Conference</a:t>
            </a:r>
          </a:p>
          <a:p>
            <a:endParaRPr lang="en-US" sz="2800" dirty="0">
              <a:solidFill>
                <a:schemeClr val="bg1">
                  <a:alpha val="6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>
                <a:solidFill>
                  <a:schemeClr val="bg1">
                    <a:alpha val="6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Bart Garey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7A7026-20E9-2B67-D523-9A19BD85C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02" r="14901" b="-1"/>
          <a:stretch>
            <a:fillRect/>
          </a:stretch>
        </p:blipFill>
        <p:spPr>
          <a:xfrm>
            <a:off x="20" y="10"/>
            <a:ext cx="7211993" cy="6857990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11C822-2379-4749-95C7-3CDA93294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2006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90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100000">
              <a:schemeClr val="bg2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459339-C622-2302-17E3-09DEAD758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D47C0F6-4A46-5F5A-C8B4-78C4306D8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19048"/>
            <a:ext cx="10213200" cy="1112836"/>
          </a:xfrm>
        </p:spPr>
        <p:txBody>
          <a:bodyPr/>
          <a:lstStyle/>
          <a:p>
            <a:pPr algn="ctr"/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Folds of Honor Scholarship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365347A-7DDE-FFA6-AE7C-184F1C7CD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08904"/>
            <a:ext cx="10213200" cy="4040191"/>
          </a:xfrm>
        </p:spPr>
        <p:txBody>
          <a:bodyPr>
            <a:normAutofit fontScale="77500" lnSpcReduction="20000"/>
          </a:bodyPr>
          <a:lstStyle/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Scholarship Program Overview</a:t>
            </a:r>
            <a:endParaRPr lang="en-US" sz="2400" dirty="0">
              <a:solidFill>
                <a:srgbClr val="FFFFFF"/>
              </a:solidFill>
              <a:effectLst/>
              <a:latin typeface="Tahoma" panose="020B0604030504040204" pitchFamily="34" charset="0"/>
            </a:endParaRP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501(c)(3) nonprofit organization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Offers educational scholarships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Supports spouses and children of deceased or disabled military personnel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Assists first responders' families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Covers tuition for college and vocational schools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Includes funding for postgraduate studies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Supports master's, doctorates, and professional programs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268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100000">
              <a:schemeClr val="bg2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57B5C8-E8CA-09D2-6FD8-2366884D92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3E0928A-F338-E01A-A618-E842E1AAC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0"/>
            <a:ext cx="10213200" cy="1112836"/>
          </a:xfrm>
        </p:spPr>
        <p:txBody>
          <a:bodyPr>
            <a:normAutofit/>
          </a:bodyPr>
          <a:lstStyle/>
          <a:p>
            <a:pPr algn="ctr"/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Military Eligibility Requirements</a:t>
            </a:r>
            <a:endParaRPr lang="en-US" sz="49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94D793E-F0C2-BDDD-4023-1F4F386F5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28207"/>
            <a:ext cx="10213200" cy="5349875"/>
          </a:xfrm>
        </p:spPr>
        <p:txBody>
          <a:bodyPr>
            <a:noAutofit/>
          </a:bodyPr>
          <a:lstStyle/>
          <a:p>
            <a:pPr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Requirements for Military Documentation</a:t>
            </a:r>
            <a:endParaRPr lang="en-US" sz="1600" dirty="0">
              <a:solidFill>
                <a:srgbClr val="FFFFFF"/>
              </a:solidFill>
              <a:effectLst/>
              <a:latin typeface="Tahoma" panose="020B0604030504040204" pitchFamily="34" charset="0"/>
            </a:endParaRPr>
          </a:p>
          <a:p>
            <a:pPr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DD214/DD1300</a:t>
            </a:r>
            <a:r>
              <a:rPr lang="en-US" sz="16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 - Verify name, branch, rank, and years of service</a:t>
            </a:r>
          </a:p>
          <a:p>
            <a:pPr marL="360000" marR="0" lvl="0" indent="-27432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8FA3A3"/>
              </a:buClr>
              <a:buSzTx/>
              <a:buFont typeface="+mj-lt"/>
              <a:buAutoNum type="arabicPeriod"/>
              <a:tabLst/>
              <a:defRPr/>
            </a:pPr>
            <a:r>
              <a:rPr kumimoji="0" lang="en-US" sz="1600" b="1" i="0" u="none" strike="noStrike" kern="1200" cap="none" spc="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Disabled with VA disability rating (70% or higher)</a:t>
            </a:r>
            <a:r>
              <a:rPr kumimoji="0" lang="en-US" sz="1600" b="0" i="0" u="none" strike="noStrike" kern="1200" cap="none" spc="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 – must provide VA Benefit Summary Letter AND DD214</a:t>
            </a:r>
          </a:p>
          <a:p>
            <a:pPr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Deceased Classification must be one of the following: </a:t>
            </a:r>
          </a:p>
          <a:p>
            <a:pPr marL="742950" lvl="1" indent="-28575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i="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KIA – must provide DD1300</a:t>
            </a:r>
          </a:p>
          <a:p>
            <a:pPr marL="742950" lvl="1" indent="-28575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i="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Killed in the Line of Duty (includes suicide) – must provide DD1300</a:t>
            </a:r>
          </a:p>
          <a:p>
            <a:pPr marL="742950" lvl="1" indent="-28575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i="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Deceased with VA disability rating – must provide DD214 AND relevant documents</a:t>
            </a:r>
          </a:p>
          <a:p>
            <a:pPr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If death is deemed service-connected, provide a VA Decision Letter</a:t>
            </a:r>
          </a:p>
          <a:p>
            <a:pPr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If death is not deemed service-connected, provide VA Benefit Summary Letter AND death certificate</a:t>
            </a:r>
          </a:p>
          <a:p>
            <a:pPr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Active Duty (MUST have a PURPLE HEART)</a:t>
            </a:r>
            <a:r>
              <a:rPr lang="en-US" sz="16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 – provide current duty orders AND Purple Heart documentation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03563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100000">
              <a:schemeClr val="bg2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A15F49-E5E8-2E25-9078-16A757FD5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B94F945-CB0F-F6F9-E8E5-E6245538F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19048"/>
            <a:ext cx="10213200" cy="1112836"/>
          </a:xfrm>
        </p:spPr>
        <p:txBody>
          <a:bodyPr>
            <a:normAutofit/>
          </a:bodyPr>
          <a:lstStyle/>
          <a:p>
            <a:pPr algn="ctr"/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Military Eligibility Requirements</a:t>
            </a:r>
            <a:endParaRPr lang="en-US" sz="49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0C4FB8A-650F-9030-47C4-B8F390617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131884"/>
            <a:ext cx="10213200" cy="4217991"/>
          </a:xfrm>
        </p:spPr>
        <p:txBody>
          <a:bodyPr>
            <a:noAutofit/>
          </a:bodyPr>
          <a:lstStyle/>
          <a:p>
            <a:pPr indent="-283464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16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Military Documentation Requirements</a:t>
            </a:r>
            <a:endParaRPr lang="en-US" sz="1600" dirty="0">
              <a:solidFill>
                <a:srgbClr val="FFFFFF"/>
              </a:solidFill>
              <a:effectLst/>
              <a:latin typeface="Tahoma" panose="020B0604030504040204" pitchFamily="34" charset="0"/>
            </a:endParaRPr>
          </a:p>
          <a:p>
            <a:pPr indent="-283464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Dependent Requirements:</a:t>
            </a:r>
            <a:endParaRPr lang="en-US" sz="1600" dirty="0">
              <a:solidFill>
                <a:srgbClr val="FFFFFF"/>
              </a:solidFill>
              <a:effectLst/>
              <a:latin typeface="Tahoma" panose="020B0604030504040204" pitchFamily="34" charset="0"/>
            </a:endParaRPr>
          </a:p>
          <a:p>
            <a:pPr marL="742950" lvl="1" indent="-28575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i="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Current Military ID (front and back) or State-Issued Birth Certificate (showing service member as parent).</a:t>
            </a:r>
          </a:p>
          <a:p>
            <a:pPr marL="742950" lvl="1" indent="-28575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i="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Additional documents if needed: </a:t>
            </a:r>
          </a:p>
          <a:p>
            <a:pPr marL="1143000" lvl="2" indent="-22860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State-Issued Marriage License (for stepchildren).</a:t>
            </a:r>
          </a:p>
          <a:p>
            <a:pPr marL="1143000" lvl="2" indent="-22860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Legal adoption papers (for adopted children).</a:t>
            </a:r>
          </a:p>
          <a:p>
            <a:pPr marL="1143000" lvl="2" indent="-22860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Legal guardianship document (for wards).</a:t>
            </a:r>
          </a:p>
          <a:p>
            <a:pPr indent="-283464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Spouse Requirements:</a:t>
            </a:r>
            <a:endParaRPr lang="en-US" sz="1600" dirty="0">
              <a:solidFill>
                <a:srgbClr val="FFFFFF"/>
              </a:solidFill>
              <a:effectLst/>
              <a:latin typeface="Tahoma" panose="020B0604030504040204" pitchFamily="34" charset="0"/>
            </a:endParaRPr>
          </a:p>
          <a:p>
            <a:pPr marL="742950" lvl="1" indent="-28575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i="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Current Military ID (front and back) or State-Issued Marriage License.</a:t>
            </a:r>
          </a:p>
          <a:p>
            <a:pPr marL="742950" lvl="1" indent="-28575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i="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If remarried, include the deceased spouse’s military document.</a:t>
            </a:r>
          </a:p>
          <a:p>
            <a:pPr marL="742950" lvl="1" indent="-285750" algn="l" rtl="0" eaLnBrk="1" latinLnBrk="0" hangingPunct="1">
              <a:lnSpc>
                <a:spcPct val="150000"/>
              </a:lnSpc>
              <a:spcBef>
                <a:spcPts val="1000"/>
              </a:spcBef>
              <a:buFont typeface="+mj-lt"/>
              <a:buAutoNum type="arabicPeriod"/>
            </a:pPr>
            <a:r>
              <a:rPr lang="en-US" sz="1600" i="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Spouse eligibility ends with legal separation or divorce.</a:t>
            </a:r>
            <a:endParaRPr lang="en-US" sz="1600" i="0" dirty="0"/>
          </a:p>
        </p:txBody>
      </p:sp>
    </p:spTree>
    <p:extLst>
      <p:ext uri="{BB962C8B-B14F-4D97-AF65-F5344CB8AC3E}">
        <p14:creationId xmlns:p14="http://schemas.microsoft.com/office/powerpoint/2010/main" val="2122908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100000">
              <a:schemeClr val="bg2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0184D6-326E-5986-CCC7-0C767BE8D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F3BDD92-EC6C-D8F4-1126-019EC6643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19048"/>
            <a:ext cx="10213200" cy="1112836"/>
          </a:xfrm>
        </p:spPr>
        <p:txBody>
          <a:bodyPr/>
          <a:lstStyle/>
          <a:p>
            <a:pPr algn="ctr"/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Folds of Honor Scholarship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15441B-9E05-34A6-2205-0F2BD3D88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08904"/>
            <a:ext cx="10213200" cy="5430048"/>
          </a:xfrm>
        </p:spPr>
        <p:txBody>
          <a:bodyPr>
            <a:normAutofit/>
          </a:bodyPr>
          <a:lstStyle/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Scholarship Program Important dates for 2025</a:t>
            </a:r>
            <a:endParaRPr lang="en-US" sz="2400" dirty="0">
              <a:solidFill>
                <a:srgbClr val="FFFFFF"/>
              </a:solidFill>
              <a:effectLst/>
              <a:latin typeface="Tahoma" panose="020B0604030504040204" pitchFamily="34" charset="0"/>
            </a:endParaRP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July 31 Scholarship Award Offer Notifications Emailed (TBD – by end of July)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July 31 Scholarship Acceptance / Check-in 1 OPENS - shortly after award notifications are sent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September 15 Scholarship Acceptance / Check-in 1 DEADLINE</a:t>
            </a:r>
          </a:p>
          <a:p>
            <a:pPr marL="82296" indent="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FFFFFF"/>
                </a:solidFill>
                <a:latin typeface="Tahoma" panose="020B0604030504040204" pitchFamily="34" charset="0"/>
              </a:rPr>
              <a:t>Dates for 2026 </a:t>
            </a:r>
            <a:r>
              <a:rPr lang="en-US" sz="2400" dirty="0">
                <a:solidFill>
                  <a:srgbClr val="FFFFFF"/>
                </a:solidFill>
                <a:latin typeface="Tahoma" panose="020B0604030504040204" pitchFamily="34" charset="0"/>
              </a:rPr>
              <a:t>opens on February 1</a:t>
            </a:r>
            <a:r>
              <a:rPr lang="en-US" sz="2400" baseline="30000" dirty="0">
                <a:solidFill>
                  <a:srgbClr val="FFFFFF"/>
                </a:solidFill>
                <a:latin typeface="Tahoma" panose="020B0604030504040204" pitchFamily="34" charset="0"/>
              </a:rPr>
              <a:t>st </a:t>
            </a:r>
            <a:r>
              <a:rPr kumimoji="0" lang="en-US" sz="2400" b="0" i="0" u="none" strike="noStrike" kern="1200" cap="none" spc="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* </a:t>
            </a:r>
            <a:r>
              <a:rPr lang="en-US" sz="2400" dirty="0">
                <a:solidFill>
                  <a:srgbClr val="FFFFFF"/>
                </a:solidFill>
                <a:latin typeface="Tahoma" panose="020B0604030504040204" pitchFamily="34" charset="0"/>
              </a:rPr>
              <a:t>and closes March 31</a:t>
            </a:r>
            <a:r>
              <a:rPr lang="en-US" sz="2400" baseline="30000" dirty="0">
                <a:solidFill>
                  <a:srgbClr val="FFFFFF"/>
                </a:solidFill>
                <a:latin typeface="Tahoma" panose="020B0604030504040204" pitchFamily="34" charset="0"/>
              </a:rPr>
              <a:t>st</a:t>
            </a:r>
            <a:r>
              <a:rPr lang="en-US" sz="2400" dirty="0">
                <a:solidFill>
                  <a:srgbClr val="FFFFFF"/>
                </a:solidFill>
                <a:latin typeface="Tahoma" panose="020B0604030504040204" pitchFamily="34" charset="0"/>
              </a:rPr>
              <a:t> *</a:t>
            </a:r>
            <a:endParaRPr lang="en-US" sz="2400" dirty="0">
              <a:solidFill>
                <a:srgbClr val="FFFFFF"/>
              </a:solidFill>
              <a:effectLst/>
              <a:latin typeface="Tahoma" panose="020B0604030504040204" pitchFamily="34" charset="0"/>
            </a:endParaRP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53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100000">
              <a:schemeClr val="bg2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909F70-9479-ED77-A481-A28084DD68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0620486-1FCD-74C1-C3FC-CD04A8F7C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19048"/>
            <a:ext cx="10213200" cy="1112836"/>
          </a:xfrm>
        </p:spPr>
        <p:txBody>
          <a:bodyPr/>
          <a:lstStyle/>
          <a:p>
            <a:pPr algn="ctr"/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Folds of Honor Scholarship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7A82EF3-8F67-C212-E8B2-15F35213D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08904"/>
            <a:ext cx="10213200" cy="5449096"/>
          </a:xfrm>
        </p:spPr>
        <p:txBody>
          <a:bodyPr>
            <a:normAutofit/>
          </a:bodyPr>
          <a:lstStyle/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Scholarship Program Contact Information</a:t>
            </a:r>
            <a:endParaRPr lang="en-US" sz="2400" dirty="0">
              <a:solidFill>
                <a:srgbClr val="FFFFFF"/>
              </a:solidFill>
              <a:effectLst/>
              <a:latin typeface="Tahoma" panose="020B0604030504040204" pitchFamily="34" charset="0"/>
            </a:endParaRP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Folds of Honor scholarship department at (918) 274-4700 or email us at scholarships@foldsofhonor.org.</a:t>
            </a:r>
          </a:p>
          <a:p>
            <a:pPr marL="356616" indent="-27432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Tahoma" panose="020B0604030504040204" pitchFamily="34" charset="0"/>
              </a:rPr>
              <a:t>Office hours are Monday through Friday, 8:00 a.m. -5:00 p.m. </a:t>
            </a: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Central</a:t>
            </a:r>
          </a:p>
          <a:p>
            <a:pPr marL="356616" indent="-27432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Tahoma" panose="020B0604030504040204" pitchFamily="34" charset="0"/>
              </a:rPr>
              <a:t>See the Folds of Honor Website for additional information. </a:t>
            </a:r>
          </a:p>
          <a:p>
            <a:pPr marL="356616" indent="-27432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Tahoma" panose="020B0604030504040204" pitchFamily="34" charset="0"/>
              </a:rPr>
              <a:t>https://foldsofhonor.org/</a:t>
            </a:r>
          </a:p>
          <a:p>
            <a:pPr marL="356616" indent="-27432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9777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3CC"/>
            </a:gs>
            <a:gs pos="100000">
              <a:schemeClr val="bg2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9AEB8E-7187-AB33-6560-296C7FB083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566D99F-BBB0-C71F-05A5-AFD6EB93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19048"/>
            <a:ext cx="10213200" cy="1112836"/>
          </a:xfrm>
        </p:spPr>
        <p:txBody>
          <a:bodyPr/>
          <a:lstStyle/>
          <a:p>
            <a:pPr algn="ctr"/>
            <a:r>
              <a:rPr kumimoji="0" lang="en-US" sz="4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Folds of Honor Scholarship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E78CBBB-6FFD-68A5-E165-47A87AA11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08904"/>
            <a:ext cx="10213200" cy="5449096"/>
          </a:xfrm>
        </p:spPr>
        <p:txBody>
          <a:bodyPr>
            <a:normAutofit/>
          </a:bodyPr>
          <a:lstStyle/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Bart Garey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b="1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Outreach Committee Chair, Folds of Honor, Wisconsin Chapter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bgarey@foldsofhonor.org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(Cell) 608-347-2429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r>
              <a:rPr lang="en-US" sz="240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  <a:t>https://wisconsin.foldsofhonor.org/</a:t>
            </a:r>
          </a:p>
          <a:p>
            <a:pPr marL="356616" indent="-274320" algn="l" rtl="0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endParaRPr lang="en-US" sz="2400" b="1" dirty="0">
              <a:solidFill>
                <a:srgbClr val="FFFFFF"/>
              </a:solidFill>
              <a:effectLst/>
              <a:latin typeface="Tahoma" panose="020B0604030504040204" pitchFamily="34" charset="0"/>
            </a:endParaRPr>
          </a:p>
        </p:txBody>
      </p:sp>
      <p:pic>
        <p:nvPicPr>
          <p:cNvPr id="3" name="Picture 2" descr="A blue triangle with white stars&#10;&#10;AI-generated content may be incorrect.">
            <a:extLst>
              <a:ext uri="{FF2B5EF4-FFF2-40B4-BE49-F238E27FC236}">
                <a16:creationId xmlns:a16="http://schemas.microsoft.com/office/drawing/2014/main" id="{03AC3988-D1D0-D5C3-36C0-694D1E7BFE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040" y="4880908"/>
            <a:ext cx="3169920" cy="2113279"/>
          </a:xfrm>
          <a:prstGeom prst="rect">
            <a:avLst/>
          </a:prstGeom>
          <a:effectLst>
            <a:softEdge rad="139700"/>
          </a:effectLst>
        </p:spPr>
      </p:pic>
    </p:spTree>
    <p:extLst>
      <p:ext uri="{BB962C8B-B14F-4D97-AF65-F5344CB8AC3E}">
        <p14:creationId xmlns:p14="http://schemas.microsoft.com/office/powerpoint/2010/main" val="662775037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218</TotalTime>
  <Words>448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Avenir Next LT Pro</vt:lpstr>
      <vt:lpstr>Goudy Old Style</vt:lpstr>
      <vt:lpstr>Tahoma</vt:lpstr>
      <vt:lpstr>Wingdings</vt:lpstr>
      <vt:lpstr>FrostyVTI</vt:lpstr>
      <vt:lpstr>Folds of Honor Scholarship   for Military and First Responder &amp; Families </vt:lpstr>
      <vt:lpstr>Folds of Honor Scholarship</vt:lpstr>
      <vt:lpstr>Military Eligibility Requirements</vt:lpstr>
      <vt:lpstr>Military Eligibility Requirements</vt:lpstr>
      <vt:lpstr>Folds of Honor Scholarship</vt:lpstr>
      <vt:lpstr>Folds of Honor Scholarship</vt:lpstr>
      <vt:lpstr>Folds of Honor Scholarship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Bart Garey</dc:creator>
  <cp:lastModifiedBy>Bart Garey</cp:lastModifiedBy>
  <cp:revision>32</cp:revision>
  <dcterms:created xsi:type="dcterms:W3CDTF">2025-06-10T20:18:44Z</dcterms:created>
  <dcterms:modified xsi:type="dcterms:W3CDTF">2025-06-12T13:09:30Z</dcterms:modified>
</cp:coreProperties>
</file>