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3" r:id="rId1"/>
  </p:sldMasterIdLst>
  <p:sldIdLst>
    <p:sldId id="256" r:id="rId2"/>
    <p:sldId id="261" r:id="rId3"/>
    <p:sldId id="264" r:id="rId4"/>
    <p:sldId id="265" r:id="rId5"/>
    <p:sldId id="266" r:id="rId6"/>
    <p:sldId id="267" r:id="rId7"/>
    <p:sldId id="26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3333CC"/>
    <a:srgbClr val="0033CC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835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000" y="3945771"/>
            <a:ext cx="5760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79712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95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181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558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2305800"/>
            <a:ext cx="4636800" cy="22464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5250" y="2305800"/>
            <a:ext cx="463680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1">
                <a:solidFill>
                  <a:schemeClr val="tx1"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6/12/2025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437136" y="649304"/>
            <a:ext cx="340415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1079500" y="952167"/>
            <a:ext cx="641184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5083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06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76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304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30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1" y="955674"/>
            <a:ext cx="3531600" cy="13849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850" y="882651"/>
            <a:ext cx="5760000" cy="4895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401" y="2584759"/>
            <a:ext cx="3531600" cy="31937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89B2F1-1E32-44DB-B50E-BEA1896CAD8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3240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55456"/>
            <a:ext cx="3531600" cy="1384995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40001"/>
            <a:ext cx="6115050" cy="5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0000" y="2584758"/>
            <a:ext cx="3531600" cy="328422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E80DA6-B971-46B7-B0D3-8581AE0B6AC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894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4EC743F4-8769-40B4-85DF-6CB8DE9F66AA}" type="datetimeFigureOut">
              <a:rPr lang="en-US" smtClean="0"/>
              <a:pPr/>
              <a:t>6/12/2025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468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52" r:id="rId5"/>
    <p:sldLayoutId id="2147483857" r:id="rId6"/>
    <p:sldLayoutId id="2147483853" r:id="rId7"/>
    <p:sldLayoutId id="2147483854" r:id="rId8"/>
    <p:sldLayoutId id="2147483855" r:id="rId9"/>
    <p:sldLayoutId id="2147483856" r:id="rId10"/>
    <p:sldLayoutId id="214748385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CC"/>
            </a:gs>
            <a:gs pos="100000">
              <a:schemeClr val="bg2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42EC32AE-E4F8-4BC6-BEF2-B48BDD157D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EDC182-F33E-98BA-C494-A6AE8B43BD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56447" y="1947861"/>
            <a:ext cx="4431118" cy="1481139"/>
          </a:xfrm>
        </p:spPr>
        <p:txBody>
          <a:bodyPr>
            <a:normAutofit fontScale="90000"/>
          </a:bodyPr>
          <a:lstStyle/>
          <a:p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Folds of Honor Scholarship</a:t>
            </a:r>
            <a:b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Military and First Responder &amp; Families</a:t>
            </a:r>
            <a:b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DB923A-C02E-5BE9-0C5F-FC08B8C7D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08006" y="4446555"/>
            <a:ext cx="2988000" cy="2411445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>
                <a:solidFill>
                  <a:schemeClr val="bg1">
                    <a:alpha val="6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2025 Military Connected Services Conference</a:t>
            </a:r>
          </a:p>
          <a:p>
            <a:endParaRPr lang="en-US" sz="2800" dirty="0">
              <a:solidFill>
                <a:schemeClr val="bg1">
                  <a:alpha val="6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800" dirty="0">
                <a:solidFill>
                  <a:schemeClr val="bg1">
                    <a:alpha val="6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Bart Garey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7A7026-20E9-2B67-D523-9A19BD85C2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02" r="14901" b="-1"/>
          <a:stretch>
            <a:fillRect/>
          </a:stretch>
        </p:blipFill>
        <p:spPr>
          <a:xfrm>
            <a:off x="20" y="10"/>
            <a:ext cx="7211993" cy="6857990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211C822-2379-4749-95C7-3CDA93294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32006" y="369087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6907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CC"/>
            </a:gs>
            <a:gs pos="100000">
              <a:schemeClr val="bg2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t="100000" r="100000"/>
          </a:path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3459339-C622-2302-17E3-09DEAD7580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D47C0F6-4A46-5F5A-C8B4-78C4306D8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19048"/>
            <a:ext cx="10213200" cy="1112836"/>
          </a:xfrm>
        </p:spPr>
        <p:txBody>
          <a:bodyPr/>
          <a:lstStyle/>
          <a:p>
            <a:pPr algn="ctr"/>
            <a:r>
              <a:rPr kumimoji="0" lang="en-US" sz="4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Folds of Honor Scholarship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365347A-7DDE-FFA6-AE7C-184F1C7CDD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408904"/>
            <a:ext cx="10213200" cy="4040191"/>
          </a:xfrm>
        </p:spPr>
        <p:txBody>
          <a:bodyPr>
            <a:normAutofit fontScale="77500" lnSpcReduction="20000"/>
          </a:bodyPr>
          <a:lstStyle/>
          <a:p>
            <a:pPr marL="356616" indent="-274320" algn="l" rtl="0" eaLnBrk="1" latinLnBrk="0" hangingPunct="1">
              <a:lnSpc>
                <a:spcPct val="150000"/>
              </a:lnSpc>
              <a:spcBef>
                <a:spcPts val="1000"/>
              </a:spcBef>
              <a:buNone/>
            </a:pPr>
            <a:r>
              <a:rPr lang="en-US" sz="2400" b="1" dirty="0">
                <a:solidFill>
                  <a:srgbClr val="FFFFFF"/>
                </a:solidFill>
                <a:effectLst/>
                <a:latin typeface="Tahoma" panose="020B0604030504040204" pitchFamily="34" charset="0"/>
              </a:rPr>
              <a:t>Scholarship Program Overview</a:t>
            </a:r>
            <a:endParaRPr lang="en-US" sz="2400" dirty="0">
              <a:solidFill>
                <a:srgbClr val="FFFFFF"/>
              </a:solidFill>
              <a:effectLst/>
              <a:latin typeface="Tahoma" panose="020B0604030504040204" pitchFamily="34" charset="0"/>
            </a:endParaRPr>
          </a:p>
          <a:p>
            <a:pPr marL="356616" indent="-274320" algn="l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effectLst/>
                <a:latin typeface="Tahoma" panose="020B0604030504040204" pitchFamily="34" charset="0"/>
              </a:rPr>
              <a:t>501(c)(3) nonprofit organization</a:t>
            </a:r>
          </a:p>
          <a:p>
            <a:pPr marL="356616" indent="-274320" algn="l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effectLst/>
                <a:latin typeface="Tahoma" panose="020B0604030504040204" pitchFamily="34" charset="0"/>
              </a:rPr>
              <a:t>Offers educational scholarships</a:t>
            </a:r>
          </a:p>
          <a:p>
            <a:pPr marL="356616" indent="-274320" algn="l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effectLst/>
                <a:latin typeface="Tahoma" panose="020B0604030504040204" pitchFamily="34" charset="0"/>
              </a:rPr>
              <a:t>Supports spouses and children of deceased or disabled military personnel</a:t>
            </a:r>
          </a:p>
          <a:p>
            <a:pPr marL="356616" indent="-274320" algn="l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effectLst/>
                <a:latin typeface="Tahoma" panose="020B0604030504040204" pitchFamily="34" charset="0"/>
              </a:rPr>
              <a:t>Assists first responders' families</a:t>
            </a:r>
          </a:p>
          <a:p>
            <a:pPr marL="356616" indent="-274320" algn="l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effectLst/>
                <a:latin typeface="Tahoma" panose="020B0604030504040204" pitchFamily="34" charset="0"/>
              </a:rPr>
              <a:t>Covers tuition for college and vocational schools</a:t>
            </a:r>
          </a:p>
          <a:p>
            <a:pPr marL="356616" indent="-274320" algn="l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effectLst/>
                <a:latin typeface="Tahoma" panose="020B0604030504040204" pitchFamily="34" charset="0"/>
              </a:rPr>
              <a:t>Includes funding for postgraduate studies</a:t>
            </a:r>
          </a:p>
          <a:p>
            <a:pPr marL="356616" indent="-274320" algn="l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effectLst/>
                <a:latin typeface="Tahoma" panose="020B0604030504040204" pitchFamily="34" charset="0"/>
              </a:rPr>
              <a:t>Supports master's, doctorates, and professional programs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2686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CC"/>
            </a:gs>
            <a:gs pos="100000">
              <a:schemeClr val="bg2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t="100000" r="100000"/>
          </a:path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357B5C8-E8CA-09D2-6FD8-2366884D92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3E0928A-F338-E01A-A618-E842E1AAC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0"/>
            <a:ext cx="10213200" cy="1112836"/>
          </a:xfrm>
        </p:spPr>
        <p:txBody>
          <a:bodyPr>
            <a:normAutofit/>
          </a:bodyPr>
          <a:lstStyle/>
          <a:p>
            <a:pPr algn="ctr"/>
            <a:r>
              <a:rPr kumimoji="0" lang="en-US" sz="4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Military Eligibility Requirements</a:t>
            </a:r>
            <a:endParaRPr lang="en-US" sz="49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94D793E-F0C2-BDDD-4023-1F4F386F5B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228207"/>
            <a:ext cx="10213200" cy="5349875"/>
          </a:xfrm>
        </p:spPr>
        <p:txBody>
          <a:bodyPr>
            <a:noAutofit/>
          </a:bodyPr>
          <a:lstStyle/>
          <a:p>
            <a:pPr indent="-274320" algn="l" rtl="0" eaLnBrk="1" latinLnBrk="0" hangingPunct="1">
              <a:lnSpc>
                <a:spcPct val="150000"/>
              </a:lnSpc>
              <a:spcBef>
                <a:spcPts val="1000"/>
              </a:spcBef>
              <a:buNone/>
            </a:pPr>
            <a:r>
              <a:rPr lang="en-US" sz="1600" b="1" dirty="0">
                <a:solidFill>
                  <a:srgbClr val="FFFFFF"/>
                </a:solidFill>
                <a:effectLst/>
                <a:latin typeface="Tahoma" panose="020B0604030504040204" pitchFamily="34" charset="0"/>
              </a:rPr>
              <a:t>Requirements for Military Documentation</a:t>
            </a:r>
            <a:endParaRPr lang="en-US" sz="1600" dirty="0">
              <a:solidFill>
                <a:srgbClr val="FFFFFF"/>
              </a:solidFill>
              <a:effectLst/>
              <a:latin typeface="Tahoma" panose="020B0604030504040204" pitchFamily="34" charset="0"/>
            </a:endParaRPr>
          </a:p>
          <a:p>
            <a:pPr indent="-274320" algn="l" rtl="0" eaLnBrk="1" latinLnBrk="0" hangingPunct="1">
              <a:lnSpc>
                <a:spcPct val="15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FFFFFF"/>
                </a:solidFill>
                <a:effectLst/>
                <a:latin typeface="Tahoma" panose="020B0604030504040204" pitchFamily="34" charset="0"/>
              </a:rPr>
              <a:t>DD214/DD1300</a:t>
            </a:r>
            <a:r>
              <a:rPr lang="en-US" sz="1600" dirty="0">
                <a:solidFill>
                  <a:srgbClr val="FFFFFF"/>
                </a:solidFill>
                <a:effectLst/>
                <a:latin typeface="Tahoma" panose="020B0604030504040204" pitchFamily="34" charset="0"/>
              </a:rPr>
              <a:t> - Verify name, branch, rank, and years of service</a:t>
            </a:r>
          </a:p>
          <a:p>
            <a:pPr marL="360000" marR="0" lvl="0" indent="-27432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8FA3A3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1600" b="1" i="0" u="none" strike="noStrike" kern="1200" cap="none" spc="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Disabled with VA disability rating (70% or higher)</a:t>
            </a:r>
            <a:r>
              <a:rPr kumimoji="0" lang="en-US" sz="1600" b="0" i="0" u="none" strike="noStrike" kern="1200" cap="none" spc="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– must provide VA Benefit Summary Letter AND DD214</a:t>
            </a:r>
          </a:p>
          <a:p>
            <a:pPr indent="-274320" algn="l" rtl="0" eaLnBrk="1" latinLnBrk="0" hangingPunct="1">
              <a:lnSpc>
                <a:spcPct val="15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FFFFFF"/>
                </a:solidFill>
                <a:effectLst/>
                <a:latin typeface="Tahoma" panose="020B0604030504040204" pitchFamily="34" charset="0"/>
              </a:rPr>
              <a:t>Deceased Classification must be one of the following: </a:t>
            </a:r>
          </a:p>
          <a:p>
            <a:pPr marL="742950" lvl="1" indent="-285750" algn="l" rtl="0" eaLnBrk="1" latinLnBrk="0" hangingPunct="1">
              <a:lnSpc>
                <a:spcPct val="15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sz="1600" i="0" dirty="0">
                <a:solidFill>
                  <a:srgbClr val="FFFFFF"/>
                </a:solidFill>
                <a:effectLst/>
                <a:latin typeface="Tahoma" panose="020B0604030504040204" pitchFamily="34" charset="0"/>
              </a:rPr>
              <a:t>KIA – must provide DD1300</a:t>
            </a:r>
          </a:p>
          <a:p>
            <a:pPr marL="742950" lvl="1" indent="-285750" algn="l" rtl="0" eaLnBrk="1" latinLnBrk="0" hangingPunct="1">
              <a:lnSpc>
                <a:spcPct val="15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sz="1600" i="0" dirty="0">
                <a:solidFill>
                  <a:srgbClr val="FFFFFF"/>
                </a:solidFill>
                <a:effectLst/>
                <a:latin typeface="Tahoma" panose="020B0604030504040204" pitchFamily="34" charset="0"/>
              </a:rPr>
              <a:t>Killed in the Line of Duty (includes suicide) – must provide DD1300</a:t>
            </a:r>
          </a:p>
          <a:p>
            <a:pPr marL="742950" lvl="1" indent="-285750" algn="l" rtl="0" eaLnBrk="1" latinLnBrk="0" hangingPunct="1">
              <a:lnSpc>
                <a:spcPct val="15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sz="1600" i="0" dirty="0">
                <a:solidFill>
                  <a:srgbClr val="FFFFFF"/>
                </a:solidFill>
                <a:effectLst/>
                <a:latin typeface="Tahoma" panose="020B0604030504040204" pitchFamily="34" charset="0"/>
              </a:rPr>
              <a:t>Deceased with VA disability rating – must provide DD214 AND relevant documents</a:t>
            </a:r>
          </a:p>
          <a:p>
            <a:pPr indent="-274320" algn="l" rtl="0" eaLnBrk="1" latinLnBrk="0" hangingPunct="1">
              <a:lnSpc>
                <a:spcPct val="15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FFFFFF"/>
                </a:solidFill>
                <a:effectLst/>
                <a:latin typeface="Tahoma" panose="020B0604030504040204" pitchFamily="34" charset="0"/>
              </a:rPr>
              <a:t>If death is deemed service-connected, provide a VA Decision Letter</a:t>
            </a:r>
          </a:p>
          <a:p>
            <a:pPr indent="-274320" algn="l" rtl="0" eaLnBrk="1" latinLnBrk="0" hangingPunct="1">
              <a:lnSpc>
                <a:spcPct val="15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FFFFFF"/>
                </a:solidFill>
                <a:effectLst/>
                <a:latin typeface="Tahoma" panose="020B0604030504040204" pitchFamily="34" charset="0"/>
              </a:rPr>
              <a:t>If death is not deemed service-connected, provide VA Benefit Summary Letter AND death certificate</a:t>
            </a:r>
          </a:p>
          <a:p>
            <a:pPr indent="-274320" algn="l" rtl="0" eaLnBrk="1" latinLnBrk="0" hangingPunct="1">
              <a:lnSpc>
                <a:spcPct val="15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FFFFFF"/>
                </a:solidFill>
                <a:effectLst/>
                <a:latin typeface="Tahoma" panose="020B0604030504040204" pitchFamily="34" charset="0"/>
              </a:rPr>
              <a:t>Active Duty (MUST have a PURPLE HEART)</a:t>
            </a:r>
            <a:r>
              <a:rPr lang="en-US" sz="1600" dirty="0">
                <a:solidFill>
                  <a:srgbClr val="FFFFFF"/>
                </a:solidFill>
                <a:effectLst/>
                <a:latin typeface="Tahoma" panose="020B0604030504040204" pitchFamily="34" charset="0"/>
              </a:rPr>
              <a:t> – provide current duty orders AND Purple Heart documentation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03563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CC"/>
            </a:gs>
            <a:gs pos="100000">
              <a:schemeClr val="bg2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t="100000" r="100000"/>
          </a:path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DA15F49-E5E8-2E25-9078-16A757FD55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B94F945-CB0F-F6F9-E8E5-E6245538F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19048"/>
            <a:ext cx="10213200" cy="1112836"/>
          </a:xfrm>
        </p:spPr>
        <p:txBody>
          <a:bodyPr>
            <a:normAutofit/>
          </a:bodyPr>
          <a:lstStyle/>
          <a:p>
            <a:pPr algn="ctr"/>
            <a:r>
              <a:rPr kumimoji="0" lang="en-US" sz="4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Military Eligibility Requirements</a:t>
            </a:r>
            <a:endParaRPr lang="en-US" sz="49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0C4FB8A-650F-9030-47C4-B8F390617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131884"/>
            <a:ext cx="10213200" cy="4217991"/>
          </a:xfrm>
        </p:spPr>
        <p:txBody>
          <a:bodyPr>
            <a:noAutofit/>
          </a:bodyPr>
          <a:lstStyle/>
          <a:p>
            <a:pPr indent="-283464" algn="l" rtl="0" eaLnBrk="1" latinLnBrk="0" hangingPunct="1">
              <a:lnSpc>
                <a:spcPct val="150000"/>
              </a:lnSpc>
              <a:spcBef>
                <a:spcPts val="1000"/>
              </a:spcBef>
              <a:buNone/>
            </a:pPr>
            <a:r>
              <a:rPr lang="en-US" sz="1600" b="1" dirty="0">
                <a:solidFill>
                  <a:srgbClr val="FFFFFF"/>
                </a:solidFill>
                <a:effectLst/>
                <a:latin typeface="Tahoma" panose="020B0604030504040204" pitchFamily="34" charset="0"/>
              </a:rPr>
              <a:t>Military Documentation Requirements</a:t>
            </a:r>
            <a:endParaRPr lang="en-US" sz="1600" dirty="0">
              <a:solidFill>
                <a:srgbClr val="FFFFFF"/>
              </a:solidFill>
              <a:effectLst/>
              <a:latin typeface="Tahoma" panose="020B0604030504040204" pitchFamily="34" charset="0"/>
            </a:endParaRPr>
          </a:p>
          <a:p>
            <a:pPr indent="-283464" algn="l" rtl="0" eaLnBrk="1" latinLnBrk="0" hangingPunct="1">
              <a:lnSpc>
                <a:spcPct val="15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FFFFFF"/>
                </a:solidFill>
                <a:effectLst/>
                <a:latin typeface="Tahoma" panose="020B0604030504040204" pitchFamily="34" charset="0"/>
              </a:rPr>
              <a:t>Dependent Requirements:</a:t>
            </a:r>
            <a:endParaRPr lang="en-US" sz="1600" dirty="0">
              <a:solidFill>
                <a:srgbClr val="FFFFFF"/>
              </a:solidFill>
              <a:effectLst/>
              <a:latin typeface="Tahoma" panose="020B0604030504040204" pitchFamily="34" charset="0"/>
            </a:endParaRPr>
          </a:p>
          <a:p>
            <a:pPr marL="742950" lvl="1" indent="-285750" algn="l" rtl="0" eaLnBrk="1" latinLnBrk="0" hangingPunct="1">
              <a:lnSpc>
                <a:spcPct val="15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sz="1600" i="0" dirty="0">
                <a:solidFill>
                  <a:srgbClr val="FFFFFF"/>
                </a:solidFill>
                <a:effectLst/>
                <a:latin typeface="Tahoma" panose="020B0604030504040204" pitchFamily="34" charset="0"/>
              </a:rPr>
              <a:t>Current Military ID (front and back) or State-Issued Birth Certificate (showing service member as parent).</a:t>
            </a:r>
          </a:p>
          <a:p>
            <a:pPr marL="742950" lvl="1" indent="-285750" algn="l" rtl="0" eaLnBrk="1" latinLnBrk="0" hangingPunct="1">
              <a:lnSpc>
                <a:spcPct val="15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sz="1600" i="0" dirty="0">
                <a:solidFill>
                  <a:srgbClr val="FFFFFF"/>
                </a:solidFill>
                <a:effectLst/>
                <a:latin typeface="Tahoma" panose="020B0604030504040204" pitchFamily="34" charset="0"/>
              </a:rPr>
              <a:t>Additional documents if needed: </a:t>
            </a:r>
          </a:p>
          <a:p>
            <a:pPr marL="1143000" lvl="2" indent="-228600" algn="l" rtl="0" eaLnBrk="1" latinLnBrk="0" hangingPunct="1">
              <a:lnSpc>
                <a:spcPct val="15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FFFFFF"/>
                </a:solidFill>
                <a:effectLst/>
                <a:latin typeface="Tahoma" panose="020B0604030504040204" pitchFamily="34" charset="0"/>
              </a:rPr>
              <a:t>State-Issued Marriage License (for stepchildren).</a:t>
            </a:r>
          </a:p>
          <a:p>
            <a:pPr marL="1143000" lvl="2" indent="-228600" algn="l" rtl="0" eaLnBrk="1" latinLnBrk="0" hangingPunct="1">
              <a:lnSpc>
                <a:spcPct val="15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FFFFFF"/>
                </a:solidFill>
                <a:effectLst/>
                <a:latin typeface="Tahoma" panose="020B0604030504040204" pitchFamily="34" charset="0"/>
              </a:rPr>
              <a:t>Legal adoption papers (for adopted children).</a:t>
            </a:r>
          </a:p>
          <a:p>
            <a:pPr marL="1143000" lvl="2" indent="-228600" algn="l" rtl="0" eaLnBrk="1" latinLnBrk="0" hangingPunct="1">
              <a:lnSpc>
                <a:spcPct val="15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FFFFFF"/>
                </a:solidFill>
                <a:effectLst/>
                <a:latin typeface="Tahoma" panose="020B0604030504040204" pitchFamily="34" charset="0"/>
              </a:rPr>
              <a:t>Legal guardianship document (for wards).</a:t>
            </a:r>
          </a:p>
          <a:p>
            <a:pPr indent="-283464" algn="l" rtl="0" eaLnBrk="1" latinLnBrk="0" hangingPunct="1">
              <a:lnSpc>
                <a:spcPct val="15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FFFFFF"/>
                </a:solidFill>
                <a:effectLst/>
                <a:latin typeface="Tahoma" panose="020B0604030504040204" pitchFamily="34" charset="0"/>
              </a:rPr>
              <a:t>Spouse Requirements:</a:t>
            </a:r>
            <a:endParaRPr lang="en-US" sz="1600" dirty="0">
              <a:solidFill>
                <a:srgbClr val="FFFFFF"/>
              </a:solidFill>
              <a:effectLst/>
              <a:latin typeface="Tahoma" panose="020B0604030504040204" pitchFamily="34" charset="0"/>
            </a:endParaRPr>
          </a:p>
          <a:p>
            <a:pPr marL="742950" lvl="1" indent="-285750" algn="l" rtl="0" eaLnBrk="1" latinLnBrk="0" hangingPunct="1">
              <a:lnSpc>
                <a:spcPct val="15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sz="1600" i="0" dirty="0">
                <a:solidFill>
                  <a:srgbClr val="FFFFFF"/>
                </a:solidFill>
                <a:effectLst/>
                <a:latin typeface="Tahoma" panose="020B0604030504040204" pitchFamily="34" charset="0"/>
              </a:rPr>
              <a:t>Current Military ID (front and back) or State-Issued Marriage License.</a:t>
            </a:r>
          </a:p>
          <a:p>
            <a:pPr marL="742950" lvl="1" indent="-285750" algn="l" rtl="0" eaLnBrk="1" latinLnBrk="0" hangingPunct="1">
              <a:lnSpc>
                <a:spcPct val="15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sz="1600" i="0" dirty="0">
                <a:solidFill>
                  <a:srgbClr val="FFFFFF"/>
                </a:solidFill>
                <a:effectLst/>
                <a:latin typeface="Tahoma" panose="020B0604030504040204" pitchFamily="34" charset="0"/>
              </a:rPr>
              <a:t>If remarried, include the deceased spouse’s military document.</a:t>
            </a:r>
          </a:p>
          <a:p>
            <a:pPr marL="742950" lvl="1" indent="-285750" algn="l" rtl="0" eaLnBrk="1" latinLnBrk="0" hangingPunct="1">
              <a:lnSpc>
                <a:spcPct val="15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sz="1600" i="0" dirty="0">
                <a:solidFill>
                  <a:srgbClr val="FFFFFF"/>
                </a:solidFill>
                <a:effectLst/>
                <a:latin typeface="Tahoma" panose="020B0604030504040204" pitchFamily="34" charset="0"/>
              </a:rPr>
              <a:t>Spouse eligibility ends with legal separation or divorce.</a:t>
            </a:r>
            <a:endParaRPr lang="en-US" sz="1600" i="0" dirty="0"/>
          </a:p>
        </p:txBody>
      </p:sp>
    </p:spTree>
    <p:extLst>
      <p:ext uri="{BB962C8B-B14F-4D97-AF65-F5344CB8AC3E}">
        <p14:creationId xmlns:p14="http://schemas.microsoft.com/office/powerpoint/2010/main" val="2122908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CC"/>
            </a:gs>
            <a:gs pos="100000">
              <a:schemeClr val="bg2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t="100000" r="100000"/>
          </a:path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C0184D6-326E-5986-CCC7-0C767BE8DB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F3BDD92-EC6C-D8F4-1126-019EC6643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19048"/>
            <a:ext cx="10213200" cy="1112836"/>
          </a:xfrm>
        </p:spPr>
        <p:txBody>
          <a:bodyPr/>
          <a:lstStyle/>
          <a:p>
            <a:pPr algn="ctr"/>
            <a:r>
              <a:rPr kumimoji="0" lang="en-US" sz="4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Folds of Honor Scholarship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515441B-9E05-34A6-2205-0F2BD3D88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408904"/>
            <a:ext cx="10213200" cy="5430048"/>
          </a:xfrm>
        </p:spPr>
        <p:txBody>
          <a:bodyPr>
            <a:normAutofit/>
          </a:bodyPr>
          <a:lstStyle/>
          <a:p>
            <a:pPr marL="356616" indent="-274320" algn="l" rtl="0" eaLnBrk="1" latinLnBrk="0" hangingPunct="1">
              <a:lnSpc>
                <a:spcPct val="150000"/>
              </a:lnSpc>
              <a:spcBef>
                <a:spcPts val="1000"/>
              </a:spcBef>
              <a:buNone/>
            </a:pPr>
            <a:r>
              <a:rPr lang="en-US" sz="2400" b="1" dirty="0">
                <a:solidFill>
                  <a:srgbClr val="FFFFFF"/>
                </a:solidFill>
                <a:effectLst/>
                <a:latin typeface="Tahoma" panose="020B0604030504040204" pitchFamily="34" charset="0"/>
              </a:rPr>
              <a:t>Scholarship Program Important dates for 2025</a:t>
            </a:r>
            <a:endParaRPr lang="en-US" sz="2400" dirty="0">
              <a:solidFill>
                <a:srgbClr val="FFFFFF"/>
              </a:solidFill>
              <a:effectLst/>
              <a:latin typeface="Tahoma" panose="020B0604030504040204" pitchFamily="34" charset="0"/>
            </a:endParaRPr>
          </a:p>
          <a:p>
            <a:pPr marL="356616" indent="-274320" algn="l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effectLst/>
                <a:latin typeface="Tahoma" panose="020B0604030504040204" pitchFamily="34" charset="0"/>
              </a:rPr>
              <a:t>July 31 Scholarship Award Offer Notifications Emailed (TBD – by end of July)</a:t>
            </a:r>
          </a:p>
          <a:p>
            <a:pPr marL="356616" indent="-274320" algn="l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effectLst/>
                <a:latin typeface="Tahoma" panose="020B0604030504040204" pitchFamily="34" charset="0"/>
              </a:rPr>
              <a:t>July 31 Scholarship Acceptance / Check-in 1 OPENS - shortly after award notifications are sent</a:t>
            </a:r>
          </a:p>
          <a:p>
            <a:pPr marL="356616" indent="-274320" algn="l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effectLst/>
                <a:latin typeface="Tahoma" panose="020B0604030504040204" pitchFamily="34" charset="0"/>
              </a:rPr>
              <a:t>September 15 Scholarship Acceptance / Check-in 1 DEADLINE</a:t>
            </a:r>
          </a:p>
          <a:p>
            <a:pPr marL="82296" indent="0" algn="l" rtl="0" eaLnBrk="1" latinLnBrk="0" hangingPunct="1">
              <a:lnSpc>
                <a:spcPct val="150000"/>
              </a:lnSpc>
              <a:spcBef>
                <a:spcPts val="1000"/>
              </a:spcBef>
              <a:buNone/>
            </a:pPr>
            <a:r>
              <a:rPr lang="en-US" sz="2400" b="1" dirty="0">
                <a:solidFill>
                  <a:srgbClr val="FFFFFF"/>
                </a:solidFill>
                <a:latin typeface="Tahoma" panose="020B0604030504040204" pitchFamily="34" charset="0"/>
              </a:rPr>
              <a:t>Dates for 2026 </a:t>
            </a:r>
            <a:r>
              <a:rPr lang="en-US" sz="2400" dirty="0">
                <a:solidFill>
                  <a:srgbClr val="FFFFFF"/>
                </a:solidFill>
                <a:latin typeface="Tahoma" panose="020B0604030504040204" pitchFamily="34" charset="0"/>
              </a:rPr>
              <a:t>opens on February 1</a:t>
            </a:r>
            <a:r>
              <a:rPr lang="en-US" sz="2400" baseline="30000" dirty="0">
                <a:solidFill>
                  <a:srgbClr val="FFFFFF"/>
                </a:solidFill>
                <a:latin typeface="Tahoma" panose="020B0604030504040204" pitchFamily="34" charset="0"/>
              </a:rPr>
              <a:t>st </a:t>
            </a:r>
            <a:r>
              <a:rPr kumimoji="0" lang="en-US" sz="2400" b="0" i="0" u="none" strike="noStrike" kern="1200" cap="none" spc="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* </a:t>
            </a:r>
            <a:r>
              <a:rPr lang="en-US" sz="2400" dirty="0">
                <a:solidFill>
                  <a:srgbClr val="FFFFFF"/>
                </a:solidFill>
                <a:latin typeface="Tahoma" panose="020B0604030504040204" pitchFamily="34" charset="0"/>
              </a:rPr>
              <a:t>and closes March 31</a:t>
            </a:r>
            <a:r>
              <a:rPr lang="en-US" sz="2400" baseline="30000" dirty="0">
                <a:solidFill>
                  <a:srgbClr val="FFFFFF"/>
                </a:solidFill>
                <a:latin typeface="Tahoma" panose="020B0604030504040204" pitchFamily="34" charset="0"/>
              </a:rPr>
              <a:t>st</a:t>
            </a:r>
            <a:r>
              <a:rPr lang="en-US" sz="2400" dirty="0">
                <a:solidFill>
                  <a:srgbClr val="FFFFFF"/>
                </a:solidFill>
                <a:latin typeface="Tahoma" panose="020B0604030504040204" pitchFamily="34" charset="0"/>
              </a:rPr>
              <a:t> *</a:t>
            </a:r>
            <a:endParaRPr lang="en-US" sz="2400" dirty="0">
              <a:solidFill>
                <a:srgbClr val="FFFFFF"/>
              </a:solidFill>
              <a:effectLst/>
              <a:latin typeface="Tahoma" panose="020B0604030504040204" pitchFamily="34" charset="0"/>
            </a:endParaRPr>
          </a:p>
          <a:p>
            <a:pPr marL="356616" indent="-274320" algn="l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35391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CC"/>
            </a:gs>
            <a:gs pos="100000">
              <a:schemeClr val="bg2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t="100000" r="100000"/>
          </a:path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0909F70-9479-ED77-A481-A28084DD68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0620486-1FCD-74C1-C3FC-CD04A8F7C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19048"/>
            <a:ext cx="10213200" cy="1112836"/>
          </a:xfrm>
        </p:spPr>
        <p:txBody>
          <a:bodyPr/>
          <a:lstStyle/>
          <a:p>
            <a:pPr algn="ctr"/>
            <a:r>
              <a:rPr kumimoji="0" lang="en-US" sz="4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Folds of Honor Scholarship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7A82EF3-8F67-C212-E8B2-15F35213D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408904"/>
            <a:ext cx="10213200" cy="5449096"/>
          </a:xfrm>
        </p:spPr>
        <p:txBody>
          <a:bodyPr>
            <a:normAutofit/>
          </a:bodyPr>
          <a:lstStyle/>
          <a:p>
            <a:pPr marL="356616" indent="-274320" algn="l" rtl="0" eaLnBrk="1" latinLnBrk="0" hangingPunct="1">
              <a:lnSpc>
                <a:spcPct val="150000"/>
              </a:lnSpc>
              <a:spcBef>
                <a:spcPts val="1000"/>
              </a:spcBef>
              <a:buNone/>
            </a:pPr>
            <a:r>
              <a:rPr lang="en-US" sz="2400" b="1" dirty="0">
                <a:solidFill>
                  <a:srgbClr val="FFFFFF"/>
                </a:solidFill>
                <a:effectLst/>
                <a:latin typeface="Tahoma" panose="020B0604030504040204" pitchFamily="34" charset="0"/>
              </a:rPr>
              <a:t>Scholarship Program Contact Information</a:t>
            </a:r>
            <a:endParaRPr lang="en-US" sz="2400" dirty="0">
              <a:solidFill>
                <a:srgbClr val="FFFFFF"/>
              </a:solidFill>
              <a:effectLst/>
              <a:latin typeface="Tahoma" panose="020B0604030504040204" pitchFamily="34" charset="0"/>
            </a:endParaRPr>
          </a:p>
          <a:p>
            <a:pPr marL="356616" indent="-274320" algn="l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effectLst/>
                <a:latin typeface="Tahoma" panose="020B0604030504040204" pitchFamily="34" charset="0"/>
              </a:rPr>
              <a:t>Folds of Honor scholarship department at (918) 274-4700 or email us at scholarships@foldsofhonor.org.</a:t>
            </a:r>
          </a:p>
          <a:p>
            <a:pPr marL="356616" indent="-27432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latin typeface="Tahoma" panose="020B0604030504040204" pitchFamily="34" charset="0"/>
              </a:rPr>
              <a:t>Office hours are Monday through Friday, 8:00 a.m. -5:00 p.m. </a:t>
            </a:r>
            <a:r>
              <a:rPr lang="en-US" sz="2400" dirty="0">
                <a:solidFill>
                  <a:srgbClr val="FFFFFF"/>
                </a:solidFill>
                <a:effectLst/>
                <a:latin typeface="Tahoma" panose="020B0604030504040204" pitchFamily="34" charset="0"/>
              </a:rPr>
              <a:t>Central</a:t>
            </a:r>
          </a:p>
          <a:p>
            <a:pPr marL="356616" indent="-27432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latin typeface="Tahoma" panose="020B0604030504040204" pitchFamily="34" charset="0"/>
              </a:rPr>
              <a:t>See the Folds of Honor Website for additional information. </a:t>
            </a:r>
          </a:p>
          <a:p>
            <a:pPr marL="356616" indent="-27432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latin typeface="Tahoma" panose="020B0604030504040204" pitchFamily="34" charset="0"/>
              </a:rPr>
              <a:t>https://foldsofhonor.org/</a:t>
            </a:r>
          </a:p>
          <a:p>
            <a:pPr marL="356616" indent="-27432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99777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CC"/>
            </a:gs>
            <a:gs pos="100000">
              <a:schemeClr val="bg2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t="100000" r="100000"/>
          </a:path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D9AEB8E-7187-AB33-6560-296C7FB083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566D99F-BBB0-C71F-05A5-AFD6EB93A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19048"/>
            <a:ext cx="10213200" cy="1112836"/>
          </a:xfrm>
        </p:spPr>
        <p:txBody>
          <a:bodyPr/>
          <a:lstStyle/>
          <a:p>
            <a:pPr algn="ctr"/>
            <a:r>
              <a:rPr kumimoji="0" lang="en-US" sz="4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Folds of Honor Scholarship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E78CBBB-6FFD-68A5-E165-47A87AA11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408904"/>
            <a:ext cx="10213200" cy="5449096"/>
          </a:xfrm>
        </p:spPr>
        <p:txBody>
          <a:bodyPr>
            <a:normAutofit/>
          </a:bodyPr>
          <a:lstStyle/>
          <a:p>
            <a:pPr marL="356616" indent="-274320" algn="l" rtl="0" eaLnBrk="1" latinLnBrk="0" hangingPunct="1">
              <a:lnSpc>
                <a:spcPct val="150000"/>
              </a:lnSpc>
              <a:spcBef>
                <a:spcPts val="1000"/>
              </a:spcBef>
              <a:buNone/>
            </a:pPr>
            <a:r>
              <a:rPr lang="en-US" sz="2400" b="1" dirty="0">
                <a:solidFill>
                  <a:srgbClr val="FFFFFF"/>
                </a:solidFill>
                <a:effectLst/>
                <a:latin typeface="Tahoma" panose="020B0604030504040204" pitchFamily="34" charset="0"/>
              </a:rPr>
              <a:t>Bart Garey</a:t>
            </a:r>
          </a:p>
          <a:p>
            <a:pPr marL="356616" indent="-274320" algn="l" rtl="0" eaLnBrk="1" latinLnBrk="0" hangingPunct="1">
              <a:lnSpc>
                <a:spcPct val="150000"/>
              </a:lnSpc>
              <a:spcBef>
                <a:spcPts val="1000"/>
              </a:spcBef>
              <a:buNone/>
            </a:pPr>
            <a:r>
              <a:rPr lang="en-US" sz="2400" b="1" dirty="0">
                <a:solidFill>
                  <a:srgbClr val="FFFFFF"/>
                </a:solidFill>
                <a:effectLst/>
                <a:latin typeface="Tahoma" panose="020B0604030504040204" pitchFamily="34" charset="0"/>
              </a:rPr>
              <a:t>Outreach Committee Chair, Folds of Honor, Wisconsin Chapter</a:t>
            </a:r>
          </a:p>
          <a:p>
            <a:pPr marL="356616" indent="-274320" algn="l" rtl="0" eaLnBrk="1" latinLnBrk="0" hangingPunct="1">
              <a:lnSpc>
                <a:spcPct val="150000"/>
              </a:lnSpc>
              <a:spcBef>
                <a:spcPts val="1000"/>
              </a:spcBef>
              <a:buNone/>
            </a:pPr>
            <a:r>
              <a:rPr lang="en-US" sz="2400" dirty="0">
                <a:solidFill>
                  <a:srgbClr val="FFFFFF"/>
                </a:solidFill>
                <a:effectLst/>
                <a:latin typeface="Tahoma" panose="020B0604030504040204" pitchFamily="34" charset="0"/>
              </a:rPr>
              <a:t>bgarey@foldsofhonor.org</a:t>
            </a:r>
          </a:p>
          <a:p>
            <a:pPr marL="356616" indent="-274320" algn="l" rtl="0" eaLnBrk="1" latinLnBrk="0" hangingPunct="1">
              <a:lnSpc>
                <a:spcPct val="150000"/>
              </a:lnSpc>
              <a:spcBef>
                <a:spcPts val="1000"/>
              </a:spcBef>
              <a:buNone/>
            </a:pPr>
            <a:r>
              <a:rPr lang="en-US" sz="2400" dirty="0">
                <a:solidFill>
                  <a:srgbClr val="FFFFFF"/>
                </a:solidFill>
                <a:effectLst/>
                <a:latin typeface="Tahoma" panose="020B0604030504040204" pitchFamily="34" charset="0"/>
              </a:rPr>
              <a:t>(Cell) 608-347-2429</a:t>
            </a:r>
          </a:p>
          <a:p>
            <a:pPr marL="356616" indent="-274320" algn="l" rtl="0" eaLnBrk="1" latinLnBrk="0" hangingPunct="1">
              <a:lnSpc>
                <a:spcPct val="150000"/>
              </a:lnSpc>
              <a:spcBef>
                <a:spcPts val="1000"/>
              </a:spcBef>
              <a:buNone/>
            </a:pPr>
            <a:r>
              <a:rPr lang="en-US" sz="2400" dirty="0">
                <a:solidFill>
                  <a:srgbClr val="FFFFFF"/>
                </a:solidFill>
                <a:effectLst/>
                <a:latin typeface="Tahoma" panose="020B0604030504040204" pitchFamily="34" charset="0"/>
              </a:rPr>
              <a:t>https://wisconsin.foldsofhonor.org/</a:t>
            </a:r>
          </a:p>
          <a:p>
            <a:pPr marL="356616" indent="-274320" algn="l" rtl="0" eaLnBrk="1" latinLnBrk="0" hangingPunct="1">
              <a:lnSpc>
                <a:spcPct val="150000"/>
              </a:lnSpc>
              <a:spcBef>
                <a:spcPts val="1000"/>
              </a:spcBef>
              <a:buNone/>
            </a:pPr>
            <a:endParaRPr lang="en-US" sz="2400" b="1" dirty="0">
              <a:solidFill>
                <a:srgbClr val="FFFFFF"/>
              </a:solidFill>
              <a:effectLst/>
              <a:latin typeface="Tahoma" panose="020B0604030504040204" pitchFamily="34" charset="0"/>
            </a:endParaRPr>
          </a:p>
        </p:txBody>
      </p:sp>
      <p:pic>
        <p:nvPicPr>
          <p:cNvPr id="3" name="Picture 2" descr="A blue triangle with white stars&#10;&#10;AI-generated content may be incorrect.">
            <a:extLst>
              <a:ext uri="{FF2B5EF4-FFF2-40B4-BE49-F238E27FC236}">
                <a16:creationId xmlns:a16="http://schemas.microsoft.com/office/drawing/2014/main" id="{03AC3988-D1D0-D5C3-36C0-694D1E7BFE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1040" y="4880908"/>
            <a:ext cx="3169920" cy="2113279"/>
          </a:xfrm>
          <a:prstGeom prst="rect">
            <a:avLst/>
          </a:prstGeom>
          <a:effectLst>
            <a:softEdge rad="139700"/>
          </a:effectLst>
        </p:spPr>
      </p:pic>
    </p:spTree>
    <p:extLst>
      <p:ext uri="{BB962C8B-B14F-4D97-AF65-F5344CB8AC3E}">
        <p14:creationId xmlns:p14="http://schemas.microsoft.com/office/powerpoint/2010/main" val="662775037"/>
      </p:ext>
    </p:extLst>
  </p:cSld>
  <p:clrMapOvr>
    <a:masterClrMapping/>
  </p:clrMapOvr>
</p:sld>
</file>

<file path=ppt/theme/theme1.xml><?xml version="1.0" encoding="utf-8"?>
<a:theme xmlns:a="http://schemas.openxmlformats.org/drawingml/2006/main" name="FrostyVTI">
  <a:themeElements>
    <a:clrScheme name="Frosty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767E37"/>
      </a:accent1>
      <a:accent2>
        <a:srgbClr val="B495C2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218</TotalTime>
  <Words>448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Avenir Next LT Pro</vt:lpstr>
      <vt:lpstr>Goudy Old Style</vt:lpstr>
      <vt:lpstr>Tahoma</vt:lpstr>
      <vt:lpstr>Wingdings</vt:lpstr>
      <vt:lpstr>FrostyVTI</vt:lpstr>
      <vt:lpstr>Folds of Honor Scholarship   for Military and First Responder &amp; Families </vt:lpstr>
      <vt:lpstr>Folds of Honor Scholarship</vt:lpstr>
      <vt:lpstr>Military Eligibility Requirements</vt:lpstr>
      <vt:lpstr>Military Eligibility Requirements</vt:lpstr>
      <vt:lpstr>Folds of Honor Scholarship</vt:lpstr>
      <vt:lpstr>Folds of Honor Scholarship</vt:lpstr>
      <vt:lpstr>Folds of Honor Scholarship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Bart Garey</dc:creator>
  <cp:lastModifiedBy>Bart Garey</cp:lastModifiedBy>
  <cp:revision>32</cp:revision>
  <dcterms:created xsi:type="dcterms:W3CDTF">2025-06-10T20:18:44Z</dcterms:created>
  <dcterms:modified xsi:type="dcterms:W3CDTF">2025-06-12T13:09:30Z</dcterms:modified>
</cp:coreProperties>
</file>