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3" r:id="rId2"/>
    <p:sldId id="296" r:id="rId3"/>
    <p:sldId id="300" r:id="rId4"/>
    <p:sldId id="298" r:id="rId5"/>
    <p:sldId id="299" r:id="rId6"/>
    <p:sldId id="323" r:id="rId7"/>
    <p:sldId id="318" r:id="rId8"/>
    <p:sldId id="303" r:id="rId9"/>
    <p:sldId id="313" r:id="rId10"/>
    <p:sldId id="302" r:id="rId11"/>
    <p:sldId id="307" r:id="rId12"/>
    <p:sldId id="309" r:id="rId13"/>
    <p:sldId id="31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24C1A7-EFD0-4540-B575-D8D08311A288}" v="42" dt="2026-06-22T03:30:35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9051F-62E9-4086-B8B3-28F143FA3105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2229F-ED33-41C4-BE4A-95C29AC26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60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397A1-72DD-423C-A7E7-A1A1DEBA70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765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335A6-41AC-B6A7-5488-A32737C62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88FC68-2CB7-2B33-1AA7-2C1EF9FB0F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FF3873-3CF9-9122-5A57-8456FF9DD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B2DB1-DB2E-FE90-4F31-09B20D73B2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397A1-72DD-423C-A7E7-A1A1DEBA70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668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5F248-0C1E-7FB0-9F42-527594F58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EBD8C0-881A-AC7D-B80B-1346F805CB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DE00E5-D5B1-FF11-0FF0-3F8E045C2C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7207B-7FCD-A4AA-7044-2A47D7D82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397A1-72DD-423C-A7E7-A1A1DEBA70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100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51CF2-09A6-681D-942D-5BA8D911E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2F78A0-EA61-84EF-897B-68B5B91744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91E11D-D3B8-D214-D156-950C05AAF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44D48-BEC0-5381-8259-51AB5A3F8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397A1-72DD-423C-A7E7-A1A1DEBA70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800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5C34D-2F34-EAEB-66A0-56E86B98E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5413B6-19D5-6BCB-90E4-1D4CE3F833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039C6E-1045-EF7E-96D5-6731E6812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EE2EB-B289-35D0-7CCC-744B37C79B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397A1-72DD-423C-A7E7-A1A1DEBA70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43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D7D30-D145-9A2A-FF8A-FBC719D0A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761245-41B8-1C5A-E9FB-BB7AE69028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ECFFD1-E689-5C6E-7E5F-CC10EE129B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541B9-8993-F8C5-4F91-533181D114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397A1-72DD-423C-A7E7-A1A1DEBA70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47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BD126-FF37-C51E-2AA3-C327BDA8F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D3C2A6-2A73-7554-46A3-C8E474B663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1E91DE-DC76-89D0-0624-3DFF1B2F7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5C4AB-087B-9DCC-AC1D-FDD0E6BF3B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397A1-72DD-423C-A7E7-A1A1DEBA70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880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A6F79-FA4F-84A1-D30D-E5CE4EAD5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40A541-864E-3237-9111-477BC81F0E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B4DD1F-2CF1-B792-913F-7B8AA78A3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federal, state, local government, or nonprofit organization that provides services to the military community in any status is welcome to join the group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have congressional representation, mental health and crisis counselors, homeless programs, American Red Cross, Military One Source, VA benefits and program specialists, county veteran service officers, and many more who attend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C3DD9-E4E7-C8F8-E584-4E23CEF534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397A1-72DD-423C-A7E7-A1A1DEBA70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662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32A46-6FA0-85EB-6F42-4C879AC09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DEA125-5432-F19D-AFDA-5F2B4F8FD3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48C517-23DA-C8E0-FE53-732255534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AFCE5-7AD2-C42F-447E-6A8B20B404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397A1-72DD-423C-A7E7-A1A1DEBA70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75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0D3CF-A8F7-DAED-FC15-132718BAC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4A0157-FFCD-8F88-7876-1D740080AB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5ABC6F-6E2C-F6A2-4040-BA8FA4076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65FF2-8A12-EB74-7784-7393524FA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397A1-72DD-423C-A7E7-A1A1DEBA70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044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FAA01-C3A4-4378-6E88-EF008E105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8BC55E-09D4-46D6-30F5-B1F6F1617D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8C7822-C571-CC2A-5EBE-7435C76816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B7D14-B20E-2A45-D000-C51440DCAD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397A1-72DD-423C-A7E7-A1A1DEBA70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718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33610-9614-7CB0-6AF6-5542692F0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E6AED-C0A9-FEEC-E247-4036BE4098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705262-154B-F405-4680-18F73AD0A7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69244-0258-93A3-DCEF-4178DDFC8B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397A1-72DD-423C-A7E7-A1A1DEBA70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455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E4074-789F-1508-D94C-B275205CB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8B3315-3DB0-CBA6-A535-80EC9C8EE1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DF1CEB-D3A6-9A1F-7B1B-7E905C816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3DDE2-F8F4-BC32-DCAB-EB7856BB8C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397A1-72DD-423C-A7E7-A1A1DEBA70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951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44C4A-1F9C-431F-BD52-8F9EE6856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70689-7E9E-8054-75FF-ACD4274B0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EF76-CB02-EC8B-CC75-3BD1232E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A787-F98F-45EA-9B13-562F3F91FA3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BE6AD-1B37-06AF-A61D-6A79D2178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B8E7C-71B0-072E-6373-191A2FD9B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B539-5C09-487A-ACDD-2E86A085B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E23A-0A26-2C87-14FB-7F9DE3CF4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2DC8EB-487E-5707-914C-6FA0478E7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E6518-F379-12DE-B577-929990AD0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A787-F98F-45EA-9B13-562F3F91FA3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7F851-0B20-D3F6-621D-4F6B8DD37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91DBE-5A98-1CB1-9C5F-0A380ED9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B539-5C09-487A-ACDD-2E86A085B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2EB9CE-BAB5-F7B2-7B08-E48AF4C11A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D4BCFA-2BB8-482A-2388-C8CA4D18C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D8719-C87C-76DD-99E6-59BB9D14A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A787-F98F-45EA-9B13-562F3F91FA3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BCB0A-D815-5F19-09E7-0935DC996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6A71-59E7-4259-D855-A8FBC8417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B539-5C09-487A-ACDD-2E86A085B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2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092F-2ECC-1A23-3A27-B35C2CA35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03EB9-7C04-C5F1-E893-9FAECA0A4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9530D-C14A-8CCB-24B6-38672328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A787-F98F-45EA-9B13-562F3F91FA3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22FAC-24A6-EAD4-9030-15AFCC32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6CFFB-49A8-F88A-EE1E-62FCD59E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B539-5C09-487A-ACDD-2E86A085B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2BD3E-0B6E-74C3-5A10-BB56E1CE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04DD3-2F7E-1324-644A-142E83F94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2CEF4-46AA-C896-DF04-D051D698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A787-F98F-45EA-9B13-562F3F91FA3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ED24E-7552-73E4-8049-06D502FA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62E14-0E08-610D-444D-0C1409E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B539-5C09-487A-ACDD-2E86A085B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9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D3DA1-CC06-D8BE-B36C-D7F9A671F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89BC6-3C93-E67E-5D27-ABA981E40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C04AB-0127-2C64-0923-6FAE63FCB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8913E-65A6-8FC4-6937-0FBBCBB62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A787-F98F-45EA-9B13-562F3F91FA3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F1D1B-E603-29C3-E2F5-8CD627CBD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26775-6E86-4476-1DA3-AAC5256A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B539-5C09-487A-ACDD-2E86A085B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E71F0-54CE-A314-A406-FD8D26E2F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E699E-E7F2-C386-2B17-27FF98511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894B5-C286-DDC4-2C0B-407BAE6B3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65BF8C-5576-2A0B-8958-7C7B5DC9D1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BD24D5-6737-EDE1-9B0B-C80DDEF50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8C2B25-15B9-32AE-BB1A-D0F7C0DC5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A787-F98F-45EA-9B13-562F3F91FA3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5988AF-72C3-D8D8-94C9-B7D036C7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0C71A-E6D8-E2FA-7CAB-47FDDE90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B539-5C09-487A-ACDD-2E86A085B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0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D8EF6-6650-2B09-970B-D45994534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1AFA3-2B3D-B6B6-D68F-C5C1C13C5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A787-F98F-45EA-9B13-562F3F91FA3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02F08A-068C-743C-D51D-2DE84D136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A73638-6633-A2C1-87BE-B0FE7438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B539-5C09-487A-ACDD-2E86A085B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7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E19CF-51B2-C6F1-FFA8-083F4BD97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A787-F98F-45EA-9B13-562F3F91FA3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586AE-86A9-2268-2794-329D15E3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7E95B-DFD2-C512-182A-3E8F7C0D8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B539-5C09-487A-ACDD-2E86A085B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82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FC8D1-5CFC-88A6-86C2-D007CB081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F181E-D940-2E84-299A-11028FA83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EB066-9971-19BF-0A0B-ED6527B18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438E3-AF74-CE60-CBB4-347F57120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A787-F98F-45EA-9B13-562F3F91FA3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223E3-C413-DC2C-5222-47AAD5820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428C1-9D6C-7D8D-B1E8-731752BBB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B539-5C09-487A-ACDD-2E86A085B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2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E824B-38D1-50F5-BA8A-8558CF6C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6961A-7A20-A167-4922-D7674EABD5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81419-D11F-5D8B-1412-52CB88CEB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D6F01-798D-3BD6-5A35-C24560EA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A787-F98F-45EA-9B13-562F3F91FA3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E91B6-DDBB-1CA0-247C-CC0AB5AA2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F4801-C40A-6297-1B07-3BE1C304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B539-5C09-487A-ACDD-2E86A085B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B99420-4F03-BF83-078B-C2F18F691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C40F6-1B6F-F67F-7F96-0E6898C41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285A0-510C-3FF6-7701-E21489BD6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DEA787-F98F-45EA-9B13-562F3F91FA3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436AB-FFB5-C371-3D6B-89A8220D1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E66D1-ED86-8C0E-5D38-9C6A4BF1E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39B539-5C09-487A-ACDD-2E86A085B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9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nichole.d.ebel-bailey.civ@army.mi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14564A-17A3-2A19-3DB7-0BF9C0E7B2DF}"/>
              </a:ext>
            </a:extLst>
          </p:cNvPr>
          <p:cNvSpPr/>
          <p:nvPr/>
        </p:nvSpPr>
        <p:spPr>
          <a:xfrm>
            <a:off x="380999" y="251373"/>
            <a:ext cx="11334749" cy="5494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0F46E9-8B04-13B6-469F-550DB7753A0A}"/>
              </a:ext>
            </a:extLst>
          </p:cNvPr>
          <p:cNvSpPr/>
          <p:nvPr/>
        </p:nvSpPr>
        <p:spPr>
          <a:xfrm>
            <a:off x="381000" y="209550"/>
            <a:ext cx="11401422" cy="63970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77C10B-C2F7-07B6-74E7-9EAF39133415}"/>
              </a:ext>
            </a:extLst>
          </p:cNvPr>
          <p:cNvSpPr/>
          <p:nvPr/>
        </p:nvSpPr>
        <p:spPr>
          <a:xfrm>
            <a:off x="314325" y="209550"/>
            <a:ext cx="11496675" cy="64389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2" descr="See the source image">
            <a:extLst>
              <a:ext uri="{FF2B5EF4-FFF2-40B4-BE49-F238E27FC236}">
                <a16:creationId xmlns:a16="http://schemas.microsoft.com/office/drawing/2014/main" id="{A17887D9-0B57-DFB0-C017-FD3B5D89E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0" b="96167" l="10000" r="90000">
                        <a14:foregroundMark x1="31667" y1="6250" x2="31667" y2="6250"/>
                        <a14:foregroundMark x1="26917" y1="5583" x2="26917" y2="5583"/>
                        <a14:foregroundMark x1="47333" y1="93083" x2="47333" y2="93083"/>
                        <a14:foregroundMark x1="20917" y1="96167" x2="20917" y2="96167"/>
                        <a14:backgroundMark x1="6667" y1="34000" x2="6667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314324"/>
            <a:ext cx="1009648" cy="100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ee the source image">
            <a:extLst>
              <a:ext uri="{FF2B5EF4-FFF2-40B4-BE49-F238E27FC236}">
                <a16:creationId xmlns:a16="http://schemas.microsoft.com/office/drawing/2014/main" id="{DCCDBF58-38F2-80B3-80A6-939964444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8" b="96237" l="2000" r="97500">
                        <a14:foregroundMark x1="50000" y1="5914" x2="50000" y2="5914"/>
                        <a14:foregroundMark x1="49000" y1="1075" x2="49000" y2="1075"/>
                        <a14:foregroundMark x1="51000" y1="92473" x2="51000" y2="92473"/>
                        <a14:foregroundMark x1="47000" y1="92473" x2="47000" y2="92473"/>
                        <a14:foregroundMark x1="45500" y1="96774" x2="45500" y2="96774"/>
                        <a14:foregroundMark x1="9000" y1="64516" x2="9000" y2="64516"/>
                        <a14:foregroundMark x1="7500" y1="61290" x2="7500" y2="61290"/>
                        <a14:foregroundMark x1="5500" y1="53763" x2="5500" y2="53763"/>
                        <a14:foregroundMark x1="6500" y1="40860" x2="6500" y2="40860"/>
                        <a14:foregroundMark x1="7000" y1="32796" x2="7000" y2="32796"/>
                        <a14:foregroundMark x1="4000" y1="44086" x2="4000" y2="44086"/>
                        <a14:foregroundMark x1="2000" y1="57527" x2="2000" y2="57527"/>
                        <a14:foregroundMark x1="81000" y1="77957" x2="81000" y2="77957"/>
                        <a14:foregroundMark x1="94000" y1="56989" x2="94000" y2="56989"/>
                        <a14:foregroundMark x1="97500" y1="46237" x2="97500" y2="46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5" y="390525"/>
            <a:ext cx="1009648" cy="93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49061841-C3EE-C54C-46B5-E27475936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18" y="1424875"/>
            <a:ext cx="6415088" cy="45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95CFF55-504E-E0D6-4B1C-3FA34BDB49C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71548" y="1773237"/>
            <a:ext cx="10153650" cy="1655763"/>
          </a:xfrm>
        </p:spPr>
        <p:txBody>
          <a:bodyPr>
            <a:normAutofit fontScale="90000"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dirty="0"/>
              <a:t>ISFAC – Community Support Network</a:t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dirty="0"/>
            </a:b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0C16A35C-B4F3-35E8-49ED-7CF43CB7BD3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638146" y="3674068"/>
            <a:ext cx="9144000" cy="10317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Nichole D. Ebel-Bailey</a:t>
            </a:r>
          </a:p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Army Community Service / ISFAC Facilitator</a:t>
            </a:r>
          </a:p>
        </p:txBody>
      </p:sp>
    </p:spTree>
    <p:extLst>
      <p:ext uri="{BB962C8B-B14F-4D97-AF65-F5344CB8AC3E}">
        <p14:creationId xmlns:p14="http://schemas.microsoft.com/office/powerpoint/2010/main" val="1887888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76B7E-2F7F-F99D-3F64-83CBB3473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5E431A-5CA0-B08B-11D4-4F1C0FE16FF7}"/>
              </a:ext>
            </a:extLst>
          </p:cNvPr>
          <p:cNvSpPr/>
          <p:nvPr/>
        </p:nvSpPr>
        <p:spPr>
          <a:xfrm>
            <a:off x="380999" y="251373"/>
            <a:ext cx="11334749" cy="5494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8A4C59-C06B-CD55-4336-A0419C63CA17}"/>
              </a:ext>
            </a:extLst>
          </p:cNvPr>
          <p:cNvSpPr/>
          <p:nvPr/>
        </p:nvSpPr>
        <p:spPr>
          <a:xfrm>
            <a:off x="381000" y="209550"/>
            <a:ext cx="11401422" cy="63970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92B3A1-DC54-3480-5F1D-12B0DF9F3D22}"/>
              </a:ext>
            </a:extLst>
          </p:cNvPr>
          <p:cNvSpPr/>
          <p:nvPr/>
        </p:nvSpPr>
        <p:spPr>
          <a:xfrm>
            <a:off x="314325" y="209550"/>
            <a:ext cx="11496675" cy="64389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2" descr="See the source image">
            <a:extLst>
              <a:ext uri="{FF2B5EF4-FFF2-40B4-BE49-F238E27FC236}">
                <a16:creationId xmlns:a16="http://schemas.microsoft.com/office/drawing/2014/main" id="{6B0FCC50-4998-53BD-8590-D27FE8242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0" b="96167" l="10000" r="90000">
                        <a14:foregroundMark x1="31667" y1="6250" x2="31667" y2="6250"/>
                        <a14:foregroundMark x1="26917" y1="5583" x2="26917" y2="5583"/>
                        <a14:foregroundMark x1="47333" y1="93083" x2="47333" y2="93083"/>
                        <a14:foregroundMark x1="20917" y1="96167" x2="20917" y2="96167"/>
                        <a14:backgroundMark x1="6667" y1="34000" x2="6667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314324"/>
            <a:ext cx="1009648" cy="100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ee the source image">
            <a:extLst>
              <a:ext uri="{FF2B5EF4-FFF2-40B4-BE49-F238E27FC236}">
                <a16:creationId xmlns:a16="http://schemas.microsoft.com/office/drawing/2014/main" id="{3DD8B35B-17EE-326C-B109-2260EA631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8" b="96237" l="2000" r="97500">
                        <a14:foregroundMark x1="50000" y1="5914" x2="50000" y2="5914"/>
                        <a14:foregroundMark x1="49000" y1="1075" x2="49000" y2="1075"/>
                        <a14:foregroundMark x1="51000" y1="92473" x2="51000" y2="92473"/>
                        <a14:foregroundMark x1="47000" y1="92473" x2="47000" y2="92473"/>
                        <a14:foregroundMark x1="45500" y1="96774" x2="45500" y2="96774"/>
                        <a14:foregroundMark x1="9000" y1="64516" x2="9000" y2="64516"/>
                        <a14:foregroundMark x1="7500" y1="61290" x2="7500" y2="61290"/>
                        <a14:foregroundMark x1="5500" y1="53763" x2="5500" y2="53763"/>
                        <a14:foregroundMark x1="6500" y1="40860" x2="6500" y2="40860"/>
                        <a14:foregroundMark x1="7000" y1="32796" x2="7000" y2="32796"/>
                        <a14:foregroundMark x1="4000" y1="44086" x2="4000" y2="44086"/>
                        <a14:foregroundMark x1="2000" y1="57527" x2="2000" y2="57527"/>
                        <a14:foregroundMark x1="81000" y1="77957" x2="81000" y2="77957"/>
                        <a14:foregroundMark x1="94000" y1="56989" x2="94000" y2="56989"/>
                        <a14:foregroundMark x1="97500" y1="46237" x2="97500" y2="46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5" y="390525"/>
            <a:ext cx="1009648" cy="93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2A0EB00-3881-5E17-20E0-5CB6EE32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837"/>
            <a:ext cx="10515600" cy="889851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 Example of Impact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118477-81C5-B1ED-E841-56DF029F5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Without coordination: delays affect enrollment/aid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ISFAC: partners communicate directly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Issues resolved faster—students stay enrolled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1: Dependent facing deployment‑related academic disruption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2: Spouse employment/licensure barriers addressed by ACS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3: Veteran needs counseling after deploying in a foreign war and they are struggling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66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08258-BF81-B1CC-279C-7A5456E51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0880A7-B1DF-1A8F-E18A-4B32EFE7FC33}"/>
              </a:ext>
            </a:extLst>
          </p:cNvPr>
          <p:cNvSpPr/>
          <p:nvPr/>
        </p:nvSpPr>
        <p:spPr>
          <a:xfrm>
            <a:off x="380999" y="251373"/>
            <a:ext cx="11334749" cy="5494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56A483-E704-E129-164E-779A32A4C3C6}"/>
              </a:ext>
            </a:extLst>
          </p:cNvPr>
          <p:cNvSpPr/>
          <p:nvPr/>
        </p:nvSpPr>
        <p:spPr>
          <a:xfrm>
            <a:off x="381000" y="209550"/>
            <a:ext cx="11401422" cy="63970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8C1547-1CCE-87AC-0CEF-30E7E627C91B}"/>
              </a:ext>
            </a:extLst>
          </p:cNvPr>
          <p:cNvSpPr/>
          <p:nvPr/>
        </p:nvSpPr>
        <p:spPr>
          <a:xfrm>
            <a:off x="314325" y="209550"/>
            <a:ext cx="11496675" cy="64389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2" descr="See the source image">
            <a:extLst>
              <a:ext uri="{FF2B5EF4-FFF2-40B4-BE49-F238E27FC236}">
                <a16:creationId xmlns:a16="http://schemas.microsoft.com/office/drawing/2014/main" id="{E7193165-0976-1E6C-E2F6-7688E4F5D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0" b="96167" l="10000" r="90000">
                        <a14:foregroundMark x1="31667" y1="6250" x2="31667" y2="6250"/>
                        <a14:foregroundMark x1="26917" y1="5583" x2="26917" y2="5583"/>
                        <a14:foregroundMark x1="47333" y1="93083" x2="47333" y2="93083"/>
                        <a14:foregroundMark x1="20917" y1="96167" x2="20917" y2="96167"/>
                        <a14:backgroundMark x1="6667" y1="34000" x2="6667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314324"/>
            <a:ext cx="1009648" cy="100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ee the source image">
            <a:extLst>
              <a:ext uri="{FF2B5EF4-FFF2-40B4-BE49-F238E27FC236}">
                <a16:creationId xmlns:a16="http://schemas.microsoft.com/office/drawing/2014/main" id="{34229A55-C099-9EED-1410-21E73AC04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8" b="96237" l="2000" r="97500">
                        <a14:foregroundMark x1="50000" y1="5914" x2="50000" y2="5914"/>
                        <a14:foregroundMark x1="49000" y1="1075" x2="49000" y2="1075"/>
                        <a14:foregroundMark x1="51000" y1="92473" x2="51000" y2="92473"/>
                        <a14:foregroundMark x1="47000" y1="92473" x2="47000" y2="92473"/>
                        <a14:foregroundMark x1="45500" y1="96774" x2="45500" y2="96774"/>
                        <a14:foregroundMark x1="9000" y1="64516" x2="9000" y2="64516"/>
                        <a14:foregroundMark x1="7500" y1="61290" x2="7500" y2="61290"/>
                        <a14:foregroundMark x1="5500" y1="53763" x2="5500" y2="53763"/>
                        <a14:foregroundMark x1="6500" y1="40860" x2="6500" y2="40860"/>
                        <a14:foregroundMark x1="7000" y1="32796" x2="7000" y2="32796"/>
                        <a14:foregroundMark x1="4000" y1="44086" x2="4000" y2="44086"/>
                        <a14:foregroundMark x1="2000" y1="57527" x2="2000" y2="57527"/>
                        <a14:foregroundMark x1="81000" y1="77957" x2="81000" y2="77957"/>
                        <a14:foregroundMark x1="94000" y1="56989" x2="94000" y2="56989"/>
                        <a14:foregroundMark x1="97500" y1="46237" x2="97500" y2="46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5" y="390525"/>
            <a:ext cx="1009648" cy="93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243F221-32D3-0247-88D8-5974B3A2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788"/>
            <a:ext cx="10515600" cy="8269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Makes ISFAC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977D5-836F-3E8A-3EE1-01B291A14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Trust across agencies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Consistent quarterly meetings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Shared commitment to student/family success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communication about barriers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Willingness to problem-solve across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6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26492-E2F7-6D85-AB3C-717A74209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7D90E9-CBA3-D409-3B3C-1186E65434CD}"/>
              </a:ext>
            </a:extLst>
          </p:cNvPr>
          <p:cNvSpPr/>
          <p:nvPr/>
        </p:nvSpPr>
        <p:spPr>
          <a:xfrm>
            <a:off x="380999" y="251373"/>
            <a:ext cx="11334749" cy="5494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CBAF35-0CE3-9D5E-E6E4-D70F0109DBD8}"/>
              </a:ext>
            </a:extLst>
          </p:cNvPr>
          <p:cNvSpPr/>
          <p:nvPr/>
        </p:nvSpPr>
        <p:spPr>
          <a:xfrm>
            <a:off x="381000" y="209550"/>
            <a:ext cx="11401422" cy="63970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8D3EB9-A272-AEA3-D57B-1D10F21C4944}"/>
              </a:ext>
            </a:extLst>
          </p:cNvPr>
          <p:cNvSpPr/>
          <p:nvPr/>
        </p:nvSpPr>
        <p:spPr>
          <a:xfrm>
            <a:off x="314325" y="209550"/>
            <a:ext cx="11496675" cy="64389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2" descr="See the source image">
            <a:extLst>
              <a:ext uri="{FF2B5EF4-FFF2-40B4-BE49-F238E27FC236}">
                <a16:creationId xmlns:a16="http://schemas.microsoft.com/office/drawing/2014/main" id="{A98F5066-5058-8D53-7630-EEF42E00F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0" b="96167" l="10000" r="90000">
                        <a14:foregroundMark x1="31667" y1="6250" x2="31667" y2="6250"/>
                        <a14:foregroundMark x1="26917" y1="5583" x2="26917" y2="5583"/>
                        <a14:foregroundMark x1="47333" y1="93083" x2="47333" y2="93083"/>
                        <a14:foregroundMark x1="20917" y1="96167" x2="20917" y2="96167"/>
                        <a14:backgroundMark x1="6667" y1="34000" x2="6667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314324"/>
            <a:ext cx="1009648" cy="100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ee the source image">
            <a:extLst>
              <a:ext uri="{FF2B5EF4-FFF2-40B4-BE49-F238E27FC236}">
                <a16:creationId xmlns:a16="http://schemas.microsoft.com/office/drawing/2014/main" id="{D12DEE71-B41A-EF09-AAA5-F2E975C83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8" b="96237" l="2000" r="97500">
                        <a14:foregroundMark x1="50000" y1="5914" x2="50000" y2="5914"/>
                        <a14:foregroundMark x1="49000" y1="1075" x2="49000" y2="1075"/>
                        <a14:foregroundMark x1="51000" y1="92473" x2="51000" y2="92473"/>
                        <a14:foregroundMark x1="47000" y1="92473" x2="47000" y2="92473"/>
                        <a14:foregroundMark x1="45500" y1="96774" x2="45500" y2="96774"/>
                        <a14:foregroundMark x1="9000" y1="64516" x2="9000" y2="64516"/>
                        <a14:foregroundMark x1="7500" y1="61290" x2="7500" y2="61290"/>
                        <a14:foregroundMark x1="5500" y1="53763" x2="5500" y2="53763"/>
                        <a14:foregroundMark x1="6500" y1="40860" x2="6500" y2="40860"/>
                        <a14:foregroundMark x1="7000" y1="32796" x2="7000" y2="32796"/>
                        <a14:foregroundMark x1="4000" y1="44086" x2="4000" y2="44086"/>
                        <a14:foregroundMark x1="2000" y1="57527" x2="2000" y2="57527"/>
                        <a14:foregroundMark x1="81000" y1="77957" x2="81000" y2="77957"/>
                        <a14:foregroundMark x1="94000" y1="56989" x2="94000" y2="56989"/>
                        <a14:foregroundMark x1="97500" y1="46237" x2="97500" y2="46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5" y="390525"/>
            <a:ext cx="1009648" cy="93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50D11D-7738-BE30-7F64-6BD95FBF2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5611"/>
            <a:ext cx="10515600" cy="785077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Takeaway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DC93E-93AF-7B55-0898-6686F0B0C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ISFAC strengthens community coordination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Collaboration supports student success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22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70233-F4AA-75C4-A504-1BEB19A2C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0242B0-7B91-C644-645D-B863BB2C0662}"/>
              </a:ext>
            </a:extLst>
          </p:cNvPr>
          <p:cNvSpPr/>
          <p:nvPr/>
        </p:nvSpPr>
        <p:spPr>
          <a:xfrm>
            <a:off x="380999" y="251373"/>
            <a:ext cx="11334749" cy="5494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BBB368-B65D-AD7A-DF50-45C71DA7CF93}"/>
              </a:ext>
            </a:extLst>
          </p:cNvPr>
          <p:cNvSpPr/>
          <p:nvPr/>
        </p:nvSpPr>
        <p:spPr>
          <a:xfrm>
            <a:off x="381000" y="209550"/>
            <a:ext cx="11401422" cy="63970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1F4BB4-5507-FC9B-CCA1-3B6427C3B0F8}"/>
              </a:ext>
            </a:extLst>
          </p:cNvPr>
          <p:cNvSpPr/>
          <p:nvPr/>
        </p:nvSpPr>
        <p:spPr>
          <a:xfrm>
            <a:off x="314325" y="209550"/>
            <a:ext cx="11496675" cy="64389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2" descr="See the source image">
            <a:extLst>
              <a:ext uri="{FF2B5EF4-FFF2-40B4-BE49-F238E27FC236}">
                <a16:creationId xmlns:a16="http://schemas.microsoft.com/office/drawing/2014/main" id="{65C862D0-0275-AD4B-815D-36BB1DC47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0" b="96167" l="10000" r="90000">
                        <a14:foregroundMark x1="31667" y1="6250" x2="31667" y2="6250"/>
                        <a14:foregroundMark x1="26917" y1="5583" x2="26917" y2="5583"/>
                        <a14:foregroundMark x1="47333" y1="93083" x2="47333" y2="93083"/>
                        <a14:foregroundMark x1="20917" y1="96167" x2="20917" y2="96167"/>
                        <a14:backgroundMark x1="6667" y1="34000" x2="6667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314324"/>
            <a:ext cx="1009648" cy="100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ee the source image">
            <a:extLst>
              <a:ext uri="{FF2B5EF4-FFF2-40B4-BE49-F238E27FC236}">
                <a16:creationId xmlns:a16="http://schemas.microsoft.com/office/drawing/2014/main" id="{1DD599B9-7542-EDFE-3133-89DBF458D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8" b="96237" l="2000" r="97500">
                        <a14:foregroundMark x1="50000" y1="5914" x2="50000" y2="5914"/>
                        <a14:foregroundMark x1="49000" y1="1075" x2="49000" y2="1075"/>
                        <a14:foregroundMark x1="51000" y1="92473" x2="51000" y2="92473"/>
                        <a14:foregroundMark x1="47000" y1="92473" x2="47000" y2="92473"/>
                        <a14:foregroundMark x1="45500" y1="96774" x2="45500" y2="96774"/>
                        <a14:foregroundMark x1="9000" y1="64516" x2="9000" y2="64516"/>
                        <a14:foregroundMark x1="7500" y1="61290" x2="7500" y2="61290"/>
                        <a14:foregroundMark x1="5500" y1="53763" x2="5500" y2="53763"/>
                        <a14:foregroundMark x1="6500" y1="40860" x2="6500" y2="40860"/>
                        <a14:foregroundMark x1="7000" y1="32796" x2="7000" y2="32796"/>
                        <a14:foregroundMark x1="4000" y1="44086" x2="4000" y2="44086"/>
                        <a14:foregroundMark x1="2000" y1="57527" x2="2000" y2="57527"/>
                        <a14:foregroundMark x1="81000" y1="77957" x2="81000" y2="77957"/>
                        <a14:foregroundMark x1="94000" y1="56989" x2="94000" y2="56989"/>
                        <a14:foregroundMark x1="97500" y1="46237" x2="97500" y2="46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5" y="390525"/>
            <a:ext cx="1009648" cy="93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CCD176D-3A66-D55F-BC46-7974ABCB0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3" y="860011"/>
            <a:ext cx="10515600" cy="10217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 &amp; Contact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47E25-3F0A-150B-1F14-AEA19FF92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Nichole D. Ebel-Bailey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Army Community Service Specialist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nichole.d.ebel-bailey.civ@army.mil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502-898-3505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 ISFAC Meeting: 3 Sept, Location: TBD. Contact me for info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Feel free to invite your institution’s veteran coordinator!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15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F73C7-D7F5-89C0-AE40-BA976EFEE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226812-4B00-C5CA-D3D5-03D85B54E9D0}"/>
              </a:ext>
            </a:extLst>
          </p:cNvPr>
          <p:cNvSpPr/>
          <p:nvPr/>
        </p:nvSpPr>
        <p:spPr>
          <a:xfrm>
            <a:off x="380999" y="251373"/>
            <a:ext cx="11334749" cy="5494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830FEA-046B-E4E8-365A-E7A1323E771A}"/>
              </a:ext>
            </a:extLst>
          </p:cNvPr>
          <p:cNvSpPr/>
          <p:nvPr/>
        </p:nvSpPr>
        <p:spPr>
          <a:xfrm>
            <a:off x="381000" y="209550"/>
            <a:ext cx="11401422" cy="63970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967FA4-1C22-6306-477B-EDE65AC537C4}"/>
              </a:ext>
            </a:extLst>
          </p:cNvPr>
          <p:cNvSpPr/>
          <p:nvPr/>
        </p:nvSpPr>
        <p:spPr>
          <a:xfrm>
            <a:off x="314325" y="209550"/>
            <a:ext cx="11496675" cy="64389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2" descr="See the source image">
            <a:extLst>
              <a:ext uri="{FF2B5EF4-FFF2-40B4-BE49-F238E27FC236}">
                <a16:creationId xmlns:a16="http://schemas.microsoft.com/office/drawing/2014/main" id="{2310F110-2EA8-EEB4-B51D-DDE7E80C1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0" b="96167" l="10000" r="90000">
                        <a14:foregroundMark x1="31667" y1="6250" x2="31667" y2="6250"/>
                        <a14:foregroundMark x1="26917" y1="5583" x2="26917" y2="5583"/>
                        <a14:foregroundMark x1="47333" y1="93083" x2="47333" y2="93083"/>
                        <a14:foregroundMark x1="20917" y1="96167" x2="20917" y2="96167"/>
                        <a14:backgroundMark x1="6667" y1="34000" x2="6667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314324"/>
            <a:ext cx="1009648" cy="100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ee the source image">
            <a:extLst>
              <a:ext uri="{FF2B5EF4-FFF2-40B4-BE49-F238E27FC236}">
                <a16:creationId xmlns:a16="http://schemas.microsoft.com/office/drawing/2014/main" id="{720A1177-6BB6-DCDF-4007-4B9E807F6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8" b="96237" l="2000" r="97500">
                        <a14:foregroundMark x1="50000" y1="5914" x2="50000" y2="5914"/>
                        <a14:foregroundMark x1="49000" y1="1075" x2="49000" y2="1075"/>
                        <a14:foregroundMark x1="51000" y1="92473" x2="51000" y2="92473"/>
                        <a14:foregroundMark x1="47000" y1="92473" x2="47000" y2="92473"/>
                        <a14:foregroundMark x1="45500" y1="96774" x2="45500" y2="96774"/>
                        <a14:foregroundMark x1="9000" y1="64516" x2="9000" y2="64516"/>
                        <a14:foregroundMark x1="7500" y1="61290" x2="7500" y2="61290"/>
                        <a14:foregroundMark x1="5500" y1="53763" x2="5500" y2="53763"/>
                        <a14:foregroundMark x1="6500" y1="40860" x2="6500" y2="40860"/>
                        <a14:foregroundMark x1="7000" y1="32796" x2="7000" y2="32796"/>
                        <a14:foregroundMark x1="4000" y1="44086" x2="4000" y2="44086"/>
                        <a14:foregroundMark x1="2000" y1="57527" x2="2000" y2="57527"/>
                        <a14:foregroundMark x1="81000" y1="77957" x2="81000" y2="77957"/>
                        <a14:foregroundMark x1="94000" y1="56989" x2="94000" y2="56989"/>
                        <a14:foregroundMark x1="97500" y1="46237" x2="97500" y2="46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5" y="390525"/>
            <a:ext cx="1009648" cy="93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0B737C9-7253-25B3-03B2-1A0EFC42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3" y="860011"/>
            <a:ext cx="10515600" cy="102179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21D9A-74DD-743F-3831-0D1E4FFB3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ISFAC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it supports military families and students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higher education partners connect to this system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collaboration improves student success</a:t>
            </a:r>
          </a:p>
        </p:txBody>
      </p:sp>
    </p:spTree>
    <p:extLst>
      <p:ext uri="{BB962C8B-B14F-4D97-AF65-F5344CB8AC3E}">
        <p14:creationId xmlns:p14="http://schemas.microsoft.com/office/powerpoint/2010/main" val="259857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ADB08-95ED-9F39-AF38-BA6991443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4240B19-19D6-EE59-E72E-F26B2BAFB7D9}"/>
              </a:ext>
            </a:extLst>
          </p:cNvPr>
          <p:cNvSpPr/>
          <p:nvPr/>
        </p:nvSpPr>
        <p:spPr>
          <a:xfrm>
            <a:off x="380999" y="251373"/>
            <a:ext cx="11334749" cy="5494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4C3E4F-0818-B6A5-5B5A-4CA915AD1FC4}"/>
              </a:ext>
            </a:extLst>
          </p:cNvPr>
          <p:cNvSpPr/>
          <p:nvPr/>
        </p:nvSpPr>
        <p:spPr>
          <a:xfrm>
            <a:off x="381000" y="209550"/>
            <a:ext cx="11401422" cy="63970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26770E-16D4-339A-08EF-0357729C3709}"/>
              </a:ext>
            </a:extLst>
          </p:cNvPr>
          <p:cNvSpPr/>
          <p:nvPr/>
        </p:nvSpPr>
        <p:spPr>
          <a:xfrm>
            <a:off x="314325" y="209550"/>
            <a:ext cx="11496675" cy="64389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2" descr="See the source image">
            <a:extLst>
              <a:ext uri="{FF2B5EF4-FFF2-40B4-BE49-F238E27FC236}">
                <a16:creationId xmlns:a16="http://schemas.microsoft.com/office/drawing/2014/main" id="{65C21C56-C0D5-6F29-6B89-4677B064C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0" b="96167" l="10000" r="90000">
                        <a14:foregroundMark x1="31667" y1="6250" x2="31667" y2="6250"/>
                        <a14:foregroundMark x1="26917" y1="5583" x2="26917" y2="5583"/>
                        <a14:foregroundMark x1="47333" y1="93083" x2="47333" y2="93083"/>
                        <a14:foregroundMark x1="20917" y1="96167" x2="20917" y2="96167"/>
                        <a14:backgroundMark x1="6667" y1="34000" x2="6667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314324"/>
            <a:ext cx="1009648" cy="100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ee the source image">
            <a:extLst>
              <a:ext uri="{FF2B5EF4-FFF2-40B4-BE49-F238E27FC236}">
                <a16:creationId xmlns:a16="http://schemas.microsoft.com/office/drawing/2014/main" id="{C9C0D314-CCC3-D5F2-4712-A5BDC0438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8" b="96237" l="2000" r="97500">
                        <a14:foregroundMark x1="50000" y1="5914" x2="50000" y2="5914"/>
                        <a14:foregroundMark x1="49000" y1="1075" x2="49000" y2="1075"/>
                        <a14:foregroundMark x1="51000" y1="92473" x2="51000" y2="92473"/>
                        <a14:foregroundMark x1="47000" y1="92473" x2="47000" y2="92473"/>
                        <a14:foregroundMark x1="45500" y1="96774" x2="45500" y2="96774"/>
                        <a14:foregroundMark x1="9000" y1="64516" x2="9000" y2="64516"/>
                        <a14:foregroundMark x1="7500" y1="61290" x2="7500" y2="61290"/>
                        <a14:foregroundMark x1="5500" y1="53763" x2="5500" y2="53763"/>
                        <a14:foregroundMark x1="6500" y1="40860" x2="6500" y2="40860"/>
                        <a14:foregroundMark x1="7000" y1="32796" x2="7000" y2="32796"/>
                        <a14:foregroundMark x1="4000" y1="44086" x2="4000" y2="44086"/>
                        <a14:foregroundMark x1="2000" y1="57527" x2="2000" y2="57527"/>
                        <a14:foregroundMark x1="81000" y1="77957" x2="81000" y2="77957"/>
                        <a14:foregroundMark x1="94000" y1="56989" x2="94000" y2="56989"/>
                        <a14:foregroundMark x1="97500" y1="46237" x2="97500" y2="46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5" y="390525"/>
            <a:ext cx="1009648" cy="93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03569F5-7297-E7EB-AD22-A2E092CC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546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WI-ISFAC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62C9F-0218-A985-F012-EC5DAE2EF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Inter-Service Family Assistance Committee (ISFAC)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Military community cooperative partnership designed to connect service members, veterans, and their Families to resources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Quarterly collaboration meeting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9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DB934-AAAC-B406-4580-23289E7FB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758091-1DDE-50AE-0481-662DAE0F3A4B}"/>
              </a:ext>
            </a:extLst>
          </p:cNvPr>
          <p:cNvSpPr/>
          <p:nvPr/>
        </p:nvSpPr>
        <p:spPr>
          <a:xfrm>
            <a:off x="380999" y="251373"/>
            <a:ext cx="11334749" cy="5494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F1423D-54A6-0218-8522-9D08EF0ABC4B}"/>
              </a:ext>
            </a:extLst>
          </p:cNvPr>
          <p:cNvSpPr/>
          <p:nvPr/>
        </p:nvSpPr>
        <p:spPr>
          <a:xfrm>
            <a:off x="381000" y="209550"/>
            <a:ext cx="11401422" cy="63970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C647F9-25E7-A594-AB20-C038FB4833AD}"/>
              </a:ext>
            </a:extLst>
          </p:cNvPr>
          <p:cNvSpPr/>
          <p:nvPr/>
        </p:nvSpPr>
        <p:spPr>
          <a:xfrm>
            <a:off x="314325" y="209550"/>
            <a:ext cx="11496675" cy="64389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2" descr="See the source image">
            <a:extLst>
              <a:ext uri="{FF2B5EF4-FFF2-40B4-BE49-F238E27FC236}">
                <a16:creationId xmlns:a16="http://schemas.microsoft.com/office/drawing/2014/main" id="{8896808E-FB55-7D2A-F009-E7F6164A9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0" b="96167" l="10000" r="90000">
                        <a14:foregroundMark x1="31667" y1="6250" x2="31667" y2="6250"/>
                        <a14:foregroundMark x1="26917" y1="5583" x2="26917" y2="5583"/>
                        <a14:foregroundMark x1="47333" y1="93083" x2="47333" y2="93083"/>
                        <a14:foregroundMark x1="20917" y1="96167" x2="20917" y2="96167"/>
                        <a14:backgroundMark x1="6667" y1="34000" x2="6667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314324"/>
            <a:ext cx="1009648" cy="100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ee the source image">
            <a:extLst>
              <a:ext uri="{FF2B5EF4-FFF2-40B4-BE49-F238E27FC236}">
                <a16:creationId xmlns:a16="http://schemas.microsoft.com/office/drawing/2014/main" id="{B531A430-AF68-9C14-230D-7D7F63137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8" b="96237" l="2000" r="97500">
                        <a14:foregroundMark x1="50000" y1="5914" x2="50000" y2="5914"/>
                        <a14:foregroundMark x1="49000" y1="1075" x2="49000" y2="1075"/>
                        <a14:foregroundMark x1="51000" y1="92473" x2="51000" y2="92473"/>
                        <a14:foregroundMark x1="47000" y1="92473" x2="47000" y2="92473"/>
                        <a14:foregroundMark x1="45500" y1="96774" x2="45500" y2="96774"/>
                        <a14:foregroundMark x1="9000" y1="64516" x2="9000" y2="64516"/>
                        <a14:foregroundMark x1="7500" y1="61290" x2="7500" y2="61290"/>
                        <a14:foregroundMark x1="5500" y1="53763" x2="5500" y2="53763"/>
                        <a14:foregroundMark x1="6500" y1="40860" x2="6500" y2="40860"/>
                        <a14:foregroundMark x1="7000" y1="32796" x2="7000" y2="32796"/>
                        <a14:foregroundMark x1="4000" y1="44086" x2="4000" y2="44086"/>
                        <a14:foregroundMark x1="2000" y1="57527" x2="2000" y2="57527"/>
                        <a14:foregroundMark x1="81000" y1="77957" x2="81000" y2="77957"/>
                        <a14:foregroundMark x1="94000" y1="56989" x2="94000" y2="56989"/>
                        <a14:foregroundMark x1="97500" y1="46237" x2="97500" y2="46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5" y="390525"/>
            <a:ext cx="1009648" cy="93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A12827-662B-A5B0-105A-1751A5D0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716"/>
            <a:ext cx="10515600" cy="938972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ISFAC Partners Include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1ACD4-CE22-E674-2486-06E3806D1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en-US" dirty="0">
                <a:solidFill>
                  <a:srgbClr val="1F1F1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Agencies: WDVA, Workforce Development</a:t>
            </a:r>
          </a:p>
          <a:p>
            <a:pPr>
              <a:spcAft>
                <a:spcPts val="900"/>
              </a:spcAft>
            </a:pPr>
            <a:r>
              <a:rPr lang="en-US" dirty="0">
                <a:solidFill>
                  <a:srgbClr val="1F1F1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Non-Profits: covering housing, mental health, medical and financial assistance</a:t>
            </a:r>
          </a:p>
          <a:p>
            <a:pPr>
              <a:spcAft>
                <a:spcPts val="900"/>
              </a:spcAft>
            </a:pPr>
            <a:r>
              <a:rPr lang="en-US" dirty="0">
                <a:solidFill>
                  <a:srgbClr val="1F1F1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Military Support: Army Community Service, County Veteran Service Officers (CVSOs)</a:t>
            </a:r>
          </a:p>
          <a:p>
            <a:pPr>
              <a:spcAft>
                <a:spcPts val="900"/>
              </a:spcAft>
            </a:pPr>
            <a:r>
              <a:rPr lang="en-US" dirty="0">
                <a:solidFill>
                  <a:srgbClr val="1F1F1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 Institutions (colleges &amp; universities)</a:t>
            </a:r>
          </a:p>
          <a:p>
            <a:r>
              <a:rPr lang="en-US" dirty="0">
                <a:solidFill>
                  <a:srgbClr val="1F1F1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 Leaders (local and state representatives)</a:t>
            </a:r>
          </a:p>
          <a:p>
            <a:endParaRPr lang="en-US" dirty="0">
              <a:solidFill>
                <a:srgbClr val="1F1F1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360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32F84-5E42-0759-4A92-EB8EDCFA9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E78F8B-BF93-A997-ACBD-B55761430BDC}"/>
              </a:ext>
            </a:extLst>
          </p:cNvPr>
          <p:cNvSpPr/>
          <p:nvPr/>
        </p:nvSpPr>
        <p:spPr>
          <a:xfrm>
            <a:off x="380999" y="251373"/>
            <a:ext cx="11334749" cy="5494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13C471-A2C1-9768-2E7F-4AD376B4B836}"/>
              </a:ext>
            </a:extLst>
          </p:cNvPr>
          <p:cNvSpPr/>
          <p:nvPr/>
        </p:nvSpPr>
        <p:spPr>
          <a:xfrm>
            <a:off x="381000" y="209550"/>
            <a:ext cx="11401422" cy="63970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1D1F42-B717-4E42-552B-4ED04E7DDC2A}"/>
              </a:ext>
            </a:extLst>
          </p:cNvPr>
          <p:cNvSpPr/>
          <p:nvPr/>
        </p:nvSpPr>
        <p:spPr>
          <a:xfrm>
            <a:off x="314325" y="209550"/>
            <a:ext cx="11496675" cy="64389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2" descr="See the source image">
            <a:extLst>
              <a:ext uri="{FF2B5EF4-FFF2-40B4-BE49-F238E27FC236}">
                <a16:creationId xmlns:a16="http://schemas.microsoft.com/office/drawing/2014/main" id="{B9B79723-8479-A92A-2D5E-CCF332B4A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0" b="96167" l="10000" r="90000">
                        <a14:foregroundMark x1="31667" y1="6250" x2="31667" y2="6250"/>
                        <a14:foregroundMark x1="26917" y1="5583" x2="26917" y2="5583"/>
                        <a14:foregroundMark x1="47333" y1="93083" x2="47333" y2="93083"/>
                        <a14:foregroundMark x1="20917" y1="96167" x2="20917" y2="96167"/>
                        <a14:backgroundMark x1="6667" y1="34000" x2="6667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314324"/>
            <a:ext cx="1009648" cy="100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ee the source image">
            <a:extLst>
              <a:ext uri="{FF2B5EF4-FFF2-40B4-BE49-F238E27FC236}">
                <a16:creationId xmlns:a16="http://schemas.microsoft.com/office/drawing/2014/main" id="{2D37585C-C0FC-ECE9-C572-00296C6EA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8" b="96237" l="2000" r="97500">
                        <a14:foregroundMark x1="50000" y1="5914" x2="50000" y2="5914"/>
                        <a14:foregroundMark x1="49000" y1="1075" x2="49000" y2="1075"/>
                        <a14:foregroundMark x1="51000" y1="92473" x2="51000" y2="92473"/>
                        <a14:foregroundMark x1="47000" y1="92473" x2="47000" y2="92473"/>
                        <a14:foregroundMark x1="45500" y1="96774" x2="45500" y2="96774"/>
                        <a14:foregroundMark x1="9000" y1="64516" x2="9000" y2="64516"/>
                        <a14:foregroundMark x1="7500" y1="61290" x2="7500" y2="61290"/>
                        <a14:foregroundMark x1="5500" y1="53763" x2="5500" y2="53763"/>
                        <a14:foregroundMark x1="6500" y1="40860" x2="6500" y2="40860"/>
                        <a14:foregroundMark x1="7000" y1="32796" x2="7000" y2="32796"/>
                        <a14:foregroundMark x1="4000" y1="44086" x2="4000" y2="44086"/>
                        <a14:foregroundMark x1="2000" y1="57527" x2="2000" y2="57527"/>
                        <a14:foregroundMark x1="81000" y1="77957" x2="81000" y2="77957"/>
                        <a14:foregroundMark x1="94000" y1="56989" x2="94000" y2="56989"/>
                        <a14:foregroundMark x1="97500" y1="46237" x2="97500" y2="46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5" y="390525"/>
            <a:ext cx="1009648" cy="93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AC0D99B-9826-C3A1-F416-319C0E22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837"/>
            <a:ext cx="10515600" cy="889851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ISFAC Does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721D8F-2F56-3BB5-60CA-E9B2822F5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Shares information across agencies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Coordinates responses to family and student needs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Improves access to support systems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Identifies gaps in services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1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9DD65-616C-690C-CD76-25B077012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B47C5E-F33A-E3C6-A320-4A97E97322DB}"/>
              </a:ext>
            </a:extLst>
          </p:cNvPr>
          <p:cNvSpPr/>
          <p:nvPr/>
        </p:nvSpPr>
        <p:spPr>
          <a:xfrm>
            <a:off x="380999" y="251373"/>
            <a:ext cx="11334749" cy="5494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A97B47-5E79-245D-457B-63ECCF97504F}"/>
              </a:ext>
            </a:extLst>
          </p:cNvPr>
          <p:cNvSpPr/>
          <p:nvPr/>
        </p:nvSpPr>
        <p:spPr>
          <a:xfrm>
            <a:off x="381000" y="209550"/>
            <a:ext cx="11401422" cy="63970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4E051D-9816-0304-EA8F-92A1B826F1C9}"/>
              </a:ext>
            </a:extLst>
          </p:cNvPr>
          <p:cNvSpPr/>
          <p:nvPr/>
        </p:nvSpPr>
        <p:spPr>
          <a:xfrm>
            <a:off x="314325" y="209550"/>
            <a:ext cx="11496675" cy="64389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2" descr="See the source image">
            <a:extLst>
              <a:ext uri="{FF2B5EF4-FFF2-40B4-BE49-F238E27FC236}">
                <a16:creationId xmlns:a16="http://schemas.microsoft.com/office/drawing/2014/main" id="{3DCDC53C-E8DA-F2DE-F96A-69B7511C2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0" b="96167" l="10000" r="90000">
                        <a14:foregroundMark x1="31667" y1="6250" x2="31667" y2="6250"/>
                        <a14:foregroundMark x1="26917" y1="5583" x2="26917" y2="5583"/>
                        <a14:foregroundMark x1="47333" y1="93083" x2="47333" y2="93083"/>
                        <a14:foregroundMark x1="20917" y1="96167" x2="20917" y2="96167"/>
                        <a14:backgroundMark x1="6667" y1="34000" x2="6667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314324"/>
            <a:ext cx="1009648" cy="100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ee the source image">
            <a:extLst>
              <a:ext uri="{FF2B5EF4-FFF2-40B4-BE49-F238E27FC236}">
                <a16:creationId xmlns:a16="http://schemas.microsoft.com/office/drawing/2014/main" id="{0C68BDD4-223F-E78B-0105-DE4659E04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8" b="96237" l="2000" r="97500">
                        <a14:foregroundMark x1="50000" y1="5914" x2="50000" y2="5914"/>
                        <a14:foregroundMark x1="49000" y1="1075" x2="49000" y2="1075"/>
                        <a14:foregroundMark x1="51000" y1="92473" x2="51000" y2="92473"/>
                        <a14:foregroundMark x1="47000" y1="92473" x2="47000" y2="92473"/>
                        <a14:foregroundMark x1="45500" y1="96774" x2="45500" y2="96774"/>
                        <a14:foregroundMark x1="9000" y1="64516" x2="9000" y2="64516"/>
                        <a14:foregroundMark x1="7500" y1="61290" x2="7500" y2="61290"/>
                        <a14:foregroundMark x1="5500" y1="53763" x2="5500" y2="53763"/>
                        <a14:foregroundMark x1="6500" y1="40860" x2="6500" y2="40860"/>
                        <a14:foregroundMark x1="7000" y1="32796" x2="7000" y2="32796"/>
                        <a14:foregroundMark x1="4000" y1="44086" x2="4000" y2="44086"/>
                        <a14:foregroundMark x1="2000" y1="57527" x2="2000" y2="57527"/>
                        <a14:foregroundMark x1="81000" y1="77957" x2="81000" y2="77957"/>
                        <a14:foregroundMark x1="94000" y1="56989" x2="94000" y2="56989"/>
                        <a14:foregroundMark x1="97500" y1="46237" x2="97500" y2="46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5" y="390525"/>
            <a:ext cx="1009648" cy="93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077A5DE-A9B7-CCC9-5B0F-2D733BCB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837"/>
            <a:ext cx="10515600" cy="889851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ISFAC Helps Bridge Gaps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005FE2D-72D4-9C5F-8FC0-5B35CA007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Brings partners together regularly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Identifies recurring barriers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Improves referral pathways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Supports faster problem resolution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Encourages cross-system communication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5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0D6AF6C-0618-B084-73E9-1AAE6B9F3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0C0C0A-5CDA-D43F-1ED1-CCCF57B1E8D4}"/>
              </a:ext>
            </a:extLst>
          </p:cNvPr>
          <p:cNvSpPr/>
          <p:nvPr/>
        </p:nvSpPr>
        <p:spPr>
          <a:xfrm>
            <a:off x="380999" y="251373"/>
            <a:ext cx="11334749" cy="5494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19F723-CB70-FE35-298F-29BE37B3D89A}"/>
              </a:ext>
            </a:extLst>
          </p:cNvPr>
          <p:cNvSpPr/>
          <p:nvPr/>
        </p:nvSpPr>
        <p:spPr>
          <a:xfrm>
            <a:off x="381000" y="209550"/>
            <a:ext cx="11401422" cy="63970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65E409-1DAA-52CF-C9F5-9EEE6E9E8151}"/>
              </a:ext>
            </a:extLst>
          </p:cNvPr>
          <p:cNvSpPr/>
          <p:nvPr/>
        </p:nvSpPr>
        <p:spPr>
          <a:xfrm>
            <a:off x="314325" y="209550"/>
            <a:ext cx="11496675" cy="64389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2" descr="See the source image">
            <a:extLst>
              <a:ext uri="{FF2B5EF4-FFF2-40B4-BE49-F238E27FC236}">
                <a16:creationId xmlns:a16="http://schemas.microsoft.com/office/drawing/2014/main" id="{0BB3E9C1-F1EB-7026-761F-BEB3994C8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0" b="96167" l="10000" r="90000">
                        <a14:foregroundMark x1="31667" y1="6250" x2="31667" y2="6250"/>
                        <a14:foregroundMark x1="26917" y1="5583" x2="26917" y2="5583"/>
                        <a14:foregroundMark x1="47333" y1="93083" x2="47333" y2="93083"/>
                        <a14:foregroundMark x1="20917" y1="96167" x2="20917" y2="96167"/>
                        <a14:backgroundMark x1="6667" y1="34000" x2="6667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314324"/>
            <a:ext cx="1009648" cy="100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ee the source image">
            <a:extLst>
              <a:ext uri="{FF2B5EF4-FFF2-40B4-BE49-F238E27FC236}">
                <a16:creationId xmlns:a16="http://schemas.microsoft.com/office/drawing/2014/main" id="{3E9D7737-D5CC-F31D-DDE5-506E800B7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8" b="96237" l="2000" r="97500">
                        <a14:foregroundMark x1="50000" y1="5914" x2="50000" y2="5914"/>
                        <a14:foregroundMark x1="49000" y1="1075" x2="49000" y2="1075"/>
                        <a14:foregroundMark x1="51000" y1="92473" x2="51000" y2="92473"/>
                        <a14:foregroundMark x1="47000" y1="92473" x2="47000" y2="92473"/>
                        <a14:foregroundMark x1="45500" y1="96774" x2="45500" y2="96774"/>
                        <a14:foregroundMark x1="9000" y1="64516" x2="9000" y2="64516"/>
                        <a14:foregroundMark x1="7500" y1="61290" x2="7500" y2="61290"/>
                        <a14:foregroundMark x1="5500" y1="53763" x2="5500" y2="53763"/>
                        <a14:foregroundMark x1="6500" y1="40860" x2="6500" y2="40860"/>
                        <a14:foregroundMark x1="7000" y1="32796" x2="7000" y2="32796"/>
                        <a14:foregroundMark x1="4000" y1="44086" x2="4000" y2="44086"/>
                        <a14:foregroundMark x1="2000" y1="57527" x2="2000" y2="57527"/>
                        <a14:foregroundMark x1="81000" y1="77957" x2="81000" y2="77957"/>
                        <a14:foregroundMark x1="94000" y1="56989" x2="94000" y2="56989"/>
                        <a14:foregroundMark x1="97500" y1="46237" x2="97500" y2="46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5" y="390525"/>
            <a:ext cx="1009648" cy="93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BD69D6-DA87-3B4B-B721-5E88902D1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3" y="860011"/>
            <a:ext cx="10515600" cy="102179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ISFAC Matters to You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2ABB2-F8DA-752B-1EA2-01961AB4B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students' success is tied to their life stability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are not alone in supporting them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ISFAC is the resource for the "outside the classroom" challenges discussed today: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Crisis (related to the 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Aid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session)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Basic Needs (related to the 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Helping Students in Crisis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session)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Family Support (related to the 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Serving Military Connected Families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session)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7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F347E-957B-FCE7-FDCF-A2F48E126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881E99-D535-8AE4-8BED-9D730BC1B9E1}"/>
              </a:ext>
            </a:extLst>
          </p:cNvPr>
          <p:cNvSpPr/>
          <p:nvPr/>
        </p:nvSpPr>
        <p:spPr>
          <a:xfrm>
            <a:off x="380999" y="251373"/>
            <a:ext cx="11334749" cy="5494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639D7C-B1C6-D11E-0CC3-E5C873281021}"/>
              </a:ext>
            </a:extLst>
          </p:cNvPr>
          <p:cNvSpPr/>
          <p:nvPr/>
        </p:nvSpPr>
        <p:spPr>
          <a:xfrm>
            <a:off x="381000" y="209550"/>
            <a:ext cx="11401422" cy="63970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5B519D-A499-F75D-D26B-B4DFD5AAC012}"/>
              </a:ext>
            </a:extLst>
          </p:cNvPr>
          <p:cNvSpPr/>
          <p:nvPr/>
        </p:nvSpPr>
        <p:spPr>
          <a:xfrm>
            <a:off x="314325" y="209550"/>
            <a:ext cx="11496675" cy="64389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2" descr="See the source image">
            <a:extLst>
              <a:ext uri="{FF2B5EF4-FFF2-40B4-BE49-F238E27FC236}">
                <a16:creationId xmlns:a16="http://schemas.microsoft.com/office/drawing/2014/main" id="{9C81D6EA-0AFA-77C4-B17D-195E46105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0" b="96167" l="10000" r="90000">
                        <a14:foregroundMark x1="31667" y1="6250" x2="31667" y2="6250"/>
                        <a14:foregroundMark x1="26917" y1="5583" x2="26917" y2="5583"/>
                        <a14:foregroundMark x1="47333" y1="93083" x2="47333" y2="93083"/>
                        <a14:foregroundMark x1="20917" y1="96167" x2="20917" y2="96167"/>
                        <a14:backgroundMark x1="6667" y1="34000" x2="6667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314324"/>
            <a:ext cx="1009648" cy="100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ee the source image">
            <a:extLst>
              <a:ext uri="{FF2B5EF4-FFF2-40B4-BE49-F238E27FC236}">
                <a16:creationId xmlns:a16="http://schemas.microsoft.com/office/drawing/2014/main" id="{9D1F6F62-B18C-0614-9272-6C4103855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8" b="96237" l="2000" r="97500">
                        <a14:foregroundMark x1="50000" y1="5914" x2="50000" y2="5914"/>
                        <a14:foregroundMark x1="49000" y1="1075" x2="49000" y2="1075"/>
                        <a14:foregroundMark x1="51000" y1="92473" x2="51000" y2="92473"/>
                        <a14:foregroundMark x1="47000" y1="92473" x2="47000" y2="92473"/>
                        <a14:foregroundMark x1="45500" y1="96774" x2="45500" y2="96774"/>
                        <a14:foregroundMark x1="9000" y1="64516" x2="9000" y2="64516"/>
                        <a14:foregroundMark x1="7500" y1="61290" x2="7500" y2="61290"/>
                        <a14:foregroundMark x1="5500" y1="53763" x2="5500" y2="53763"/>
                        <a14:foregroundMark x1="6500" y1="40860" x2="6500" y2="40860"/>
                        <a14:foregroundMark x1="7000" y1="32796" x2="7000" y2="32796"/>
                        <a14:foregroundMark x1="4000" y1="44086" x2="4000" y2="44086"/>
                        <a14:foregroundMark x1="2000" y1="57527" x2="2000" y2="57527"/>
                        <a14:foregroundMark x1="81000" y1="77957" x2="81000" y2="77957"/>
                        <a14:foregroundMark x1="94000" y1="56989" x2="94000" y2="56989"/>
                        <a14:foregroundMark x1="97500" y1="46237" x2="97500" y2="46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5" y="390525"/>
            <a:ext cx="1009648" cy="93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01F0E2-469E-49E5-FD3D-CF8224666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188391"/>
            <a:ext cx="10515600" cy="549465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This Matters to Higher Education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96472-FC1C-9ECA-8E09-021C0FDF1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73" y="1988481"/>
            <a:ext cx="10515600" cy="3948112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Complements VA/WDVA education benefits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Strengthens campus retention and student success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Supports military connected students entering college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Veterans transitioning into education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Spouses balancing school and family needs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using multiple benefit systems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Helps institutions respond to activations/mobilizations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8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38979-1ED0-DA67-163E-778EFB210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407D7C-6443-F907-CAAE-6DE6CEE1792C}"/>
              </a:ext>
            </a:extLst>
          </p:cNvPr>
          <p:cNvSpPr/>
          <p:nvPr/>
        </p:nvSpPr>
        <p:spPr>
          <a:xfrm>
            <a:off x="380999" y="251373"/>
            <a:ext cx="11334749" cy="5494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5FDAB2-B54D-BCF3-467D-ED1EE1310B4C}"/>
              </a:ext>
            </a:extLst>
          </p:cNvPr>
          <p:cNvSpPr/>
          <p:nvPr/>
        </p:nvSpPr>
        <p:spPr>
          <a:xfrm>
            <a:off x="381000" y="209550"/>
            <a:ext cx="11401422" cy="63970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3B4C2A-2D7E-2D27-F4A4-7F08D306BEFD}"/>
              </a:ext>
            </a:extLst>
          </p:cNvPr>
          <p:cNvSpPr/>
          <p:nvPr/>
        </p:nvSpPr>
        <p:spPr>
          <a:xfrm>
            <a:off x="314325" y="209550"/>
            <a:ext cx="11496675" cy="64389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2" descr="See the source image">
            <a:extLst>
              <a:ext uri="{FF2B5EF4-FFF2-40B4-BE49-F238E27FC236}">
                <a16:creationId xmlns:a16="http://schemas.microsoft.com/office/drawing/2014/main" id="{C6D28627-FCB1-845F-01E0-E9DDA60AE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0" b="96167" l="10000" r="90000">
                        <a14:foregroundMark x1="31667" y1="6250" x2="31667" y2="6250"/>
                        <a14:foregroundMark x1="26917" y1="5583" x2="26917" y2="5583"/>
                        <a14:foregroundMark x1="47333" y1="93083" x2="47333" y2="93083"/>
                        <a14:foregroundMark x1="20917" y1="96167" x2="20917" y2="96167"/>
                        <a14:backgroundMark x1="6667" y1="34000" x2="6667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314324"/>
            <a:ext cx="1009648" cy="100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ee the source image">
            <a:extLst>
              <a:ext uri="{FF2B5EF4-FFF2-40B4-BE49-F238E27FC236}">
                <a16:creationId xmlns:a16="http://schemas.microsoft.com/office/drawing/2014/main" id="{F2723D59-1058-0E4E-7D89-8BEF968B5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8" b="96237" l="2000" r="97500">
                        <a14:foregroundMark x1="50000" y1="5914" x2="50000" y2="5914"/>
                        <a14:foregroundMark x1="49000" y1="1075" x2="49000" y2="1075"/>
                        <a14:foregroundMark x1="51000" y1="92473" x2="51000" y2="92473"/>
                        <a14:foregroundMark x1="47000" y1="92473" x2="47000" y2="92473"/>
                        <a14:foregroundMark x1="45500" y1="96774" x2="45500" y2="96774"/>
                        <a14:foregroundMark x1="9000" y1="64516" x2="9000" y2="64516"/>
                        <a14:foregroundMark x1="7500" y1="61290" x2="7500" y2="61290"/>
                        <a14:foregroundMark x1="5500" y1="53763" x2="5500" y2="53763"/>
                        <a14:foregroundMark x1="6500" y1="40860" x2="6500" y2="40860"/>
                        <a14:foregroundMark x1="7000" y1="32796" x2="7000" y2="32796"/>
                        <a14:foregroundMark x1="4000" y1="44086" x2="4000" y2="44086"/>
                        <a14:foregroundMark x1="2000" y1="57527" x2="2000" y2="57527"/>
                        <a14:foregroundMark x1="81000" y1="77957" x2="81000" y2="77957"/>
                        <a14:foregroundMark x1="94000" y1="56989" x2="94000" y2="56989"/>
                        <a14:foregroundMark x1="97500" y1="46237" x2="97500" y2="46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5" y="390525"/>
            <a:ext cx="1009648" cy="93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B778DE2-9199-5A2A-FC1A-24B2BA0D6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788"/>
            <a:ext cx="10515600" cy="8269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Role of Army Community Service (ACS)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A86EA-54EE-5E34-5BF3-29328522E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Relocation, financial, and employment readiness support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Mobilization &amp; deployment support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Family programs and crisis support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88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6513</TotalTime>
  <Words>536</Words>
  <Application>Microsoft Office PowerPoint</Application>
  <PresentationFormat>Widescreen</PresentationFormat>
  <Paragraphs>86</Paragraphs>
  <Slides>13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   ISFAC – Community Support Network    </vt:lpstr>
      <vt:lpstr>Objectives</vt:lpstr>
      <vt:lpstr>WI-ISFAC</vt:lpstr>
      <vt:lpstr>ISFAC Partners Include</vt:lpstr>
      <vt:lpstr>What ISFAC Does</vt:lpstr>
      <vt:lpstr>How ISFAC Helps Bridge Gaps</vt:lpstr>
      <vt:lpstr>Why ISFAC Matters to You</vt:lpstr>
      <vt:lpstr>Why This Matters to Higher Education</vt:lpstr>
      <vt:lpstr>Role of Army Community Service (ACS)</vt:lpstr>
      <vt:lpstr>Real Example of Impact</vt:lpstr>
      <vt:lpstr>What Makes ISFAC Work</vt:lpstr>
      <vt:lpstr>Key Takeaway</vt:lpstr>
      <vt:lpstr>Questions &amp; 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Ebel Bailey, Nichole D CIV USARMY ID-WH (USA)</dc:creator>
  <cp:lastModifiedBy>Ellen Clark</cp:lastModifiedBy>
  <cp:revision>2</cp:revision>
  <dcterms:created xsi:type="dcterms:W3CDTF">2026-06-16T17:29:22Z</dcterms:created>
  <dcterms:modified xsi:type="dcterms:W3CDTF">2026-06-22T14:05:39Z</dcterms:modified>
</cp:coreProperties>
</file>