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60" r:id="rId3"/>
    <p:sldId id="257" r:id="rId4"/>
    <p:sldId id="262" r:id="rId5"/>
    <p:sldId id="263" r:id="rId6"/>
    <p:sldId id="264" r:id="rId7"/>
    <p:sldId id="258" r:id="rId8"/>
    <p:sldId id="259" r:id="rId9"/>
    <p:sldId id="265"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6A17E69-C241-43D3-87A9-76B29586A6C5}" v="2" dt="2026-05-08T18:06:12.3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105" d="100"/>
          <a:sy n="105" d="100"/>
        </p:scale>
        <p:origin x="72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60000"/>
                    <a:lumOff val="40000"/>
                  </a:schemeClr>
                </a:solidFill>
              </a:defRPr>
            </a:lvl1pPr>
          </a:lstStyle>
          <a:p>
            <a:fld id="{C76C4A87-6601-4B6E-9991-D258A63143DF}" type="datetimeFigureOut">
              <a:rPr lang="en-US" smtClean="0"/>
              <a:t>6/22/2026</a:t>
            </a:fld>
            <a:endParaRPr lang="en-US"/>
          </a:p>
        </p:txBody>
      </p:sp>
      <p:sp>
        <p:nvSpPr>
          <p:cNvPr id="5" name="Footer Placeholder 4"/>
          <p:cNvSpPr>
            <a:spLocks noGrp="1"/>
          </p:cNvSpPr>
          <p:nvPr>
            <p:ph type="ftr" sz="quarter" idx="11"/>
          </p:nvPr>
        </p:nvSpPr>
        <p:spPr>
          <a:xfrm rot="21420000">
            <a:off x="9144" y="4882896"/>
            <a:ext cx="4050792" cy="1197864"/>
          </a:xfrm>
          <a:noFill/>
        </p:spPr>
        <p:txBody>
          <a:bodyPr wrap="square" rtlCol="0">
            <a:spAutoFit/>
          </a:bodyPr>
          <a:lstStyle>
            <a:lvl1pPr>
              <a:defRPr lang="en-US" sz="5400" dirty="0"/>
            </a:lvl1pPr>
          </a:lstStyle>
          <a:p>
            <a:endParaRPr lang="en-US"/>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3C75891B-4E01-4D32-B0B0-EC82C4755883}" type="slidenum">
              <a:rPr lang="en-US" smtClean="0"/>
              <a:t>‹#›</a:t>
            </a:fld>
            <a:endParaRPr lang="en-US"/>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165581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C4A87-6601-4B6E-9991-D258A63143DF}" type="datetimeFigureOut">
              <a:rPr lang="en-US" smtClean="0"/>
              <a:t>6/22/2026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75891B-4E01-4D32-B0B0-EC82C4755883}" type="slidenum">
              <a:rPr lang="en-US" smtClean="0"/>
              <a:t>‹#›</a:t>
            </a:fld>
            <a:endParaRPr lang="en-US"/>
          </a:p>
        </p:txBody>
      </p:sp>
    </p:spTree>
    <p:extLst>
      <p:ext uri="{BB962C8B-B14F-4D97-AF65-F5344CB8AC3E}">
        <p14:creationId xmlns:p14="http://schemas.microsoft.com/office/powerpoint/2010/main" val="38284373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C4A87-6601-4B6E-9991-D258A63143DF}" type="datetimeFigureOut">
              <a:rPr lang="en-US" smtClean="0"/>
              <a:t>6/22/2026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75891B-4E01-4D32-B0B0-EC82C4755883}" type="slidenum">
              <a:rPr lang="en-US" smtClean="0"/>
              <a:t>‹#›</a:t>
            </a:fld>
            <a:endParaRPr lang="en-US"/>
          </a:p>
        </p:txBody>
      </p:sp>
    </p:spTree>
    <p:extLst>
      <p:ext uri="{BB962C8B-B14F-4D97-AF65-F5344CB8AC3E}">
        <p14:creationId xmlns:p14="http://schemas.microsoft.com/office/powerpoint/2010/main" val="12233330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C4A87-6601-4B6E-9991-D258A63143DF}" type="datetimeFigureOut">
              <a:rPr lang="en-US" smtClean="0"/>
              <a:t>6/22/2026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75891B-4E01-4D32-B0B0-EC82C4755883}" type="slidenum">
              <a:rPr lang="en-US" smtClean="0"/>
              <a:t>‹#›</a:t>
            </a:fld>
            <a:endParaRPr lang="en-US"/>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08403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C4A87-6601-4B6E-9991-D258A63143DF}" type="datetimeFigureOut">
              <a:rPr lang="en-US" smtClean="0"/>
              <a:t>6/22/2026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75891B-4E01-4D32-B0B0-EC82C4755883}" type="slidenum">
              <a:rPr lang="en-US" smtClean="0"/>
              <a:t>‹#›</a:t>
            </a:fld>
            <a:endParaRPr lang="en-US"/>
          </a:p>
        </p:txBody>
      </p:sp>
    </p:spTree>
    <p:extLst>
      <p:ext uri="{BB962C8B-B14F-4D97-AF65-F5344CB8AC3E}">
        <p14:creationId xmlns:p14="http://schemas.microsoft.com/office/powerpoint/2010/main" val="1165857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76C4A87-6601-4B6E-9991-D258A63143DF}" type="datetimeFigureOut">
              <a:rPr lang="en-US" smtClean="0"/>
              <a:t>6/22/2026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75891B-4E01-4D32-B0B0-EC82C4755883}" type="slidenum">
              <a:rPr lang="en-US" smtClean="0"/>
              <a:t>‹#›</a:t>
            </a:fld>
            <a:endParaRPr lang="en-US"/>
          </a:p>
        </p:txBody>
      </p:sp>
    </p:spTree>
    <p:extLst>
      <p:ext uri="{BB962C8B-B14F-4D97-AF65-F5344CB8AC3E}">
        <p14:creationId xmlns:p14="http://schemas.microsoft.com/office/powerpoint/2010/main" val="9869725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76C4A87-6601-4B6E-9991-D258A63143DF}" type="datetimeFigureOut">
              <a:rPr lang="en-US" smtClean="0"/>
              <a:t>6/22/2026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75891B-4E01-4D32-B0B0-EC82C4755883}" type="slidenum">
              <a:rPr lang="en-US" smtClean="0"/>
              <a:t>‹#›</a:t>
            </a:fld>
            <a:endParaRPr lang="en-US"/>
          </a:p>
        </p:txBody>
      </p:sp>
    </p:spTree>
    <p:extLst>
      <p:ext uri="{BB962C8B-B14F-4D97-AF65-F5344CB8AC3E}">
        <p14:creationId xmlns:p14="http://schemas.microsoft.com/office/powerpoint/2010/main" val="1185102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C4A87-6601-4B6E-9991-D258A63143DF}" type="datetimeFigureOut">
              <a:rPr lang="en-US" smtClean="0"/>
              <a:t>6/22/2026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75891B-4E01-4D32-B0B0-EC82C4755883}" type="slidenum">
              <a:rPr lang="en-US" smtClean="0"/>
              <a:t>‹#›</a:t>
            </a:fld>
            <a:endParaRPr lang="en-US"/>
          </a:p>
        </p:txBody>
      </p:sp>
    </p:spTree>
    <p:extLst>
      <p:ext uri="{BB962C8B-B14F-4D97-AF65-F5344CB8AC3E}">
        <p14:creationId xmlns:p14="http://schemas.microsoft.com/office/powerpoint/2010/main" val="23694272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C4A87-6601-4B6E-9991-D258A63143DF}" type="datetimeFigureOut">
              <a:rPr lang="en-US" smtClean="0"/>
              <a:t>6/22/2026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75891B-4E01-4D32-B0B0-EC82C4755883}" type="slidenum">
              <a:rPr lang="en-US" smtClean="0"/>
              <a:t>‹#›</a:t>
            </a:fld>
            <a:endParaRPr lang="en-US"/>
          </a:p>
        </p:txBody>
      </p:sp>
    </p:spTree>
    <p:extLst>
      <p:ext uri="{BB962C8B-B14F-4D97-AF65-F5344CB8AC3E}">
        <p14:creationId xmlns:p14="http://schemas.microsoft.com/office/powerpoint/2010/main" val="2138313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C4A87-6601-4B6E-9991-D258A63143DF}" type="datetimeFigureOut">
              <a:rPr lang="en-US" smtClean="0"/>
              <a:t>6/22/2026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75891B-4E01-4D32-B0B0-EC82C4755883}" type="slidenum">
              <a:rPr lang="en-US" smtClean="0"/>
              <a:t>‹#›</a:t>
            </a:fld>
            <a:endParaRPr lang="en-US"/>
          </a:p>
        </p:txBody>
      </p:sp>
    </p:spTree>
    <p:extLst>
      <p:ext uri="{BB962C8B-B14F-4D97-AF65-F5344CB8AC3E}">
        <p14:creationId xmlns:p14="http://schemas.microsoft.com/office/powerpoint/2010/main" val="208622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C4A87-6601-4B6E-9991-D258A63143DF}" type="datetimeFigureOut">
              <a:rPr lang="en-US" smtClean="0"/>
              <a:t>6/22/2026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75891B-4E01-4D32-B0B0-EC82C4755883}" type="slidenum">
              <a:rPr lang="en-US" smtClean="0"/>
              <a:t>‹#›</a:t>
            </a:fld>
            <a:endParaRPr lang="en-US"/>
          </a:p>
        </p:txBody>
      </p:sp>
    </p:spTree>
    <p:extLst>
      <p:ext uri="{BB962C8B-B14F-4D97-AF65-F5344CB8AC3E}">
        <p14:creationId xmlns:p14="http://schemas.microsoft.com/office/powerpoint/2010/main" val="511286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C4A87-6601-4B6E-9991-D258A63143DF}" type="datetimeFigureOut">
              <a:rPr lang="en-US" smtClean="0"/>
              <a:t>6/22/2026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75891B-4E01-4D32-B0B0-EC82C4755883}" type="slidenum">
              <a:rPr lang="en-US" smtClean="0"/>
              <a:t>‹#›</a:t>
            </a:fld>
            <a:endParaRPr lang="en-US"/>
          </a:p>
        </p:txBody>
      </p:sp>
    </p:spTree>
    <p:extLst>
      <p:ext uri="{BB962C8B-B14F-4D97-AF65-F5344CB8AC3E}">
        <p14:creationId xmlns:p14="http://schemas.microsoft.com/office/powerpoint/2010/main" val="150438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C4A87-6601-4B6E-9991-D258A63143DF}" type="datetimeFigureOut">
              <a:rPr lang="en-US" smtClean="0"/>
              <a:t>6/22/2026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75891B-4E01-4D32-B0B0-EC82C4755883}" type="slidenum">
              <a:rPr lang="en-US" smtClean="0"/>
              <a:t>‹#›</a:t>
            </a:fld>
            <a:endParaRPr lang="en-US"/>
          </a:p>
        </p:txBody>
      </p:sp>
    </p:spTree>
    <p:extLst>
      <p:ext uri="{BB962C8B-B14F-4D97-AF65-F5344CB8AC3E}">
        <p14:creationId xmlns:p14="http://schemas.microsoft.com/office/powerpoint/2010/main" val="2516619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C4A87-6601-4B6E-9991-D258A63143DF}" type="datetimeFigureOut">
              <a:rPr lang="en-US" smtClean="0"/>
              <a:t>6/22/2026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75891B-4E01-4D32-B0B0-EC82C4755883}" type="slidenum">
              <a:rPr lang="en-US" smtClean="0"/>
              <a:t>‹#›</a:t>
            </a:fld>
            <a:endParaRPr lang="en-US"/>
          </a:p>
        </p:txBody>
      </p:sp>
    </p:spTree>
    <p:extLst>
      <p:ext uri="{BB962C8B-B14F-4D97-AF65-F5344CB8AC3E}">
        <p14:creationId xmlns:p14="http://schemas.microsoft.com/office/powerpoint/2010/main" val="1295317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C4A87-6601-4B6E-9991-D258A63143DF}" type="datetimeFigureOut">
              <a:rPr lang="en-US" smtClean="0"/>
              <a:t>6/22/2026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75891B-4E01-4D32-B0B0-EC82C4755883}" type="slidenum">
              <a:rPr lang="en-US" smtClean="0"/>
              <a:t>‹#›</a:t>
            </a:fld>
            <a:endParaRPr lang="en-US"/>
          </a:p>
        </p:txBody>
      </p:sp>
    </p:spTree>
    <p:extLst>
      <p:ext uri="{BB962C8B-B14F-4D97-AF65-F5344CB8AC3E}">
        <p14:creationId xmlns:p14="http://schemas.microsoft.com/office/powerpoint/2010/main" val="2052878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C4A87-6601-4B6E-9991-D258A63143DF}" type="datetimeFigureOut">
              <a:rPr lang="en-US" smtClean="0"/>
              <a:t>6/22/2026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75891B-4E01-4D32-B0B0-EC82C4755883}" type="slidenum">
              <a:rPr lang="en-US" smtClean="0"/>
              <a:t>‹#›</a:t>
            </a:fld>
            <a:endParaRPr lang="en-US"/>
          </a:p>
        </p:txBody>
      </p:sp>
    </p:spTree>
    <p:extLst>
      <p:ext uri="{BB962C8B-B14F-4D97-AF65-F5344CB8AC3E}">
        <p14:creationId xmlns:p14="http://schemas.microsoft.com/office/powerpoint/2010/main" val="3510697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C4A87-6601-4B6E-9991-D258A63143DF}" type="datetimeFigureOut">
              <a:rPr lang="en-US" smtClean="0"/>
              <a:t>6/22/2026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75891B-4E01-4D32-B0B0-EC82C4755883}" type="slidenum">
              <a:rPr lang="en-US" smtClean="0"/>
              <a:t>‹#›</a:t>
            </a:fld>
            <a:endParaRPr lang="en-US"/>
          </a:p>
        </p:txBody>
      </p:sp>
    </p:spTree>
    <p:extLst>
      <p:ext uri="{BB962C8B-B14F-4D97-AF65-F5344CB8AC3E}">
        <p14:creationId xmlns:p14="http://schemas.microsoft.com/office/powerpoint/2010/main" val="2232478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60000"/>
                    <a:lumOff val="40000"/>
                  </a:schemeClr>
                </a:solidFill>
              </a:defRPr>
            </a:lvl1pPr>
          </a:lstStyle>
          <a:p>
            <a:fld id="{C76C4A87-6601-4B6E-9991-D258A63143DF}" type="datetimeFigureOut">
              <a:rPr lang="en-US" smtClean="0"/>
              <a:t>6/22/2026</a:t>
            </a:fld>
            <a:endParaRPr lang="en-US"/>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60000"/>
                    <a:lumOff val="40000"/>
                  </a:schemeClr>
                </a:solidFill>
              </a:defRPr>
            </a:lvl1pPr>
          </a:lstStyle>
          <a:p>
            <a:fld id="{3C75891B-4E01-4D32-B0B0-EC82C4755883}" type="slidenum">
              <a:rPr lang="en-US" smtClean="0"/>
              <a:t>‹#›</a:t>
            </a:fld>
            <a:endParaRPr lang="en-US"/>
          </a:p>
        </p:txBody>
      </p:sp>
    </p:spTree>
    <p:extLst>
      <p:ext uri="{BB962C8B-B14F-4D97-AF65-F5344CB8AC3E}">
        <p14:creationId xmlns:p14="http://schemas.microsoft.com/office/powerpoint/2010/main" val="316495535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914400" rtl="0" eaLnBrk="1" latinLnBrk="0" hangingPunct="1">
        <a:lnSpc>
          <a:spcPct val="90000"/>
        </a:lnSpc>
        <a:spcBef>
          <a:spcPct val="0"/>
        </a:spcBef>
        <a:buNone/>
        <a:defRPr sz="5400" kern="1200" cap="all" baseline="0">
          <a:solidFill>
            <a:schemeClr val="accent1">
              <a:lumMod val="60000"/>
              <a:lumOff val="40000"/>
            </a:schemeClr>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lumMod val="60000"/>
            <a:lumOff val="40000"/>
          </a:schemeClr>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lumMod val="60000"/>
            <a:lumOff val="40000"/>
          </a:schemeClr>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45726-0E12-833F-C1DE-ADAE77D27B30}"/>
              </a:ext>
            </a:extLst>
          </p:cNvPr>
          <p:cNvSpPr>
            <a:spLocks noGrp="1"/>
          </p:cNvSpPr>
          <p:nvPr>
            <p:ph type="ctrTitle"/>
          </p:nvPr>
        </p:nvSpPr>
        <p:spPr/>
        <p:txBody>
          <a:bodyPr/>
          <a:lstStyle/>
          <a:p>
            <a:r>
              <a:rPr lang="en-US" dirty="0"/>
              <a:t>Veteran benefits and financial aid</a:t>
            </a:r>
          </a:p>
        </p:txBody>
      </p:sp>
      <p:sp>
        <p:nvSpPr>
          <p:cNvPr id="3" name="Subtitle 2">
            <a:extLst>
              <a:ext uri="{FF2B5EF4-FFF2-40B4-BE49-F238E27FC236}">
                <a16:creationId xmlns:a16="http://schemas.microsoft.com/office/drawing/2014/main" id="{BEB39DBD-AC20-7E8E-FEA3-6AC6EDB97290}"/>
              </a:ext>
            </a:extLst>
          </p:cNvPr>
          <p:cNvSpPr>
            <a:spLocks noGrp="1"/>
          </p:cNvSpPr>
          <p:nvPr>
            <p:ph type="subTitle" idx="1"/>
          </p:nvPr>
        </p:nvSpPr>
        <p:spPr/>
        <p:txBody>
          <a:bodyPr/>
          <a:lstStyle/>
          <a:p>
            <a:r>
              <a:rPr lang="en-US" dirty="0"/>
              <a:t>Casey Lehmann – Nicolet college – financial aid manager</a:t>
            </a:r>
          </a:p>
        </p:txBody>
      </p:sp>
    </p:spTree>
    <p:extLst>
      <p:ext uri="{BB962C8B-B14F-4D97-AF65-F5344CB8AC3E}">
        <p14:creationId xmlns:p14="http://schemas.microsoft.com/office/powerpoint/2010/main" val="4226915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B6416D-D6F2-D946-1CFE-9A92E1A5AD4F}"/>
              </a:ext>
            </a:extLst>
          </p:cNvPr>
          <p:cNvSpPr txBox="1"/>
          <p:nvPr/>
        </p:nvSpPr>
        <p:spPr>
          <a:xfrm>
            <a:off x="777240" y="1255600"/>
            <a:ext cx="9902952" cy="3046988"/>
          </a:xfrm>
          <a:prstGeom prst="rect">
            <a:avLst/>
          </a:prstGeom>
          <a:noFill/>
        </p:spPr>
        <p:txBody>
          <a:bodyPr wrap="square">
            <a:spAutoFit/>
          </a:bodyPr>
          <a:lstStyle/>
          <a:p>
            <a:pPr algn="ctr"/>
            <a:r>
              <a:rPr lang="en-US" sz="4800" dirty="0">
                <a:solidFill>
                  <a:srgbClr val="C00000"/>
                </a:solidFill>
                <a:latin typeface="Amasis MT Pro Medium" panose="02040604050005020304" pitchFamily="18" charset="0"/>
              </a:rPr>
              <a:t>Question 1:</a:t>
            </a:r>
          </a:p>
          <a:p>
            <a:pPr algn="ctr"/>
            <a:endParaRPr lang="en-US" sz="4800" dirty="0">
              <a:solidFill>
                <a:srgbClr val="C00000"/>
              </a:solidFill>
              <a:latin typeface="Amasis MT Pro Medium" panose="02040604050005020304" pitchFamily="18" charset="0"/>
            </a:endParaRPr>
          </a:p>
          <a:p>
            <a:pPr algn="ctr"/>
            <a:r>
              <a:rPr lang="en-US" sz="4800" dirty="0">
                <a:solidFill>
                  <a:srgbClr val="C00000"/>
                </a:solidFill>
                <a:latin typeface="Amasis MT Pro Medium" panose="02040604050005020304" pitchFamily="18" charset="0"/>
              </a:rPr>
              <a:t>How do VA education benefits impact other financial aid awards?</a:t>
            </a:r>
          </a:p>
        </p:txBody>
      </p:sp>
    </p:spTree>
    <p:extLst>
      <p:ext uri="{BB962C8B-B14F-4D97-AF65-F5344CB8AC3E}">
        <p14:creationId xmlns:p14="http://schemas.microsoft.com/office/powerpoint/2010/main" val="2223197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B25C17-DC35-E652-8028-0AA62CA3EC87}"/>
              </a:ext>
            </a:extLst>
          </p:cNvPr>
          <p:cNvSpPr>
            <a:spLocks noGrp="1"/>
          </p:cNvSpPr>
          <p:nvPr>
            <p:ph type="title"/>
          </p:nvPr>
        </p:nvSpPr>
        <p:spPr>
          <a:xfrm>
            <a:off x="6556354" y="685800"/>
            <a:ext cx="4526328" cy="1151965"/>
          </a:xfrm>
        </p:spPr>
        <p:txBody>
          <a:bodyPr>
            <a:normAutofit/>
          </a:bodyPr>
          <a:lstStyle/>
          <a:p>
            <a:pPr algn="ctr"/>
            <a:r>
              <a:rPr lang="en-US" sz="3800" dirty="0">
                <a:solidFill>
                  <a:schemeClr val="accent1">
                    <a:lumMod val="75000"/>
                  </a:schemeClr>
                </a:solidFill>
              </a:rPr>
              <a:t>Let’s start with the basics</a:t>
            </a:r>
          </a:p>
        </p:txBody>
      </p:sp>
      <p:sp>
        <p:nvSpPr>
          <p:cNvPr id="17" name="Rectangle 16">
            <a:extLst>
              <a:ext uri="{FF2B5EF4-FFF2-40B4-BE49-F238E27FC236}">
                <a16:creationId xmlns:a16="http://schemas.microsoft.com/office/drawing/2014/main" id="{5520A7E8-6A79-41A1-9554-E864828E78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0240" y="457200"/>
            <a:ext cx="5589425" cy="4686138"/>
          </a:xfrm>
          <a:prstGeom prst="rect">
            <a:avLst/>
          </a:prstGeom>
          <a:solidFill>
            <a:schemeClr val="bg1"/>
          </a:solidFill>
          <a:ln w="57150" cmpd="thinThick">
            <a:solidFill>
              <a:schemeClr val="bg1">
                <a:lumMod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DD79315-2600-F5C6-C4A8-EF2E62A7AB7A}"/>
              </a:ext>
            </a:extLst>
          </p:cNvPr>
          <p:cNvPicPr>
            <a:picLocks noChangeAspect="1"/>
          </p:cNvPicPr>
          <p:nvPr/>
        </p:nvPicPr>
        <p:blipFill>
          <a:blip r:embed="rId3"/>
          <a:stretch>
            <a:fillRect/>
          </a:stretch>
        </p:blipFill>
        <p:spPr>
          <a:xfrm>
            <a:off x="750708" y="1409462"/>
            <a:ext cx="5099864" cy="2779425"/>
          </a:xfrm>
          <a:prstGeom prst="rect">
            <a:avLst/>
          </a:prstGeom>
        </p:spPr>
      </p:pic>
      <p:sp>
        <p:nvSpPr>
          <p:cNvPr id="3" name="Content Placeholder 2">
            <a:extLst>
              <a:ext uri="{FF2B5EF4-FFF2-40B4-BE49-F238E27FC236}">
                <a16:creationId xmlns:a16="http://schemas.microsoft.com/office/drawing/2014/main" id="{CB655DE9-FE85-418C-A872-6901849CCEAB}"/>
              </a:ext>
            </a:extLst>
          </p:cNvPr>
          <p:cNvSpPr>
            <a:spLocks noGrp="1"/>
          </p:cNvSpPr>
          <p:nvPr>
            <p:ph sz="quarter" idx="13"/>
          </p:nvPr>
        </p:nvSpPr>
        <p:spPr>
          <a:xfrm>
            <a:off x="6340133" y="1901952"/>
            <a:ext cx="5101159" cy="3438144"/>
          </a:xfrm>
        </p:spPr>
        <p:txBody>
          <a:bodyPr>
            <a:normAutofit fontScale="25000" lnSpcReduction="20000"/>
          </a:bodyPr>
          <a:lstStyle/>
          <a:p>
            <a:pPr marL="0" indent="0" algn="ctr">
              <a:buNone/>
            </a:pPr>
            <a:endParaRPr lang="en-US" dirty="0"/>
          </a:p>
          <a:p>
            <a:pPr marL="0" indent="0" algn="ctr">
              <a:buNone/>
            </a:pPr>
            <a:endParaRPr lang="en-US" dirty="0"/>
          </a:p>
          <a:p>
            <a:pPr marL="0" indent="0" algn="ctr">
              <a:buNone/>
            </a:pPr>
            <a:endParaRPr lang="en-US" dirty="0"/>
          </a:p>
          <a:p>
            <a:pPr marL="0" indent="0" algn="ctr">
              <a:buNone/>
            </a:pPr>
            <a:r>
              <a:rPr lang="en-US" sz="7200" dirty="0">
                <a:solidFill>
                  <a:schemeClr val="accent1">
                    <a:lumMod val="75000"/>
                  </a:schemeClr>
                </a:solidFill>
              </a:rPr>
              <a:t>Cost of Attendance</a:t>
            </a:r>
          </a:p>
          <a:p>
            <a:pPr marL="0" indent="0" algn="ctr">
              <a:buNone/>
            </a:pPr>
            <a:r>
              <a:rPr lang="en-US" sz="6400" dirty="0">
                <a:solidFill>
                  <a:schemeClr val="accent1">
                    <a:lumMod val="75000"/>
                  </a:schemeClr>
                </a:solidFill>
                <a:latin typeface="Congenial SemiBold" panose="020F0502020204030204" pitchFamily="2" charset="0"/>
              </a:rPr>
              <a:t>Also known as the student’s budget</a:t>
            </a:r>
          </a:p>
          <a:p>
            <a:pPr marL="0" indent="0" algn="ctr">
              <a:buNone/>
            </a:pPr>
            <a:r>
              <a:rPr lang="en-US" sz="6400" dirty="0">
                <a:solidFill>
                  <a:schemeClr val="accent1">
                    <a:lumMod val="75000"/>
                  </a:schemeClr>
                </a:solidFill>
                <a:latin typeface="Congenial SemiBold" panose="020F0502020204030204" pitchFamily="2" charset="0"/>
              </a:rPr>
              <a:t>School’s best estimate of the costs a student will incur during a specified period of enrollment.</a:t>
            </a:r>
          </a:p>
          <a:p>
            <a:pPr marL="0" indent="0" algn="ctr">
              <a:buNone/>
            </a:pPr>
            <a:r>
              <a:rPr lang="en-US" sz="6400" dirty="0">
                <a:solidFill>
                  <a:schemeClr val="accent1">
                    <a:lumMod val="75000"/>
                  </a:schemeClr>
                </a:solidFill>
                <a:latin typeface="Congenial SemiBold" panose="020F0502020204030204" pitchFamily="2" charset="0"/>
              </a:rPr>
              <a:t>Generally, cannot award financial aid over cost of attendance</a:t>
            </a:r>
          </a:p>
          <a:p>
            <a:pPr marL="0" indent="0" algn="ctr">
              <a:buNone/>
            </a:pPr>
            <a:endParaRPr lang="en-US" sz="6400" dirty="0">
              <a:solidFill>
                <a:schemeClr val="accent1">
                  <a:lumMod val="75000"/>
                </a:schemeClr>
              </a:solidFill>
              <a:latin typeface="Congenial SemiBold" panose="020F0502020204030204" pitchFamily="2" charset="0"/>
            </a:endParaRPr>
          </a:p>
          <a:p>
            <a:pPr marL="0" indent="0" algn="ctr">
              <a:buNone/>
            </a:pPr>
            <a:r>
              <a:rPr lang="en-US" sz="6400" dirty="0">
                <a:solidFill>
                  <a:schemeClr val="accent1">
                    <a:lumMod val="75000"/>
                  </a:schemeClr>
                </a:solidFill>
                <a:latin typeface="Congenial SemiBold" panose="020F0502020204030204" pitchFamily="2" charset="0"/>
              </a:rPr>
              <a:t>Cost of attendance – student aid index = financial need</a:t>
            </a:r>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662259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8E9E7-09E3-D4E3-50CB-66484DE657AC}"/>
              </a:ext>
            </a:extLst>
          </p:cNvPr>
          <p:cNvSpPr>
            <a:spLocks noGrp="1"/>
          </p:cNvSpPr>
          <p:nvPr>
            <p:ph type="title"/>
          </p:nvPr>
        </p:nvSpPr>
        <p:spPr>
          <a:xfrm>
            <a:off x="685801" y="448056"/>
            <a:ext cx="10396882" cy="1395884"/>
          </a:xfrm>
        </p:spPr>
        <p:txBody>
          <a:bodyPr>
            <a:normAutofit/>
          </a:bodyPr>
          <a:lstStyle/>
          <a:p>
            <a:pPr algn="ctr"/>
            <a:r>
              <a:rPr lang="en-US" sz="4800" dirty="0">
                <a:solidFill>
                  <a:schemeClr val="accent1">
                    <a:lumMod val="75000"/>
                  </a:schemeClr>
                </a:solidFill>
              </a:rPr>
              <a:t>Federal vs. state Va education benefits</a:t>
            </a:r>
          </a:p>
        </p:txBody>
      </p:sp>
      <p:sp>
        <p:nvSpPr>
          <p:cNvPr id="3" name="Content Placeholder 2">
            <a:extLst>
              <a:ext uri="{FF2B5EF4-FFF2-40B4-BE49-F238E27FC236}">
                <a16:creationId xmlns:a16="http://schemas.microsoft.com/office/drawing/2014/main" id="{E6BAB6A9-BC66-4D0B-843D-A711B891B323}"/>
              </a:ext>
            </a:extLst>
          </p:cNvPr>
          <p:cNvSpPr>
            <a:spLocks noGrp="1"/>
          </p:cNvSpPr>
          <p:nvPr>
            <p:ph sz="quarter" idx="13"/>
          </p:nvPr>
        </p:nvSpPr>
        <p:spPr>
          <a:ln w="38100">
            <a:solidFill>
              <a:schemeClr val="bg1"/>
            </a:solidFill>
          </a:ln>
        </p:spPr>
        <p:txBody>
          <a:bodyPr>
            <a:normAutofit/>
          </a:bodyPr>
          <a:lstStyle/>
          <a:p>
            <a:r>
              <a:rPr lang="en-US" sz="2800" dirty="0">
                <a:solidFill>
                  <a:srgbClr val="C00000"/>
                </a:solidFill>
                <a:latin typeface="Lucida Sans" panose="020B0602030504020204" pitchFamily="34" charset="0"/>
              </a:rPr>
              <a:t>Federal </a:t>
            </a:r>
            <a:r>
              <a:rPr lang="en-US" sz="2800" dirty="0" err="1">
                <a:solidFill>
                  <a:srgbClr val="C00000"/>
                </a:solidFill>
                <a:latin typeface="Lucida Sans" panose="020B0602030504020204" pitchFamily="34" charset="0"/>
              </a:rPr>
              <a:t>va</a:t>
            </a:r>
            <a:r>
              <a:rPr lang="en-US" sz="2800" dirty="0">
                <a:solidFill>
                  <a:srgbClr val="C00000"/>
                </a:solidFill>
                <a:latin typeface="Lucida Sans" panose="020B0602030504020204" pitchFamily="34" charset="0"/>
              </a:rPr>
              <a:t> education benefits plus other financial aid may exceed a student’s cost of attendance</a:t>
            </a:r>
          </a:p>
        </p:txBody>
      </p:sp>
      <p:sp>
        <p:nvSpPr>
          <p:cNvPr id="4" name="Content Placeholder 3">
            <a:extLst>
              <a:ext uri="{FF2B5EF4-FFF2-40B4-BE49-F238E27FC236}">
                <a16:creationId xmlns:a16="http://schemas.microsoft.com/office/drawing/2014/main" id="{EF89B704-4492-CE37-ED63-9C71203013AD}"/>
              </a:ext>
            </a:extLst>
          </p:cNvPr>
          <p:cNvSpPr>
            <a:spLocks noGrp="1"/>
          </p:cNvSpPr>
          <p:nvPr>
            <p:ph sz="quarter" idx="14"/>
          </p:nvPr>
        </p:nvSpPr>
        <p:spPr>
          <a:ln w="38100">
            <a:solidFill>
              <a:schemeClr val="bg1"/>
            </a:solidFill>
          </a:ln>
        </p:spPr>
        <p:txBody>
          <a:bodyPr>
            <a:normAutofit/>
          </a:bodyPr>
          <a:lstStyle/>
          <a:p>
            <a:r>
              <a:rPr lang="en-US" sz="2800" dirty="0">
                <a:solidFill>
                  <a:srgbClr val="C00000"/>
                </a:solidFill>
                <a:latin typeface="Lucida Sans" panose="020B0602030504020204" pitchFamily="34" charset="0"/>
              </a:rPr>
              <a:t>State </a:t>
            </a:r>
            <a:r>
              <a:rPr lang="en-US" sz="2800" dirty="0" err="1">
                <a:solidFill>
                  <a:srgbClr val="C00000"/>
                </a:solidFill>
                <a:latin typeface="Lucida Sans" panose="020B0602030504020204" pitchFamily="34" charset="0"/>
              </a:rPr>
              <a:t>va</a:t>
            </a:r>
            <a:r>
              <a:rPr lang="en-US" sz="2800" dirty="0">
                <a:solidFill>
                  <a:srgbClr val="C00000"/>
                </a:solidFill>
                <a:latin typeface="Lucida Sans" panose="020B0602030504020204" pitchFamily="34" charset="0"/>
              </a:rPr>
              <a:t> education benefits plus other financial aid may </a:t>
            </a:r>
            <a:r>
              <a:rPr lang="en-US" sz="2800" b="1" u="sng" dirty="0">
                <a:solidFill>
                  <a:srgbClr val="C00000"/>
                </a:solidFill>
                <a:latin typeface="Lucida Sans" panose="020B0602030504020204" pitchFamily="34" charset="0"/>
              </a:rPr>
              <a:t>not</a:t>
            </a:r>
            <a:r>
              <a:rPr lang="en-US" sz="2800" dirty="0">
                <a:solidFill>
                  <a:srgbClr val="C00000"/>
                </a:solidFill>
                <a:latin typeface="Lucida Sans" panose="020B0602030504020204" pitchFamily="34" charset="0"/>
              </a:rPr>
              <a:t> exceed a student’s cost of attendance</a:t>
            </a:r>
          </a:p>
        </p:txBody>
      </p:sp>
    </p:spTree>
    <p:extLst>
      <p:ext uri="{BB962C8B-B14F-4D97-AF65-F5344CB8AC3E}">
        <p14:creationId xmlns:p14="http://schemas.microsoft.com/office/powerpoint/2010/main" val="605924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duotone>
              <a:schemeClr val="bg1">
                <a:shade val="48000"/>
                <a:satMod val="110000"/>
                <a:lumMod val="40000"/>
              </a:schemeClr>
              <a:schemeClr val="bg1">
                <a:tint val="90000"/>
                <a:lumMod val="106000"/>
              </a:schemeClr>
            </a:duotone>
          </a:blip>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1AAE666-D450-4D46-B3F5-E098145E86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9" name="Freeform 11">
            <a:extLst>
              <a:ext uri="{FF2B5EF4-FFF2-40B4-BE49-F238E27FC236}">
                <a16:creationId xmlns:a16="http://schemas.microsoft.com/office/drawing/2014/main" id="{035AEC3B-8780-40F2-8E36-164A291025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Freeform 13">
            <a:extLst>
              <a:ext uri="{FF2B5EF4-FFF2-40B4-BE49-F238E27FC236}">
                <a16:creationId xmlns:a16="http://schemas.microsoft.com/office/drawing/2014/main" id="{54AA3E27-98A5-4774-AC72-D8E00FEC60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Freeform 25">
            <a:extLst>
              <a:ext uri="{FF2B5EF4-FFF2-40B4-BE49-F238E27FC236}">
                <a16:creationId xmlns:a16="http://schemas.microsoft.com/office/drawing/2014/main" id="{9795977E-891E-4A10-B802-1E5BF3642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14">
            <a:extLst>
              <a:ext uri="{FF2B5EF4-FFF2-40B4-BE49-F238E27FC236}">
                <a16:creationId xmlns:a16="http://schemas.microsoft.com/office/drawing/2014/main" id="{6B918539-48DD-4DE8-ABA3-5281D70C8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16" name="5-Point Star 24">
            <a:extLst>
              <a:ext uri="{FF2B5EF4-FFF2-40B4-BE49-F238E27FC236}">
                <a16:creationId xmlns:a16="http://schemas.microsoft.com/office/drawing/2014/main" id="{0AB3BB71-4233-49EC-85FA-3CBE6B7C4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420000">
            <a:off x="4221385" y="5111356"/>
            <a:ext cx="515386" cy="515386"/>
          </a:xfrm>
          <a:prstGeom prst="star5">
            <a:avLst>
              <a:gd name="adj" fmla="val 26693"/>
              <a:gd name="hf" fmla="val 105146"/>
              <a:gd name="vf" fmla="val 110557"/>
            </a:avLst>
          </a:prstGeom>
          <a:solidFill>
            <a:schemeClr val="accent1">
              <a:lumMod val="60000"/>
              <a:lumOff val="40000"/>
              <a:alpha val="50000"/>
            </a:schemeClr>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23" name="Picture 22">
            <a:extLst>
              <a:ext uri="{FF2B5EF4-FFF2-40B4-BE49-F238E27FC236}">
                <a16:creationId xmlns:a16="http://schemas.microsoft.com/office/drawing/2014/main" id="{63A98CF9-7D8D-438E-99DF-0A89D4B6E9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5" name="Rectangle 24">
            <a:extLst>
              <a:ext uri="{FF2B5EF4-FFF2-40B4-BE49-F238E27FC236}">
                <a16:creationId xmlns:a16="http://schemas.microsoft.com/office/drawing/2014/main" id="{41FC7108-AE7D-4307-9ADD-F57B45DAFF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6" y="0"/>
            <a:ext cx="4632997" cy="6858000"/>
          </a:xfrm>
          <a:prstGeom prst="rect">
            <a:avLst/>
          </a:pr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5">
            <a:extLst>
              <a:ext uri="{FF2B5EF4-FFF2-40B4-BE49-F238E27FC236}">
                <a16:creationId xmlns:a16="http://schemas.microsoft.com/office/drawing/2014/main" id="{2B4DC8D4-0E2A-474F-B754-0F2791ACA7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93205" cy="6576643"/>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txBody>
          <a:bodyPr/>
          <a:lstStyle/>
          <a:p>
            <a:endParaRPr lang="en-US"/>
          </a:p>
        </p:txBody>
      </p:sp>
      <p:sp>
        <p:nvSpPr>
          <p:cNvPr id="2" name="Title 1">
            <a:extLst>
              <a:ext uri="{FF2B5EF4-FFF2-40B4-BE49-F238E27FC236}">
                <a16:creationId xmlns:a16="http://schemas.microsoft.com/office/drawing/2014/main" id="{72C49C78-81AC-F98B-AB89-8416608EB5EB}"/>
              </a:ext>
            </a:extLst>
          </p:cNvPr>
          <p:cNvSpPr>
            <a:spLocks noGrp="1"/>
          </p:cNvSpPr>
          <p:nvPr>
            <p:ph type="title"/>
          </p:nvPr>
        </p:nvSpPr>
        <p:spPr>
          <a:xfrm>
            <a:off x="127819" y="1304458"/>
            <a:ext cx="4080432" cy="3544274"/>
          </a:xfrm>
        </p:spPr>
        <p:txBody>
          <a:bodyPr vert="horz" lIns="91440" tIns="45720" rIns="91440" bIns="45720" rtlCol="0" anchor="b">
            <a:normAutofit/>
          </a:bodyPr>
          <a:lstStyle/>
          <a:p>
            <a:pPr algn="ctr"/>
            <a:r>
              <a:rPr lang="en-US" sz="2100" dirty="0">
                <a:solidFill>
                  <a:schemeClr val="accent1">
                    <a:lumMod val="75000"/>
                  </a:schemeClr>
                </a:solidFill>
                <a:latin typeface="Amasis MT Pro Medium" panose="02040604050005020304" pitchFamily="18" charset="0"/>
              </a:rPr>
              <a:t>STATE VA BENEFITS ARE INCLUDED IN THE CATEGORY OF OTHER FINANCIAL ASSISTANCE</a:t>
            </a:r>
            <a:br>
              <a:rPr lang="en-US" sz="2100" dirty="0">
                <a:solidFill>
                  <a:schemeClr val="accent1">
                    <a:lumMod val="75000"/>
                  </a:schemeClr>
                </a:solidFill>
                <a:latin typeface="Amasis MT Pro Medium" panose="02040604050005020304" pitchFamily="18" charset="0"/>
              </a:rPr>
            </a:br>
            <a:br>
              <a:rPr lang="en-US" sz="2100" dirty="0">
                <a:solidFill>
                  <a:schemeClr val="accent1">
                    <a:lumMod val="75000"/>
                  </a:schemeClr>
                </a:solidFill>
                <a:latin typeface="Amasis MT Pro Medium" panose="02040604050005020304" pitchFamily="18" charset="0"/>
              </a:rPr>
            </a:br>
            <a:r>
              <a:rPr lang="en-US" sz="2100" dirty="0">
                <a:solidFill>
                  <a:schemeClr val="accent1">
                    <a:lumMod val="75000"/>
                  </a:schemeClr>
                </a:solidFill>
                <a:latin typeface="Amasis MT Pro Medium" panose="02040604050005020304" pitchFamily="18" charset="0"/>
              </a:rPr>
              <a:t>CAN MAKE A DIFFERENCE AS TO WHAT LOANS A STUDENT IS ELIGIBLE FOR</a:t>
            </a:r>
            <a:br>
              <a:rPr lang="en-US" sz="2100" dirty="0">
                <a:solidFill>
                  <a:schemeClr val="accent1">
                    <a:lumMod val="75000"/>
                  </a:schemeClr>
                </a:solidFill>
                <a:latin typeface="Amasis MT Pro Medium" panose="02040604050005020304" pitchFamily="18" charset="0"/>
              </a:rPr>
            </a:br>
            <a:br>
              <a:rPr lang="en-US" sz="2100" dirty="0">
                <a:solidFill>
                  <a:schemeClr val="accent1">
                    <a:lumMod val="75000"/>
                  </a:schemeClr>
                </a:solidFill>
                <a:latin typeface="Amasis MT Pro Medium" panose="02040604050005020304" pitchFamily="18" charset="0"/>
              </a:rPr>
            </a:br>
            <a:endParaRPr lang="en-US" sz="2100" dirty="0">
              <a:solidFill>
                <a:schemeClr val="accent1">
                  <a:lumMod val="75000"/>
                </a:schemeClr>
              </a:solidFill>
              <a:latin typeface="Amasis MT Pro Medium" panose="02040604050005020304" pitchFamily="18" charset="0"/>
            </a:endParaRPr>
          </a:p>
        </p:txBody>
      </p:sp>
      <p:sp>
        <p:nvSpPr>
          <p:cNvPr id="29" name="Rectangle 28">
            <a:extLst>
              <a:ext uri="{FF2B5EF4-FFF2-40B4-BE49-F238E27FC236}">
                <a16:creationId xmlns:a16="http://schemas.microsoft.com/office/drawing/2014/main" id="{CB0C90CD-139D-467F-9CA7-A8AC801A9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6" y="0"/>
            <a:ext cx="4248871" cy="226225"/>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30">
            <a:extLst>
              <a:ext uri="{FF2B5EF4-FFF2-40B4-BE49-F238E27FC236}">
                <a16:creationId xmlns:a16="http://schemas.microsoft.com/office/drawing/2014/main" id="{D1D8E8B5-D845-43C0-A8A3-993DED3D5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537" y="5762147"/>
            <a:ext cx="4250216"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3" name="Rectangle 32">
            <a:extLst>
              <a:ext uri="{FF2B5EF4-FFF2-40B4-BE49-F238E27FC236}">
                <a16:creationId xmlns:a16="http://schemas.microsoft.com/office/drawing/2014/main" id="{473B6E81-982E-413D-9628-F3DFD40661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1883" y="450792"/>
            <a:ext cx="6636823" cy="5950008"/>
          </a:xfrm>
          <a:prstGeom prst="rect">
            <a:avLst/>
          </a:prstGeom>
          <a:solidFill>
            <a:schemeClr val="bg1"/>
          </a:solidFill>
          <a:ln w="57150" cmpd="thinThick">
            <a:no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CF73CE84-F483-F968-0B82-6719F7FA2AE5}"/>
              </a:ext>
            </a:extLst>
          </p:cNvPr>
          <p:cNvPicPr>
            <a:picLocks noGrp="1" noChangeAspect="1"/>
          </p:cNvPicPr>
          <p:nvPr>
            <p:ph sz="quarter" idx="13"/>
          </p:nvPr>
        </p:nvPicPr>
        <p:blipFill>
          <a:blip r:embed="rId4"/>
          <a:srcRect r="8776" b="1"/>
          <a:stretch>
            <a:fillRect/>
          </a:stretch>
        </p:blipFill>
        <p:spPr>
          <a:xfrm>
            <a:off x="5321367" y="684680"/>
            <a:ext cx="6174771" cy="5482657"/>
          </a:xfrm>
          <a:prstGeom prst="rect">
            <a:avLst/>
          </a:prstGeom>
        </p:spPr>
      </p:pic>
      <p:cxnSp>
        <p:nvCxnSpPr>
          <p:cNvPr id="18" name="Straight Arrow Connector 17">
            <a:extLst>
              <a:ext uri="{FF2B5EF4-FFF2-40B4-BE49-F238E27FC236}">
                <a16:creationId xmlns:a16="http://schemas.microsoft.com/office/drawing/2014/main" id="{AFEB6DE4-19B9-40BE-1555-3B8990A0D8BE}"/>
              </a:ext>
            </a:extLst>
          </p:cNvPr>
          <p:cNvCxnSpPr/>
          <p:nvPr/>
        </p:nvCxnSpPr>
        <p:spPr>
          <a:xfrm flipV="1">
            <a:off x="3621024" y="2130552"/>
            <a:ext cx="1700343" cy="47548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9090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79A18-A502-1F07-3402-18BF31BB195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1F08F28-E7B0-5214-0543-0EE449BCFC03}"/>
              </a:ext>
            </a:extLst>
          </p:cNvPr>
          <p:cNvSpPr>
            <a:spLocks noGrp="1"/>
          </p:cNvSpPr>
          <p:nvPr>
            <p:ph type="title"/>
          </p:nvPr>
        </p:nvSpPr>
        <p:spPr>
          <a:xfrm>
            <a:off x="127818" y="684680"/>
            <a:ext cx="4992821" cy="4801720"/>
          </a:xfrm>
        </p:spPr>
        <p:txBody>
          <a:bodyPr vert="horz" lIns="91440" tIns="45720" rIns="91440" bIns="45720" rtlCol="0" anchor="b">
            <a:normAutofit fontScale="90000"/>
          </a:bodyPr>
          <a:lstStyle/>
          <a:p>
            <a:pPr algn="ctr"/>
            <a:r>
              <a:rPr lang="en-US" sz="2100" dirty="0">
                <a:solidFill>
                  <a:schemeClr val="accent1">
                    <a:lumMod val="75000"/>
                  </a:schemeClr>
                </a:solidFill>
                <a:latin typeface="Amasis MT Pro Medium" panose="02040604050005020304" pitchFamily="18" charset="0"/>
              </a:rPr>
              <a:t>THESE FEDERAL EDUCATION BENEFITS HAVE NO IMPACT ON A STUDENT’S TITLE IV AID ELIGIBILITY:</a:t>
            </a:r>
            <a:br>
              <a:rPr lang="en-US" sz="2100" dirty="0">
                <a:solidFill>
                  <a:schemeClr val="accent1">
                    <a:lumMod val="75000"/>
                  </a:schemeClr>
                </a:solidFill>
                <a:latin typeface="Amasis MT Pro Medium" panose="02040604050005020304" pitchFamily="18" charset="0"/>
              </a:rPr>
            </a:br>
            <a:br>
              <a:rPr lang="en-US" sz="2100" dirty="0">
                <a:solidFill>
                  <a:schemeClr val="accent1">
                    <a:lumMod val="75000"/>
                  </a:schemeClr>
                </a:solidFill>
                <a:latin typeface="Amasis MT Pro Medium" panose="02040604050005020304" pitchFamily="18" charset="0"/>
              </a:rPr>
            </a:br>
            <a:r>
              <a:rPr lang="en-US" sz="2000" dirty="0">
                <a:solidFill>
                  <a:schemeClr val="accent1">
                    <a:lumMod val="75000"/>
                  </a:schemeClr>
                </a:solidFill>
                <a:latin typeface="Amasis MT Pro Medium" panose="02040604050005020304" pitchFamily="18" charset="0"/>
              </a:rPr>
              <a:t>Chapter 1606</a:t>
            </a:r>
            <a:br>
              <a:rPr lang="en-US" sz="2000" dirty="0">
                <a:solidFill>
                  <a:schemeClr val="accent1">
                    <a:lumMod val="75000"/>
                  </a:schemeClr>
                </a:solidFill>
                <a:latin typeface="Amasis MT Pro Medium" panose="02040604050005020304" pitchFamily="18" charset="0"/>
              </a:rPr>
            </a:br>
            <a:r>
              <a:rPr lang="en-US" sz="2000" dirty="0">
                <a:solidFill>
                  <a:schemeClr val="accent1">
                    <a:lumMod val="75000"/>
                  </a:schemeClr>
                </a:solidFill>
                <a:latin typeface="Amasis MT Pro Medium" panose="02040604050005020304" pitchFamily="18" charset="0"/>
              </a:rPr>
              <a:t>Chapter 30</a:t>
            </a:r>
            <a:br>
              <a:rPr lang="en-US" sz="2000" dirty="0">
                <a:solidFill>
                  <a:schemeClr val="accent1">
                    <a:lumMod val="75000"/>
                  </a:schemeClr>
                </a:solidFill>
                <a:latin typeface="Amasis MT Pro Medium" panose="02040604050005020304" pitchFamily="18" charset="0"/>
              </a:rPr>
            </a:br>
            <a:r>
              <a:rPr lang="en-US" sz="2000" dirty="0">
                <a:solidFill>
                  <a:schemeClr val="accent1">
                    <a:lumMod val="75000"/>
                  </a:schemeClr>
                </a:solidFill>
                <a:latin typeface="Amasis MT Pro Medium" panose="02040604050005020304" pitchFamily="18" charset="0"/>
              </a:rPr>
              <a:t>Chapter 31</a:t>
            </a:r>
            <a:br>
              <a:rPr lang="en-US" sz="2000" dirty="0">
                <a:solidFill>
                  <a:schemeClr val="accent1">
                    <a:lumMod val="75000"/>
                  </a:schemeClr>
                </a:solidFill>
                <a:latin typeface="Amasis MT Pro Medium" panose="02040604050005020304" pitchFamily="18" charset="0"/>
              </a:rPr>
            </a:br>
            <a:r>
              <a:rPr lang="en-US" sz="2000" dirty="0">
                <a:solidFill>
                  <a:schemeClr val="accent1">
                    <a:lumMod val="75000"/>
                  </a:schemeClr>
                </a:solidFill>
                <a:latin typeface="Amasis MT Pro Medium" panose="02040604050005020304" pitchFamily="18" charset="0"/>
              </a:rPr>
              <a:t>chapter 33</a:t>
            </a:r>
            <a:br>
              <a:rPr lang="en-US" sz="2000" dirty="0">
                <a:solidFill>
                  <a:schemeClr val="accent1">
                    <a:lumMod val="75000"/>
                  </a:schemeClr>
                </a:solidFill>
                <a:latin typeface="Amasis MT Pro Medium" panose="02040604050005020304" pitchFamily="18" charset="0"/>
              </a:rPr>
            </a:br>
            <a:r>
              <a:rPr lang="en-US" sz="2000" dirty="0">
                <a:solidFill>
                  <a:schemeClr val="accent1">
                    <a:lumMod val="75000"/>
                  </a:schemeClr>
                </a:solidFill>
                <a:latin typeface="Amasis MT Pro Medium" panose="02040604050005020304" pitchFamily="18" charset="0"/>
              </a:rPr>
              <a:t>Chapter 35</a:t>
            </a:r>
            <a:br>
              <a:rPr lang="en-US" sz="2000" dirty="0">
                <a:solidFill>
                  <a:schemeClr val="accent1">
                    <a:lumMod val="75000"/>
                  </a:schemeClr>
                </a:solidFill>
                <a:latin typeface="Amasis MT Pro Medium" panose="02040604050005020304" pitchFamily="18" charset="0"/>
              </a:rPr>
            </a:br>
            <a:br>
              <a:rPr lang="en-US" sz="2000" dirty="0">
                <a:solidFill>
                  <a:schemeClr val="accent1">
                    <a:lumMod val="75000"/>
                  </a:schemeClr>
                </a:solidFill>
                <a:latin typeface="Amasis MT Pro Medium" panose="02040604050005020304" pitchFamily="18" charset="0"/>
              </a:rPr>
            </a:br>
            <a:r>
              <a:rPr lang="en-US" sz="2000" dirty="0">
                <a:solidFill>
                  <a:schemeClr val="accent1">
                    <a:lumMod val="75000"/>
                  </a:schemeClr>
                </a:solidFill>
                <a:latin typeface="Amasis MT Pro Medium" panose="02040604050005020304" pitchFamily="18" charset="0"/>
              </a:rPr>
              <a:t>ignore above benefits for title iv purposes</a:t>
            </a:r>
            <a:br>
              <a:rPr lang="en-US" sz="2000" dirty="0">
                <a:solidFill>
                  <a:schemeClr val="accent1">
                    <a:lumMod val="75000"/>
                  </a:schemeClr>
                </a:solidFill>
                <a:latin typeface="Amasis MT Pro Medium" panose="02040604050005020304" pitchFamily="18" charset="0"/>
              </a:rPr>
            </a:br>
            <a:br>
              <a:rPr lang="en-US" sz="2100" dirty="0">
                <a:solidFill>
                  <a:schemeClr val="accent1">
                    <a:lumMod val="75000"/>
                  </a:schemeClr>
                </a:solidFill>
                <a:latin typeface="Amasis MT Pro Medium" panose="02040604050005020304" pitchFamily="18" charset="0"/>
              </a:rPr>
            </a:br>
            <a:r>
              <a:rPr lang="en-US" sz="2100" dirty="0">
                <a:solidFill>
                  <a:schemeClr val="accent1">
                    <a:lumMod val="75000"/>
                  </a:schemeClr>
                </a:solidFill>
                <a:latin typeface="Amasis MT Pro Medium" panose="02040604050005020304" pitchFamily="18" charset="0"/>
              </a:rPr>
              <a:t>not counted as other financial assistance</a:t>
            </a:r>
            <a:br>
              <a:rPr lang="en-US" sz="2100" dirty="0">
                <a:solidFill>
                  <a:schemeClr val="accent1">
                    <a:lumMod val="75000"/>
                  </a:schemeClr>
                </a:solidFill>
                <a:latin typeface="Amasis MT Pro Medium" panose="02040604050005020304" pitchFamily="18" charset="0"/>
              </a:rPr>
            </a:br>
            <a:br>
              <a:rPr lang="en-US" sz="2100" dirty="0">
                <a:solidFill>
                  <a:schemeClr val="accent1">
                    <a:lumMod val="75000"/>
                  </a:schemeClr>
                </a:solidFill>
                <a:latin typeface="Amasis MT Pro Medium" panose="02040604050005020304" pitchFamily="18" charset="0"/>
              </a:rPr>
            </a:br>
            <a:r>
              <a:rPr lang="en-US" sz="2100" dirty="0">
                <a:solidFill>
                  <a:schemeClr val="accent1">
                    <a:lumMod val="75000"/>
                  </a:schemeClr>
                </a:solidFill>
                <a:latin typeface="Amasis MT Pro Medium" panose="02040604050005020304" pitchFamily="18" charset="0"/>
              </a:rPr>
              <a:t>not reported on </a:t>
            </a:r>
            <a:r>
              <a:rPr lang="en-US" sz="2100" dirty="0" err="1">
                <a:solidFill>
                  <a:schemeClr val="accent1">
                    <a:lumMod val="75000"/>
                  </a:schemeClr>
                </a:solidFill>
                <a:latin typeface="Amasis MT Pro Medium" panose="02040604050005020304" pitchFamily="18" charset="0"/>
              </a:rPr>
              <a:t>fafsa</a:t>
            </a:r>
            <a:r>
              <a:rPr lang="en-US" sz="2100" dirty="0">
                <a:solidFill>
                  <a:schemeClr val="accent1">
                    <a:lumMod val="75000"/>
                  </a:schemeClr>
                </a:solidFill>
                <a:latin typeface="Amasis MT Pro Medium" panose="02040604050005020304" pitchFamily="18" charset="0"/>
              </a:rPr>
              <a:t> so not in federal need analysis</a:t>
            </a:r>
          </a:p>
        </p:txBody>
      </p:sp>
      <p:pic>
        <p:nvPicPr>
          <p:cNvPr id="6" name="Content Placeholder 5">
            <a:extLst>
              <a:ext uri="{FF2B5EF4-FFF2-40B4-BE49-F238E27FC236}">
                <a16:creationId xmlns:a16="http://schemas.microsoft.com/office/drawing/2014/main" id="{57D1E9C1-8029-E9AB-0081-09B08BDB02C5}"/>
              </a:ext>
            </a:extLst>
          </p:cNvPr>
          <p:cNvPicPr>
            <a:picLocks noGrp="1" noChangeAspect="1"/>
          </p:cNvPicPr>
          <p:nvPr>
            <p:ph sz="quarter" idx="13"/>
          </p:nvPr>
        </p:nvPicPr>
        <p:blipFill>
          <a:blip r:embed="rId2"/>
          <a:srcRect r="8776" b="1"/>
          <a:stretch>
            <a:fillRect/>
          </a:stretch>
        </p:blipFill>
        <p:spPr>
          <a:xfrm>
            <a:off x="5321367" y="684680"/>
            <a:ext cx="6174771" cy="5482657"/>
          </a:xfrm>
          <a:prstGeom prst="rect">
            <a:avLst/>
          </a:prstGeom>
        </p:spPr>
      </p:pic>
    </p:spTree>
    <p:extLst>
      <p:ext uri="{BB962C8B-B14F-4D97-AF65-F5344CB8AC3E}">
        <p14:creationId xmlns:p14="http://schemas.microsoft.com/office/powerpoint/2010/main" val="1606346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E0C189-9A37-A208-513E-94670BD1CC12}"/>
              </a:ext>
            </a:extLst>
          </p:cNvPr>
          <p:cNvSpPr>
            <a:spLocks noGrp="1"/>
          </p:cNvSpPr>
          <p:nvPr>
            <p:ph type="title"/>
          </p:nvPr>
        </p:nvSpPr>
        <p:spPr/>
        <p:txBody>
          <a:bodyPr>
            <a:normAutofit fontScale="90000"/>
          </a:bodyPr>
          <a:lstStyle/>
          <a:p>
            <a:pPr algn="ctr"/>
            <a:r>
              <a:rPr lang="en-US" dirty="0">
                <a:solidFill>
                  <a:schemeClr val="accent1">
                    <a:lumMod val="75000"/>
                  </a:schemeClr>
                </a:solidFill>
              </a:rPr>
              <a:t>changes to federal </a:t>
            </a:r>
            <a:r>
              <a:rPr lang="en-US" dirty="0" err="1">
                <a:solidFill>
                  <a:schemeClr val="accent1">
                    <a:lumMod val="75000"/>
                  </a:schemeClr>
                </a:solidFill>
              </a:rPr>
              <a:t>pell</a:t>
            </a:r>
            <a:r>
              <a:rPr lang="en-US" dirty="0">
                <a:solidFill>
                  <a:schemeClr val="accent1">
                    <a:lumMod val="75000"/>
                  </a:schemeClr>
                </a:solidFill>
              </a:rPr>
              <a:t> grant eligibility</a:t>
            </a:r>
          </a:p>
        </p:txBody>
      </p:sp>
      <p:sp>
        <p:nvSpPr>
          <p:cNvPr id="3" name="Content Placeholder 2">
            <a:extLst>
              <a:ext uri="{FF2B5EF4-FFF2-40B4-BE49-F238E27FC236}">
                <a16:creationId xmlns:a16="http://schemas.microsoft.com/office/drawing/2014/main" id="{8C7E4F9A-695C-7F3B-237D-6E654C18A51C}"/>
              </a:ext>
            </a:extLst>
          </p:cNvPr>
          <p:cNvSpPr>
            <a:spLocks noGrp="1"/>
          </p:cNvSpPr>
          <p:nvPr>
            <p:ph sz="quarter" idx="13"/>
          </p:nvPr>
        </p:nvSpPr>
        <p:spPr/>
        <p:txBody>
          <a:bodyPr/>
          <a:lstStyle/>
          <a:p>
            <a:r>
              <a:rPr lang="en-US" dirty="0">
                <a:solidFill>
                  <a:srgbClr val="C00000"/>
                </a:solidFill>
                <a:latin typeface="Congenial SemiBold" panose="02000503040000020004" pitchFamily="2" charset="0"/>
              </a:rPr>
              <a:t>Beginning July 1, 2026, students who receive aid other than </a:t>
            </a:r>
            <a:r>
              <a:rPr lang="en-US" dirty="0" err="1">
                <a:solidFill>
                  <a:srgbClr val="C00000"/>
                </a:solidFill>
                <a:latin typeface="Congenial SemiBold" panose="02000503040000020004" pitchFamily="2" charset="0"/>
              </a:rPr>
              <a:t>pell</a:t>
            </a:r>
            <a:r>
              <a:rPr lang="en-US" dirty="0">
                <a:solidFill>
                  <a:srgbClr val="C00000"/>
                </a:solidFill>
                <a:latin typeface="Congenial SemiBold" panose="02000503040000020004" pitchFamily="2" charset="0"/>
              </a:rPr>
              <a:t> than exceeds their cost of attendance will no longer be eligible for a </a:t>
            </a:r>
            <a:r>
              <a:rPr lang="en-US" dirty="0" err="1">
                <a:solidFill>
                  <a:srgbClr val="C00000"/>
                </a:solidFill>
                <a:latin typeface="Congenial SemiBold" panose="02000503040000020004" pitchFamily="2" charset="0"/>
              </a:rPr>
              <a:t>pell</a:t>
            </a:r>
            <a:r>
              <a:rPr lang="en-US" dirty="0">
                <a:solidFill>
                  <a:srgbClr val="C00000"/>
                </a:solidFill>
                <a:latin typeface="Congenial SemiBold" panose="02000503040000020004" pitchFamily="2" charset="0"/>
              </a:rPr>
              <a:t> grant even though they would otherwise be eligible.</a:t>
            </a:r>
          </a:p>
          <a:p>
            <a:r>
              <a:rPr lang="en-US" dirty="0">
                <a:solidFill>
                  <a:srgbClr val="C00000"/>
                </a:solidFill>
                <a:latin typeface="Congenial SemiBold" panose="02000503040000020004" pitchFamily="2" charset="0"/>
              </a:rPr>
              <a:t>Does not include federal </a:t>
            </a:r>
            <a:r>
              <a:rPr lang="en-US" dirty="0" err="1">
                <a:solidFill>
                  <a:srgbClr val="C00000"/>
                </a:solidFill>
                <a:latin typeface="Congenial SemiBold" panose="02000503040000020004" pitchFamily="2" charset="0"/>
              </a:rPr>
              <a:t>va</a:t>
            </a:r>
            <a:r>
              <a:rPr lang="en-US" dirty="0">
                <a:solidFill>
                  <a:srgbClr val="C00000"/>
                </a:solidFill>
                <a:latin typeface="Congenial SemiBold" panose="02000503040000020004" pitchFamily="2" charset="0"/>
              </a:rPr>
              <a:t> education benefits</a:t>
            </a:r>
          </a:p>
          <a:p>
            <a:r>
              <a:rPr lang="en-US" dirty="0">
                <a:solidFill>
                  <a:srgbClr val="C00000"/>
                </a:solidFill>
                <a:latin typeface="Congenial SemiBold" panose="02000503040000020004" pitchFamily="2" charset="0"/>
              </a:rPr>
              <a:t>Could affect students receiving </a:t>
            </a:r>
            <a:r>
              <a:rPr lang="en-US" dirty="0" err="1">
                <a:solidFill>
                  <a:srgbClr val="C00000"/>
                </a:solidFill>
                <a:latin typeface="Congenial SemiBold" panose="02000503040000020004" pitchFamily="2" charset="0"/>
              </a:rPr>
              <a:t>wi</a:t>
            </a:r>
            <a:r>
              <a:rPr lang="en-US" dirty="0">
                <a:solidFill>
                  <a:srgbClr val="C00000"/>
                </a:solidFill>
                <a:latin typeface="Congenial SemiBold" panose="02000503040000020004" pitchFamily="2" charset="0"/>
              </a:rPr>
              <a:t> </a:t>
            </a:r>
            <a:r>
              <a:rPr lang="en-US" dirty="0" err="1">
                <a:solidFill>
                  <a:srgbClr val="C00000"/>
                </a:solidFill>
                <a:latin typeface="Congenial SemiBold" panose="02000503040000020004" pitchFamily="2" charset="0"/>
              </a:rPr>
              <a:t>gi</a:t>
            </a:r>
            <a:r>
              <a:rPr lang="en-US" dirty="0">
                <a:solidFill>
                  <a:srgbClr val="C00000"/>
                </a:solidFill>
                <a:latin typeface="Congenial SemiBold" panose="02000503040000020004" pitchFamily="2" charset="0"/>
              </a:rPr>
              <a:t> bill should they also receive other scholarships</a:t>
            </a:r>
          </a:p>
        </p:txBody>
      </p:sp>
    </p:spTree>
    <p:extLst>
      <p:ext uri="{BB962C8B-B14F-4D97-AF65-F5344CB8AC3E}">
        <p14:creationId xmlns:p14="http://schemas.microsoft.com/office/powerpoint/2010/main" val="4120256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D8D72-E652-BC70-7ACA-98BDD791894E}"/>
              </a:ext>
            </a:extLst>
          </p:cNvPr>
          <p:cNvSpPr>
            <a:spLocks noGrp="1"/>
          </p:cNvSpPr>
          <p:nvPr>
            <p:ph type="title"/>
          </p:nvPr>
        </p:nvSpPr>
        <p:spPr/>
        <p:txBody>
          <a:bodyPr/>
          <a:lstStyle/>
          <a:p>
            <a:r>
              <a:rPr lang="en-US" dirty="0"/>
              <a:t>Financial plan for VA students</a:t>
            </a:r>
          </a:p>
        </p:txBody>
      </p:sp>
      <p:sp>
        <p:nvSpPr>
          <p:cNvPr id="3" name="Content Placeholder 2">
            <a:extLst>
              <a:ext uri="{FF2B5EF4-FFF2-40B4-BE49-F238E27FC236}">
                <a16:creationId xmlns:a16="http://schemas.microsoft.com/office/drawing/2014/main" id="{42A279EB-02B1-F493-695E-326B7B841594}"/>
              </a:ext>
            </a:extLst>
          </p:cNvPr>
          <p:cNvSpPr>
            <a:spLocks noGrp="1"/>
          </p:cNvSpPr>
          <p:nvPr>
            <p:ph sz="quarter" idx="13"/>
          </p:nvPr>
        </p:nvSpPr>
        <p:spPr/>
        <p:txBody>
          <a:bodyPr/>
          <a:lstStyle/>
          <a:p>
            <a:endParaRPr lang="en-US"/>
          </a:p>
        </p:txBody>
      </p:sp>
    </p:spTree>
    <p:extLst>
      <p:ext uri="{BB962C8B-B14F-4D97-AF65-F5344CB8AC3E}">
        <p14:creationId xmlns:p14="http://schemas.microsoft.com/office/powerpoint/2010/main" val="2707340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95FD3-6851-C44B-AF17-AF85F6AC88A1}"/>
              </a:ext>
            </a:extLst>
          </p:cNvPr>
          <p:cNvSpPr>
            <a:spLocks noGrp="1"/>
          </p:cNvSpPr>
          <p:nvPr>
            <p:ph type="title"/>
          </p:nvPr>
        </p:nvSpPr>
        <p:spPr>
          <a:xfrm>
            <a:off x="731521" y="1543105"/>
            <a:ext cx="10394707" cy="1885895"/>
          </a:xfrm>
        </p:spPr>
        <p:txBody>
          <a:bodyPr>
            <a:normAutofit/>
          </a:bodyPr>
          <a:lstStyle/>
          <a:p>
            <a:pPr algn="ctr"/>
            <a:r>
              <a:rPr lang="en-US" sz="8800" dirty="0">
                <a:solidFill>
                  <a:srgbClr val="C00000"/>
                </a:solidFill>
                <a:latin typeface="Congenial SemiBold" panose="02000503040000020004" pitchFamily="2" charset="0"/>
              </a:rPr>
              <a:t>Questions?</a:t>
            </a:r>
          </a:p>
        </p:txBody>
      </p:sp>
    </p:spTree>
    <p:extLst>
      <p:ext uri="{BB962C8B-B14F-4D97-AF65-F5344CB8AC3E}">
        <p14:creationId xmlns:p14="http://schemas.microsoft.com/office/powerpoint/2010/main" val="93419471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346492"/>
      </a:accent1>
      <a:accent2>
        <a:srgbClr val="6DA5D4"/>
      </a:accent2>
      <a:accent3>
        <a:srgbClr val="538C79"/>
      </a:accent3>
      <a:accent4>
        <a:srgbClr val="93B75D"/>
      </a:accent4>
      <a:accent5>
        <a:srgbClr val="DEB050"/>
      </a:accent5>
      <a:accent6>
        <a:srgbClr val="BB5354"/>
      </a:accent6>
      <a:hlink>
        <a:srgbClr val="3289DD"/>
      </a:hlink>
      <a:folHlink>
        <a:srgbClr val="859EB6"/>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E3530EC-BA5B-407C-9B36-00820F39551C}"/>
    </a:ext>
  </a:extLst>
</a:theme>
</file>

<file path=docProps/app.xml><?xml version="1.0" encoding="utf-8"?>
<Properties xmlns="http://schemas.openxmlformats.org/officeDocument/2006/extended-properties" xmlns:vt="http://schemas.openxmlformats.org/officeDocument/2006/docPropsVTypes">
  <Template>TM04033927[[fn=Main Event]]</Template>
  <TotalTime>253</TotalTime>
  <Words>275</Words>
  <Application>Microsoft Office PowerPoint</Application>
  <PresentationFormat>Widescreen</PresentationFormat>
  <Paragraphs>28</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Amasis MT Pro Medium</vt:lpstr>
      <vt:lpstr>Arial</vt:lpstr>
      <vt:lpstr>Congenial SemiBold</vt:lpstr>
      <vt:lpstr>Impact</vt:lpstr>
      <vt:lpstr>Lucida Sans</vt:lpstr>
      <vt:lpstr>Main Event</vt:lpstr>
      <vt:lpstr>Veteran benefits and financial aid</vt:lpstr>
      <vt:lpstr>PowerPoint Presentation</vt:lpstr>
      <vt:lpstr>Let’s start with the basics</vt:lpstr>
      <vt:lpstr>Federal vs. state Va education benefits</vt:lpstr>
      <vt:lpstr>STATE VA BENEFITS ARE INCLUDED IN THE CATEGORY OF OTHER FINANCIAL ASSISTANCE  CAN MAKE A DIFFERENCE AS TO WHAT LOANS A STUDENT IS ELIGIBLE FOR  </vt:lpstr>
      <vt:lpstr>THESE FEDERAL EDUCATION BENEFITS HAVE NO IMPACT ON A STUDENT’S TITLE IV AID ELIGIBILITY:  Chapter 1606 Chapter 30 Chapter 31 chapter 33 Chapter 35  ignore above benefits for title iv purposes  not counted as other financial assistance  not reported on fafsa so not in federal need analysis</vt:lpstr>
      <vt:lpstr>changes to federal pell grant eligibility</vt:lpstr>
      <vt:lpstr>Financial plan for VA students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Lehmann, Casey</dc:creator>
  <cp:lastModifiedBy>Ellen Clark</cp:lastModifiedBy>
  <cp:revision>2</cp:revision>
  <dcterms:created xsi:type="dcterms:W3CDTF">2026-05-08T14:08:32Z</dcterms:created>
  <dcterms:modified xsi:type="dcterms:W3CDTF">2026-06-22T14:06:50Z</dcterms:modified>
</cp:coreProperties>
</file>