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handoutMasterIdLst>
    <p:handoutMasterId r:id="rId32"/>
  </p:handoutMasterIdLst>
  <p:sldIdLst>
    <p:sldId id="256" r:id="rId5"/>
    <p:sldId id="257" r:id="rId6"/>
    <p:sldId id="1509" r:id="rId7"/>
    <p:sldId id="260" r:id="rId8"/>
    <p:sldId id="1528" r:id="rId9"/>
    <p:sldId id="1526" r:id="rId10"/>
    <p:sldId id="1511" r:id="rId11"/>
    <p:sldId id="1512" r:id="rId12"/>
    <p:sldId id="1515" r:id="rId13"/>
    <p:sldId id="1518" r:id="rId14"/>
    <p:sldId id="1514" r:id="rId15"/>
    <p:sldId id="1527" r:id="rId16"/>
    <p:sldId id="266" r:id="rId17"/>
    <p:sldId id="1516" r:id="rId18"/>
    <p:sldId id="263" r:id="rId19"/>
    <p:sldId id="1523" r:id="rId20"/>
    <p:sldId id="1520" r:id="rId21"/>
    <p:sldId id="1521" r:id="rId22"/>
    <p:sldId id="1522" r:id="rId23"/>
    <p:sldId id="1524" r:id="rId24"/>
    <p:sldId id="1517" r:id="rId25"/>
    <p:sldId id="1513" r:id="rId26"/>
    <p:sldId id="265" r:id="rId27"/>
    <p:sldId id="1519" r:id="rId28"/>
    <p:sldId id="1525" r:id="rId29"/>
    <p:sldId id="2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5024DC-141E-44CF-9575-7DB42693A72D}" v="1" dt="2026-06-22T01:06:57.762"/>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6/22/2026</a:t>
            </a:fld>
            <a:endParaRPr lang="en-US"/>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6-16T17:41:08.423"/>
    </inkml:context>
    <inkml:brush xml:id="br0">
      <inkml:brushProperty name="width" value="0.1" units="cm"/>
      <inkml:brushProperty name="height" value="0.1" units="cm"/>
      <inkml:brushProperty name="color" value="#E71224"/>
    </inkml:brush>
  </inkml:definitions>
  <inkml:trace contextRef="#ctx0" brushRef="#br0">5710 19558 16383 0 0,'-5'0'0'0'0,"-8"0"0"0"0,-8 0 0 0 0,-7 0 0 0 0,-4-4 0 0 0,0-2 0 0 0,1 1 0 0 0,1 1 0 0 0,3 1 0 0 0,0 1 0 0 0,2 1 0 0 0,1 0 0 0 0,-5 1 0 0 0,-4-4 0 0 0,-6-1 0 0 0,0 0 0 0 0,-2-3 0 0 0,2 0 0 0 0,-4 1 0 0 0,0 1 0 0 0,4 3 0 0 0,4 1 0 0 0,4-3 0 0 0,3-1 0 0 0,2 1 0 0 0,-2 2 0 0 0,-1 0 0 0 0,-4 1 0 0 0,-1 2 0 0 0,2-1 0 0 0,3 1 0 0 0,0 1 0 0 0,-1-1 0 0 0,-1 0 0 0 0,1 0 0 0 0,2 0 0 0 0,1 0 0 0 0,1 0 0 0 0,-3 1 0 0 0,-5-1 0 0 0,-1-1 0 0 0,2 1 0 0 0,-3 5 0 0 0,2 0 0 0 0,1 4 0 0 0,-1 5 0 0 0,1 0 0 0 0,2 2 0 0 0,2 1 0 0 0,2-1 0 0 0,1 1 0 0 0,1 1 0 0 0,1-2 0 0 0,0 0 0 0 0,0-3 0 0 0,4 2 0 0 0,1 1 0 0 0,1-2 0 0 0,-2 1 0 0 0,2 6 0 0 0,2 0 0 0 0,2 0 0 0 0,-1 5 0 0 0,3 2 0 0 0,-1 1 0 0 0,2-1 0 0 0,-1-1 0 0 0,1 3 0 0 0,2 1 0 0 0,3-1 0 0 0,3-1 0 0 0,1-2 0 0 0,2-1 0 0 0,0 0 0 0 0,0-2 0 0 0,1 4 0 0 0,4-2 0 0 0,0-2 0 0 0,5-1 0 0 0,0 0 0 0 0,2 0 0 0 0,0 0 0 0 0,1 5 0 0 0,4 1 0 0 0,1 1 0 0 0,4-2 0 0 0,1 0 0 0 0,0-2 0 0 0,2-1 0 0 0,0-4 0 0 0,0-2 0 0 0,0 0 0 0 0,3-4 0 0 0,2 1 0 0 0,0-3 0 0 0,-1 0 0 0 0,2-1 0 0 0,5 1 0 0 0,0-2 0 0 0,2 1 0 0 0,0-1 0 0 0,-4-2 0 0 0,1 1 0 0 0,-1-1 0 0 0,2-2 0 0 0,-5 2 0 0 0,0-1 0 0 0,-1-1 0 0 0,-1-3 0 0 0,-2 3 0 0 0,-1 0 0 0 0,-1-1 0 0 0,4 3 0 0 0,0-1 0 0 0,5-2 0 0 0,4-1 0 0 0,4-2 0 0 0,11-1 0 0 0,14 3 0 0 0,3 5 0 0 0,6 4 0 0 0,-1 1 0 0 0,-1 1 0 0 0,-9-1 0 0 0,1 4 0 0 0,-7-1 0 0 0,-4-3 0 0 0,-9-5 0 0 0,-7-3 0 0 0,-2-4 0 0 0,-3-1 0 0 0,0-2 0 0 0,0-1 0 0 0,1 1 0 0 0,3-1 0 0 0,4 0 0 0 0,-1 1 0 0 0,-4-1 0 0 0,-4 1 0 0 0,-3 0 0 0 0,-3 0 0 0 0,-1 0 0 0 0,-2 0 0 0 0,0 0 0 0 0,-1-4 0 0 0,1-1 0 0 0,0-1 0 0 0,0-2 0 0 0,4-5 0 0 0,1 1 0 0 0,5-3 0 0 0,0 2 0 0 0,3-1 0 0 0,-1-3 0 0 0,2 2 0 0 0,-2-5 0 0 0,-2 2 0 0 0,-4 2 0 0 0,-2 6 0 0 0,3-5 0 0 0,-1 0 0 0 0,0-1 0 0 0,-2 2 0 0 0,-2-1 0 0 0,-4-2 0 0 0,1-2 0 0 0,2-2 0 0 0,0 3 0 0 0,1-1 0 0 0,-5 0 0 0 0,-2-1 0 0 0,-3-2 0 0 0,-6-1 0 0 0,1 0 0 0 0,-2-2 0 0 0,1 1 0 0 0,0-5 0 0 0,2 3 0 0 0,-2 2 0 0 0,-1 0 0 0 0,-3 1 0 0 0,-3 0 0 0 0,3 4 0 0 0,0 0 0 0 0,4 1 0 0 0,-1-2 0 0 0,-1-1 0 0 0,-3-2 0 0 0,-1 0 0 0 0,-2-1 0 0 0,-1-1 0 0 0,-1 1 0 0 0,0-1 0 0 0,-1 1 0 0 0,1-1 0 0 0,0 1 0 0 0,-1-1 0 0 0,1 1 0 0 0,0 0 0 0 0,0-1 0 0 0,0 1 0 0 0,0 0 0 0 0,-4-1 0 0 0,-2 1 0 0 0,1 0 0 0 0,-3 3 0 0 0,-5-2 0 0 0,-4-1 0 0 0,-3-1 0 0 0,-2-1 0 0 0,-2 5 0 0 0,-1 1 0 0 0,0 0 0 0 0,0 4 0 0 0,0 0 0 0 0,-4 3 0 0 0,-6-1 0 0 0,0 3 0 0 0,-7-2 0 0 0,-5-2 0 0 0,-6 1 0 0 0,-7-1 0 0 0,2 2 0 0 0,8-1 0 0 0,3 2 0 0 0,6-1 0 0 0,2 1 0 0 0,3 4 0 0 0,3 2 0 0 0,0 2 0 0 0,1-1 0 0 0,1-1 0 0 0,3 1 0 0 0,1 1 0 0 0,2 1 0 0 0,0 2 0 0 0,1 0 0 0 0,0 1 0 0 0,0 0 0 0 0,0 1 0 0 0,0-1 0 0 0,0 0 0 0 0,-1 0 0 0 0,1 5 0 0 0,-4 4 0 0 0,-2 10 0 0 0,0 2 0 0 0,6 1 0 0 0,2-4 0 0 0,1 1 0 0 0,-4 0 0 0 0,-11 1 0 0 0,-11 6 0 0 0,-6-2 0 0 0,2-1 0 0 0,10-4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6-16T17:41:08.424"/>
    </inkml:context>
    <inkml:brush xml:id="br0">
      <inkml:brushProperty name="width" value="0.1" units="cm"/>
      <inkml:brushProperty name="height" value="0.1" units="cm"/>
      <inkml:brushProperty name="color" value="#E71224"/>
    </inkml:brush>
  </inkml:definitions>
  <inkml:trace contextRef="#ctx0" brushRef="#br0">14605 18865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6-16T17:41:08.425"/>
    </inkml:context>
    <inkml:brush xml:id="br0">
      <inkml:brushProperty name="width" value="0.1" units="cm"/>
      <inkml:brushProperty name="height" value="0.1" units="cm"/>
      <inkml:brushProperty name="color" value="#E71224"/>
    </inkml:brush>
  </inkml:definitions>
  <inkml:trace contextRef="#ctx0" brushRef="#br0">17066 2011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6/22/2026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7</a:t>
            </a:fld>
            <a:endParaRPr lang="en-US"/>
          </a:p>
        </p:txBody>
      </p:sp>
    </p:spTree>
    <p:extLst>
      <p:ext uri="{BB962C8B-B14F-4D97-AF65-F5344CB8AC3E}">
        <p14:creationId xmlns:p14="http://schemas.microsoft.com/office/powerpoint/2010/main" val="37732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23</a:t>
            </a:fld>
            <a:endParaRPr lang="en-US"/>
          </a:p>
        </p:txBody>
      </p:sp>
    </p:spTree>
    <p:extLst>
      <p:ext uri="{BB962C8B-B14F-4D97-AF65-F5344CB8AC3E}">
        <p14:creationId xmlns:p14="http://schemas.microsoft.com/office/powerpoint/2010/main" val="4238653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t">
            <a:normAutofit/>
          </a:bodyPr>
          <a:lstStyle>
            <a:lvl1pPr algn="l">
              <a:defRPr sz="7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7B902-09B5-4324-8310-59625360F035}"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1129645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anchor="b">
            <a:normAutofit/>
          </a:bodyPr>
          <a:lstStyle>
            <a:lvl1pPr>
              <a:defRPr sz="4000"/>
            </a:lvl1pPr>
          </a:lstStyle>
          <a:p>
            <a:r>
              <a:rPr lang="en-US"/>
              <a:t>Click to edit Master title style</a:t>
            </a:r>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6099048"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a:lstStyle/>
          <a:p>
            <a:fld id="{8A60B404-9532-4DA8-8A40-EC339A5BE635}" type="datetime1">
              <a:rPr lang="en-US" smtClean="0"/>
              <a:t>6/22/2026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27526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EE6A364-A39C-470E-B89A-9BD899585684}"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05126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11C69CE-4771-4BFA-AD70-0E51ABA58D6D}"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88651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0E4242-8CA0-457D-B3B1-7D78B4164321}"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3120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53D6F41-6645-4089-A6BB-7B692A44A4CC}"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08741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58B73AF-3955-4569-8B4F-B329360A9CBD}"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756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695276D-BBED-48BC-B459-1E9A16CF46CD}"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5458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D138C57-8E3B-4697-92F8-0ED9B71F7E17}"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34711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0ADC593-EA98-4C39-A75F-3F3A9C691019}"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4661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8FACD271-2BB0-4C13-9E3A-50B90F57CA5B}" type="datetime1">
              <a:rPr lang="en-US" smtClean="0"/>
              <a:t>6/22/2026</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174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9CB91A11-88E2-4BD0-90A5-503C684B9CC0}"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79543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9C4109C0-CC82-467C-B6E8-62D4D3634E2A}" type="datetime1">
              <a:rPr lang="en-US" smtClean="0"/>
              <a:t>6/22/2026</a:t>
            </a:fld>
            <a:endParaRPr lang="en-US"/>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2140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1A5F77D0-C28E-4573-88F0-0A30FF98888E}" type="datetime1">
              <a:rPr lang="en-US" smtClean="0"/>
              <a:t>6/22/2026</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63217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D1F1191D-5EC4-40DF-9DB6-A6385AB88B55}" type="datetime1">
              <a:rPr lang="en-US" smtClean="0"/>
              <a:t>6/22/2026</a:t>
            </a:fld>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8719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EE468DAA-49F6-4492-82E6-75555EB31418}" type="datetime1">
              <a:rPr lang="en-US" smtClean="0"/>
              <a:t>6/22/2026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67344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1D22668-A3AE-429F-A351-A1583BA90793}" type="datetime1">
              <a:rPr lang="en-US" smtClean="0"/>
              <a:t>6/22/2026</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9180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CB3A2E2B-8F4D-437C-9F55-5E913AFC716A}" type="datetime1">
              <a:rPr lang="en-US" smtClean="0"/>
              <a:t>6/22/2026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71215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6C70014-48FC-4647-9615-BBD39F98887D}" type="datetime1">
              <a:rPr lang="en-US" smtClean="0"/>
              <a:t>6/22/2026</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10182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C089F4EF-3CDF-46D7-ADF4-3A52C84FD8BE}" type="datetime1">
              <a:rPr lang="en-US" smtClean="0"/>
              <a:t>6/22/2026</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70782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E635C43F-DBB1-4D83-B442-E1529AA900C2}" type="datetime1">
              <a:rPr lang="en-US" smtClean="0"/>
              <a:t>6/22/2026</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71533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2D13F81E-C5BD-4314-B9B9-AAE2702F29D2}" type="datetime1">
              <a:rPr lang="en-US" smtClean="0"/>
              <a:t>6/22/2026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4673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6B19A73-9EF0-435E-951F-A4ACE59FBD85}"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704959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DC8C146-0A20-4029-98D5-9A42EEDF8B24}" type="datetime1">
              <a:rPr lang="en-US" smtClean="0"/>
              <a:t>6/22/2026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02888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C12A2F-57DF-45DA-A7E9-678FD33267B9}" type="datetime1">
              <a:rPr lang="en-US" smtClean="0"/>
              <a:t>6/22/2026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25919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9128053F-E531-4885-B604-CF1A6DEEE405}" type="datetime1">
              <a:rPr lang="en-US" smtClean="0"/>
              <a:t>6/22/2026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67681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172200" cy="4425696"/>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766791B-F730-470C-BD5E-FFF8D449589F}" type="datetime1">
              <a:rPr lang="en-US" smtClean="0"/>
              <a:t>6/22/2026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79767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8" y="2290890"/>
            <a:ext cx="4672584" cy="4041648"/>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6/22/2026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460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a:t>Click icon to add picture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3859A7-84EB-4384-87AF-59CC16704CF8}" type="datetime1">
              <a:rPr lang="en-US" smtClean="0"/>
              <a:t>6/22/2026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73807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9496" y="566928"/>
            <a:ext cx="10826496" cy="4334256"/>
          </a:xfrm>
        </p:spPr>
        <p:txBody>
          <a:bodyPr anchor="b">
            <a:normAutofit/>
          </a:bodyPr>
          <a:lstStyle>
            <a:lvl1pPr algn="l">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94944" y="4718304"/>
            <a:ext cx="5897880" cy="1353312"/>
          </a:xfrm>
        </p:spPr>
        <p:txBody>
          <a:bodyPr anchor="t">
            <a:norm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5AD3D17-73C9-402C-91E7-BA73E6829C50}"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544685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77A7CDD-9512-40CC-9351-FC0DE186CFBD}"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117601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Big Number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814EA-F598-EBFD-83D1-6782D7CBB598}"/>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tx1"/>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83EFCC7-B7E8-4ABE-BBCB-C75FD27800CD}"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52096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07735E4-737B-43D4-B991-92C3D63DE68F}" type="datetime1">
              <a:rPr lang="en-US" smtClean="0"/>
              <a:t>6/22/2026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313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C72BE8CE-6011-4887-8688-8D57691F11AD}" type="datetime1">
              <a:rPr lang="en-US" smtClean="0"/>
              <a:t>6/22/2026</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17685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ctr">
            <a:normAutofit/>
          </a:bodyPr>
          <a:lstStyle>
            <a:lvl1pPr marL="137160" indent="-137160"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4972" y="5428752"/>
            <a:ext cx="9043508"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D63035D-22A0-4334-A9AE-2457016C8B47}"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79565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Quote 2">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E66BBE-3119-84C9-214F-FCCB3DF5A6F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anchor="ctr">
            <a:normAutofit/>
          </a:bodyPr>
          <a:lstStyle>
            <a:lvl1pPr marL="137160" indent="-137160"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5064" y="5349240"/>
            <a:ext cx="9043416" cy="466344"/>
          </a:xfrm>
        </p:spPr>
        <p:txBody>
          <a:bodyPr anchor="ctr">
            <a:norm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29247CA6-BC1D-429A-A289-4E939E49554A}"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693244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234440"/>
            <a:ext cx="8961120" cy="3169920"/>
          </a:xfrm>
        </p:spPr>
        <p:txBody>
          <a:bodyPr anchor="ctr">
            <a:normAutofit/>
          </a:bodyPr>
          <a:lstStyle>
            <a:lvl1pPr marL="137160" indent="-137160" algn="l">
              <a:lnSpc>
                <a:spcPct val="100000"/>
              </a:lnSpc>
              <a:defRPr sz="44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766651" y="5669280"/>
            <a:ext cx="8807117"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DF8418BD-2BA9-41CB-AB89-625779A7563D}"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7860291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765B10-D26A-480A-9509-A9831C5E60D8}" type="datetime1">
              <a:rPr lang="en-US" smtClean="0"/>
              <a:t>6/22/2026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77083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5BCCB42A-67CE-499B-A4FA-7D4E4469B142}" type="datetime1">
              <a:rPr lang="en-US" smtClean="0"/>
              <a:t>6/22/2026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3825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EF9E5040-F7E0-40EC-B8E9-CED28200FAA3}" type="datetime1">
              <a:rPr lang="en-US" smtClean="0"/>
              <a:t>6/22/2026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64969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87CFF128-BAC7-4E0D-8F77-28A571D93B6F}" type="datetime1">
              <a:rPr lang="en-US" smtClean="0"/>
              <a:t>6/22/2026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29174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12DB3EA1-DD0C-4B8D-8364-52024B4530F1}" type="datetime1">
              <a:rPr lang="en-US" smtClean="0"/>
              <a:t>6/22/2026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96599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557784"/>
            <a:ext cx="6519080" cy="5779007"/>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3D157344-9CC7-412D-8C20-072BE86D5A11}" type="datetime1">
              <a:rPr lang="en-US" smtClean="0"/>
              <a:t>6/22/2026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69021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anchor="b">
            <a:noAutofit/>
          </a:bodyPr>
          <a:lstStyle>
            <a:lvl1pPr>
              <a:defRPr sz="6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57987AA-E4E6-4FC1-BAD8-09A952212C58}"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566284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886426EA-0386-4881-8D6D-3F08C95C4A7F}"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8875110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3CF65F-0E21-48DE-8D75-4BF66A547E8E}" type="datetime1">
              <a:rPr lang="en-US" smtClean="0"/>
              <a:t>6/22/2026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685318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anchor="t">
            <a:normAutofit/>
          </a:bodyPr>
          <a:lstStyle>
            <a:lvl1pPr algn="l">
              <a:defRPr sz="52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1FE1A989-42EF-40B2-87AB-6941C231CD4A}" type="datetime1">
              <a:rPr lang="en-US" smtClean="0"/>
              <a:t>6/22/2026</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120672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288095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65176" y="484632"/>
            <a:ext cx="7772400" cy="594360"/>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6/22/2026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522793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8A60B404-9532-4DA8-8A40-EC339A5BE635}" type="datetime1">
              <a:rPr lang="en-US" smtClean="0"/>
              <a:t>6/22/2026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672081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D291CE83-67BA-4B15-B48A-7DC5C0636664}" type="datetime1">
              <a:rPr lang="en-US" smtClean="0"/>
              <a:t>6/22/2026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740288441"/>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61" r:id="rId3"/>
    <p:sldLayoutId id="2147483712" r:id="rId4"/>
    <p:sldLayoutId id="2147483698" r:id="rId5"/>
    <p:sldLayoutId id="2147483728" r:id="rId6"/>
    <p:sldLayoutId id="2147483735" r:id="rId7"/>
    <p:sldLayoutId id="2147483758" r:id="rId8"/>
    <p:sldLayoutId id="2147483710" r:id="rId9"/>
    <p:sldLayoutId id="2147483755" r:id="rId10"/>
    <p:sldLayoutId id="2147483713" r:id="rId11"/>
    <p:sldLayoutId id="2147483729" r:id="rId12"/>
    <p:sldLayoutId id="2147483662" r:id="rId13"/>
    <p:sldLayoutId id="2147483679" r:id="rId14"/>
    <p:sldLayoutId id="2147483680" r:id="rId15"/>
    <p:sldLayoutId id="2147483681" r:id="rId16"/>
    <p:sldLayoutId id="2147483682" r:id="rId17"/>
    <p:sldLayoutId id="2147483706" r:id="rId18"/>
    <p:sldLayoutId id="2147483689" r:id="rId19"/>
    <p:sldLayoutId id="2147483690" r:id="rId20"/>
    <p:sldLayoutId id="2147483707" r:id="rId21"/>
    <p:sldLayoutId id="2147483708" r:id="rId22"/>
    <p:sldLayoutId id="2147483692" r:id="rId23"/>
    <p:sldLayoutId id="2147483691" r:id="rId24"/>
    <p:sldLayoutId id="2147483732" r:id="rId25"/>
    <p:sldLayoutId id="2147483733" r:id="rId26"/>
    <p:sldLayoutId id="2147483731" r:id="rId27"/>
    <p:sldLayoutId id="2147483730" r:id="rId28"/>
    <p:sldLayoutId id="2147483694" r:id="rId29"/>
    <p:sldLayoutId id="2147483726" r:id="rId30"/>
    <p:sldLayoutId id="2147483693" r:id="rId31"/>
    <p:sldLayoutId id="2147483711" r:id="rId32"/>
    <p:sldLayoutId id="2147483672" r:id="rId33"/>
    <p:sldLayoutId id="2147483673" r:id="rId34"/>
    <p:sldLayoutId id="2147483696" r:id="rId35"/>
    <p:sldLayoutId id="2147483752" r:id="rId36"/>
    <p:sldLayoutId id="2147483754" r:id="rId37"/>
    <p:sldLayoutId id="2147483753" r:id="rId38"/>
    <p:sldLayoutId id="2147483750" r:id="rId39"/>
    <p:sldLayoutId id="2147483742" r:id="rId40"/>
    <p:sldLayoutId id="2147483743" r:id="rId41"/>
    <p:sldLayoutId id="2147483740" r:id="rId42"/>
    <p:sldLayoutId id="2147483664" r:id="rId43"/>
    <p:sldLayoutId id="2147483665" r:id="rId44"/>
    <p:sldLayoutId id="2147483666" r:id="rId45"/>
    <p:sldLayoutId id="2147483667" r:id="rId46"/>
    <p:sldLayoutId id="2147483668" r:id="rId47"/>
    <p:sldLayoutId id="2147483669" r:id="rId48"/>
    <p:sldLayoutId id="2147483685" r:id="rId49"/>
    <p:sldLayoutId id="2147483687" r:id="rId50"/>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hyperlink" Target="https://apps.dva.wisconsin.gov/vbats/Account/Login?ReturnUrl=%2Fvbats%2F" TargetMode="External"/><Relationship Id="rId2" Type="http://schemas.openxmlformats.org/officeDocument/2006/relationships/hyperlink" Target="https://widma.powerappsportals.us/" TargetMode="External"/><Relationship Id="rId1" Type="http://schemas.openxmlformats.org/officeDocument/2006/relationships/slideLayout" Target="../slideLayouts/slideLayout13.xml"/><Relationship Id="rId6" Type="http://schemas.openxmlformats.org/officeDocument/2006/relationships/hyperlink" Target="https://wicvso.org/locate-your-cvso-tvso/" TargetMode="External"/><Relationship Id="rId5" Type="http://schemas.openxmlformats.org/officeDocument/2006/relationships/hyperlink" Target="https://dva.wi.gov/benefits/education/federal-gi-bill/" TargetMode="External"/><Relationship Id="rId4" Type="http://schemas.openxmlformats.org/officeDocument/2006/relationships/hyperlink" Target="https://dva.wi.gov/"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mailto:bp-logix@uwss.wisconsin.edu"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customXml" Target="../ink/ink2.xml"/><Relationship Id="rId4" Type="http://schemas.openxmlformats.org/officeDocument/2006/relationships/image" Target="../media/image170.png"/></Relationships>
</file>

<file path=ppt/slides/_rels/slide19.xml.rels><?xml version="1.0" encoding="UTF-8" standalone="yes"?>
<Relationships xmlns="http://schemas.openxmlformats.org/package/2006/relationships"><Relationship Id="rId2" Type="http://schemas.openxmlformats.org/officeDocument/2006/relationships/hyperlink" Target="https://apps1.wisconsin.edu/wgibill/login"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apply.wisconsin.edu/military" TargetMode="External"/><Relationship Id="rId2" Type="http://schemas.openxmlformats.org/officeDocument/2006/relationships/hyperlink" Target="https://universityofwisconsin.sharepoint.com/:b:/s/VeteransPolicyandPractice-group/IQBDXYNkBln1RKYLTluCm05cAdgC522Z0CU3w_z7I75tQ8I?e=lW78FK"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mailto:Brandon.trujillo@wtcsystem.edu" TargetMode="External"/><Relationship Id="rId2" Type="http://schemas.openxmlformats.org/officeDocument/2006/relationships/hyperlink" Target="mailto:Colleen.larsen@wtcsystem.edu" TargetMode="Externa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hyperlink" Target="https://www.benefits.va.gov/GIBILL/docs/NTT-Schools-Training-Calendars/ntts-training-calendar-fy2026.asp"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Word_Document.docx"/><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dennis.rhodes@wisconsin.edu" TargetMode="External"/><Relationship Id="rId2" Type="http://schemas.openxmlformats.org/officeDocument/2006/relationships/hyperlink" Target="mailto:leonj@westerntc.edu" TargetMode="External"/><Relationship Id="rId1" Type="http://schemas.openxmlformats.org/officeDocument/2006/relationships/slideLayout" Target="../slideLayouts/slideLayout26.xml"/><Relationship Id="rId5" Type="http://schemas.openxmlformats.org/officeDocument/2006/relationships/image" Target="../media/image10.jpeg"/><Relationship Id="rId4" Type="http://schemas.openxmlformats.org/officeDocument/2006/relationships/hyperlink" Target="mailto:chsmith@uwsp.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va.gov/contact-us/ask-va/introduction" TargetMode="External"/><Relationship Id="rId3" Type="http://schemas.openxmlformats.org/officeDocument/2006/relationships/hyperlink" Target="https://vba-tpss.vbatraining.org/assess/trkSignIn?refid=XSCO" TargetMode="External"/><Relationship Id="rId7" Type="http://schemas.openxmlformats.org/officeDocument/2006/relationships/hyperlink" Target="https://www.login.gov/help/"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hyperlink" Target="https://help.id.me/hc/en-us" TargetMode="External"/><Relationship Id="rId5" Type="http://schemas.openxmlformats.org/officeDocument/2006/relationships/hyperlink" Target="https://www.benefits.va.gov/gibill/resources/education_resources/school_certifying_officials/elr.asp" TargetMode="External"/><Relationship Id="rId4" Type="http://schemas.openxmlformats.org/officeDocument/2006/relationships/hyperlink" Target="https://www.my.va.gov/EducationFileUploads/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benefits.va.gov/GIBILL/SCO/new-sco/school-certifying-official-onboarding-preparation.asp" TargetMode="External"/><Relationship Id="rId7" Type="http://schemas.openxmlformats.org/officeDocument/2006/relationships/hyperlink" Target="https://www.my.va.gov/EducationFileUploads/s/" TargetMode="External"/><Relationship Id="rId2" Type="http://schemas.openxmlformats.org/officeDocument/2006/relationships/hyperlink" Target="https://www.knowva.ebenefits.va.gov/system/templates/selfservice/va_ssnew/help/customer/locale/en-US/portal/554400000001018/content/554400000149088/School-Certifying-Official-Handbook-On-line" TargetMode="External"/><Relationship Id="rId1" Type="http://schemas.openxmlformats.org/officeDocument/2006/relationships/slideLayout" Target="../slideLayouts/slideLayout9.xml"/><Relationship Id="rId6" Type="http://schemas.openxmlformats.org/officeDocument/2006/relationships/hyperlink" Target="https://www.knowva.ebenefits.va.gov/system/templates/selfservice/va_ssnew/help/customer/locale/en-US/portal/554400000001018/content/554400000298609/EM-User-Guide" TargetMode="External"/><Relationship Id="rId5" Type="http://schemas.openxmlformats.org/officeDocument/2006/relationships/hyperlink" Target="https://iam.education.va.gov/auth/realms/dgib/protocol/openid-connect/auth?response_type=code&amp;scope=openid+profile+email&amp;client_id=apigw&amp;redirect_uri=https://iam.education.va.gov:443/_codexch&amp;nonce=33rh06LZnH_6LEdBpGCmTb5-ac9sqFu6TH55qRkKHWg&amp;state=0" TargetMode="External"/><Relationship Id="rId4" Type="http://schemas.openxmlformats.org/officeDocument/2006/relationships/hyperlink" Target="https://vba-tpss.vbatraining.org/assess/trkSignIn?refid=XSCO"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va.gov/manage-va-debt/" TargetMode="External"/><Relationship Id="rId3" Type="http://schemas.openxmlformats.org/officeDocument/2006/relationships/hyperlink" Target="https://military-school-support.mn.co/spaces/9297619/feed" TargetMode="External"/><Relationship Id="rId7" Type="http://schemas.openxmlformats.org/officeDocument/2006/relationships/hyperlink" Target="https://www.va.gov/contact-us/ask-va/introduction" TargetMode="External"/><Relationship Id="rId2" Type="http://schemas.openxmlformats.org/officeDocument/2006/relationships/hyperlink" Target="https://aiportal.us.af.mil/aiportal/Account/ConsentToMonitor" TargetMode="External"/><Relationship Id="rId1" Type="http://schemas.openxmlformats.org/officeDocument/2006/relationships/slideLayout" Target="../slideLayouts/slideLayout11.xml"/><Relationship Id="rId6" Type="http://schemas.openxmlformats.org/officeDocument/2006/relationships/hyperlink" Target="https://mycaa.militaryonesource.mil/mycaa/school-resources/for-institutions" TargetMode="External"/><Relationship Id="rId11" Type="http://schemas.openxmlformats.org/officeDocument/2006/relationships/hyperlink" Target="https://www.knowva.ebenefits.va.gov/system/templates/selfservice/va_ssnew/help/customer/locale/en-US/portal/554400000001018/content/554400000260798/VRE-School-Certifying-Official-Handbook" TargetMode="External"/><Relationship Id="rId5" Type="http://schemas.openxmlformats.org/officeDocument/2006/relationships/hyperlink" Target="https://myeducation.netc.navy.mil/school_portal" TargetMode="External"/><Relationship Id="rId10" Type="http://schemas.openxmlformats.org/officeDocument/2006/relationships/hyperlink" Target="https://www.va.gov/education/gi-bill-comparison-tool/institution/11000849" TargetMode="External"/><Relationship Id="rId4" Type="http://schemas.openxmlformats.org/officeDocument/2006/relationships/hyperlink" Target="https://portal.tungsten-network.com/" TargetMode="External"/><Relationship Id="rId9" Type="http://schemas.openxmlformats.org/officeDocument/2006/relationships/hyperlink" Target="https://www.acenet.edu/Programs-Services/Pages/Credit-Transcripts/military-guide-online.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321A2-65AC-4C18-CA75-0FB5084CA306}"/>
              </a:ext>
            </a:extLst>
          </p:cNvPr>
          <p:cNvSpPr>
            <a:spLocks noGrp="1"/>
          </p:cNvSpPr>
          <p:nvPr>
            <p:ph type="ctrTitle"/>
          </p:nvPr>
        </p:nvSpPr>
        <p:spPr>
          <a:xfrm>
            <a:off x="7168896" y="1129554"/>
            <a:ext cx="4361688" cy="3475236"/>
          </a:xfrm>
        </p:spPr>
        <p:txBody>
          <a:bodyPr anchor="b">
            <a:normAutofit/>
          </a:bodyPr>
          <a:lstStyle/>
          <a:p>
            <a:br>
              <a:rPr lang="en-US" dirty="0"/>
            </a:br>
            <a:br>
              <a:rPr lang="en-US" dirty="0"/>
            </a:br>
            <a:r>
              <a:rPr lang="en-US" dirty="0"/>
              <a:t>Onboarding a New SCO </a:t>
            </a:r>
          </a:p>
        </p:txBody>
      </p:sp>
      <p:sp>
        <p:nvSpPr>
          <p:cNvPr id="5" name="Subtitle 4">
            <a:extLst>
              <a:ext uri="{FF2B5EF4-FFF2-40B4-BE49-F238E27FC236}">
                <a16:creationId xmlns:a16="http://schemas.microsoft.com/office/drawing/2014/main" id="{02FA3257-663D-61CE-A5D5-22B53DB71488}"/>
              </a:ext>
            </a:extLst>
          </p:cNvPr>
          <p:cNvSpPr>
            <a:spLocks noGrp="1"/>
          </p:cNvSpPr>
          <p:nvPr>
            <p:ph type="subTitle" idx="1"/>
          </p:nvPr>
        </p:nvSpPr>
        <p:spPr>
          <a:xfrm>
            <a:off x="7168897" y="4731335"/>
            <a:ext cx="4206240" cy="1184585"/>
          </a:xfrm>
        </p:spPr>
        <p:txBody>
          <a:bodyPr anchor="t">
            <a:normAutofit/>
          </a:bodyPr>
          <a:lstStyle/>
          <a:p>
            <a:r>
              <a:rPr lang="en-US"/>
              <a:t>Presented by Jackie Leon, Chris Smith, Dennis Rhodes​</a:t>
            </a:r>
          </a:p>
        </p:txBody>
      </p:sp>
      <p:pic>
        <p:nvPicPr>
          <p:cNvPr id="7" name="Picture Placeholder 6" descr="Teacher assisting student">
            <a:extLst>
              <a:ext uri="{FF2B5EF4-FFF2-40B4-BE49-F238E27FC236}">
                <a16:creationId xmlns:a16="http://schemas.microsoft.com/office/drawing/2014/main" id="{AA6BCCFE-82B9-38D9-8EAD-75148B80BD8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252" r="22655" b="-1"/>
          <a:stretch>
            <a:fillRect/>
          </a:stretch>
        </p:blipFill>
        <p:spPr>
          <a:xfrm>
            <a:off x="20" y="10"/>
            <a:ext cx="6584930" cy="6857990"/>
          </a:xfrm>
          <a:noFill/>
        </p:spPr>
      </p:pic>
      <p:sp>
        <p:nvSpPr>
          <p:cNvPr id="8" name="TextBox 7"/>
          <p:cNvSpPr txBox="1"/>
          <p:nvPr/>
        </p:nvSpPr>
        <p:spPr>
          <a:xfrm>
            <a:off x="11643360" y="6492240"/>
            <a:ext cx="365760" cy="182880"/>
          </a:xfrm>
          <a:prstGeom prst="rect">
            <a:avLst/>
          </a:prstGeom>
          <a:noFill/>
        </p:spPr>
        <p:txBody>
          <a:bodyPr wrap="none">
            <a:spAutoFit/>
          </a:bodyPr>
          <a:lstStyle/>
          <a:p>
            <a:pPr algn="r"/>
            <a:r>
              <a:t>1</a:t>
            </a:r>
          </a:p>
        </p:txBody>
      </p:sp>
    </p:spTree>
    <p:extLst>
      <p:ext uri="{BB962C8B-B14F-4D97-AF65-F5344CB8AC3E}">
        <p14:creationId xmlns:p14="http://schemas.microsoft.com/office/powerpoint/2010/main" val="3069965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D6C5-C1F6-45BC-94CE-981FB18548CF}"/>
              </a:ext>
            </a:extLst>
          </p:cNvPr>
          <p:cNvSpPr>
            <a:spLocks noGrp="1"/>
          </p:cNvSpPr>
          <p:nvPr>
            <p:ph type="title"/>
          </p:nvPr>
        </p:nvSpPr>
        <p:spPr/>
        <p:txBody>
          <a:bodyPr/>
          <a:lstStyle/>
          <a:p>
            <a:r>
              <a:rPr lang="en-US"/>
              <a:t>Help your New SCO Prepare for Compliance </a:t>
            </a:r>
          </a:p>
        </p:txBody>
      </p:sp>
      <p:sp>
        <p:nvSpPr>
          <p:cNvPr id="3" name="Content Placeholder 2">
            <a:extLst>
              <a:ext uri="{FF2B5EF4-FFF2-40B4-BE49-F238E27FC236}">
                <a16:creationId xmlns:a16="http://schemas.microsoft.com/office/drawing/2014/main" id="{4216046A-DC35-4AB0-8351-40E112F70A99}"/>
              </a:ext>
            </a:extLst>
          </p:cNvPr>
          <p:cNvSpPr>
            <a:spLocks noGrp="1"/>
          </p:cNvSpPr>
          <p:nvPr>
            <p:ph idx="1"/>
          </p:nvPr>
        </p:nvSpPr>
        <p:spPr/>
        <p:txBody>
          <a:bodyPr/>
          <a:lstStyle/>
          <a:p>
            <a:r>
              <a:rPr lang="en-US"/>
              <a:t>Know what will be expected to provide. </a:t>
            </a:r>
          </a:p>
          <a:p>
            <a:pPr lvl="1"/>
            <a:r>
              <a:rPr lang="en-US"/>
              <a:t>Financial Aid- Finance Plans</a:t>
            </a:r>
          </a:p>
          <a:p>
            <a:pPr lvl="1"/>
            <a:r>
              <a:rPr lang="en-US"/>
              <a:t>Student Acct Ledger</a:t>
            </a:r>
          </a:p>
          <a:p>
            <a:pPr lvl="1"/>
            <a:r>
              <a:rPr lang="en-US"/>
              <a:t>Transcripts</a:t>
            </a:r>
          </a:p>
          <a:p>
            <a:pPr lvl="1"/>
            <a:r>
              <a:rPr lang="en-US"/>
              <a:t>Marketing Materials –college wide</a:t>
            </a:r>
          </a:p>
          <a:p>
            <a:pPr lvl="1"/>
            <a:r>
              <a:rPr lang="en-US"/>
              <a:t>Policies </a:t>
            </a:r>
          </a:p>
          <a:p>
            <a:pPr lvl="1"/>
            <a:r>
              <a:rPr lang="en-US"/>
              <a:t>Admission information </a:t>
            </a:r>
          </a:p>
          <a:p>
            <a:pPr lvl="1"/>
            <a:r>
              <a:rPr lang="en-US"/>
              <a:t>Enrollment &amp; schedules </a:t>
            </a:r>
          </a:p>
          <a:p>
            <a:pPr lvl="1"/>
            <a:r>
              <a:rPr lang="en-US"/>
              <a:t>All Certification documents, amendments &amp; terminations</a:t>
            </a:r>
          </a:p>
          <a:p>
            <a:pPr lvl="1"/>
            <a:endParaRPr lang="en-US"/>
          </a:p>
          <a:p>
            <a:pPr lvl="1"/>
            <a:endParaRPr lang="en-US"/>
          </a:p>
        </p:txBody>
      </p:sp>
      <p:sp>
        <p:nvSpPr>
          <p:cNvPr id="4" name="TextBox 3"/>
          <p:cNvSpPr txBox="1"/>
          <p:nvPr/>
        </p:nvSpPr>
        <p:spPr>
          <a:xfrm>
            <a:off x="11643360" y="6492240"/>
            <a:ext cx="365760" cy="182880"/>
          </a:xfrm>
          <a:prstGeom prst="rect">
            <a:avLst/>
          </a:prstGeom>
          <a:noFill/>
        </p:spPr>
        <p:txBody>
          <a:bodyPr wrap="none">
            <a:spAutoFit/>
          </a:bodyPr>
          <a:lstStyle/>
          <a:p>
            <a:pPr algn="r"/>
            <a:r>
              <a:t>8</a:t>
            </a:r>
          </a:p>
        </p:txBody>
      </p:sp>
    </p:spTree>
    <p:extLst>
      <p:ext uri="{BB962C8B-B14F-4D97-AF65-F5344CB8AC3E}">
        <p14:creationId xmlns:p14="http://schemas.microsoft.com/office/powerpoint/2010/main" val="15855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walking up a stairs">
            <a:extLst>
              <a:ext uri="{FF2B5EF4-FFF2-40B4-BE49-F238E27FC236}">
                <a16:creationId xmlns:a16="http://schemas.microsoft.com/office/drawing/2014/main" id="{605F58DC-934B-4929-A736-8EFC9CEA4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549" y="484632"/>
            <a:ext cx="7584282" cy="5056632"/>
          </a:xfrm>
          <a:prstGeom prst="rect">
            <a:avLst/>
          </a:prstGeom>
        </p:spPr>
      </p:pic>
      <p:sp>
        <p:nvSpPr>
          <p:cNvPr id="2" name="Title 1">
            <a:extLst>
              <a:ext uri="{FF2B5EF4-FFF2-40B4-BE49-F238E27FC236}">
                <a16:creationId xmlns:a16="http://schemas.microsoft.com/office/drawing/2014/main" id="{AC96BA28-7B5B-3D59-0D23-C072A5C2A52B}"/>
              </a:ext>
            </a:extLst>
          </p:cNvPr>
          <p:cNvSpPr>
            <a:spLocks noGrp="1"/>
          </p:cNvSpPr>
          <p:nvPr>
            <p:ph type="ctrTitle"/>
          </p:nvPr>
        </p:nvSpPr>
        <p:spPr>
          <a:xfrm>
            <a:off x="274320" y="1801368"/>
            <a:ext cx="7772400" cy="4572000"/>
          </a:xfrm>
        </p:spPr>
        <p:txBody>
          <a:bodyPr/>
          <a:lstStyle/>
          <a:p>
            <a:r>
              <a:rPr lang="en-US"/>
              <a:t>State 	Benefits </a:t>
            </a:r>
          </a:p>
        </p:txBody>
      </p:sp>
      <p:sp>
        <p:nvSpPr>
          <p:cNvPr id="6" name="TextBox 5"/>
          <p:cNvSpPr txBox="1"/>
          <p:nvPr/>
        </p:nvSpPr>
        <p:spPr>
          <a:xfrm>
            <a:off x="11643360" y="6492240"/>
            <a:ext cx="365760" cy="182880"/>
          </a:xfrm>
          <a:prstGeom prst="rect">
            <a:avLst/>
          </a:prstGeom>
          <a:noFill/>
        </p:spPr>
        <p:txBody>
          <a:bodyPr wrap="none">
            <a:spAutoFit/>
          </a:bodyPr>
          <a:lstStyle/>
          <a:p>
            <a:pPr algn="r"/>
            <a:r>
              <a:t>9</a:t>
            </a:r>
          </a:p>
        </p:txBody>
      </p:sp>
    </p:spTree>
    <p:extLst>
      <p:ext uri="{BB962C8B-B14F-4D97-AF65-F5344CB8AC3E}">
        <p14:creationId xmlns:p14="http://schemas.microsoft.com/office/powerpoint/2010/main" val="3762730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Wisconsin State Benefits Workflow</a:t>
            </a:r>
          </a:p>
        </p:txBody>
      </p:sp>
      <p:sp>
        <p:nvSpPr>
          <p:cNvPr id="3" name="Subtitle 2"/>
          <p:cNvSpPr>
            <a:spLocks noGrp="1"/>
          </p:cNvSpPr>
          <p:nvPr>
            <p:ph type="subTitle" idx="1"/>
          </p:nvPr>
        </p:nvSpPr>
        <p:spPr>
          <a:xfrm>
            <a:off x="658368" y="4617138"/>
            <a:ext cx="10984992" cy="1014984"/>
          </a:xfrm>
        </p:spPr>
        <p:txBody>
          <a:bodyPr/>
          <a:lstStyle/>
          <a:p>
            <a:r>
              <a:rPr dirty="0"/>
              <a:t>SAA Approval → VBATS Access → WIGI Bill Portal Access → Benefit Processing → Reporting &amp; Compliance</a:t>
            </a:r>
          </a:p>
        </p:txBody>
      </p:sp>
      <p:sp>
        <p:nvSpPr>
          <p:cNvPr id="4" name="TextBox 3"/>
          <p:cNvSpPr txBox="1"/>
          <p:nvPr/>
        </p:nvSpPr>
        <p:spPr>
          <a:xfrm>
            <a:off x="11643360" y="6492240"/>
            <a:ext cx="365760" cy="182880"/>
          </a:xfrm>
          <a:prstGeom prst="rect">
            <a:avLst/>
          </a:prstGeom>
          <a:noFill/>
        </p:spPr>
        <p:txBody>
          <a:bodyPr wrap="none">
            <a:spAutoFit/>
          </a:bodyPr>
          <a:lstStyle/>
          <a:p>
            <a:pPr algn="r"/>
            <a:r>
              <a:t>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B4EE21-B898-E297-C448-4593BF97B3A5}"/>
              </a:ext>
            </a:extLst>
          </p:cNvPr>
          <p:cNvSpPr>
            <a:spLocks noGrp="1"/>
          </p:cNvSpPr>
          <p:nvPr>
            <p:ph type="title"/>
          </p:nvPr>
        </p:nvSpPr>
        <p:spPr>
          <a:xfrm>
            <a:off x="612648" y="583413"/>
            <a:ext cx="3401568" cy="1527048"/>
          </a:xfrm>
        </p:spPr>
        <p:txBody>
          <a:bodyPr anchor="b">
            <a:normAutofit/>
          </a:bodyPr>
          <a:lstStyle/>
          <a:p>
            <a:r>
              <a:rPr lang="en-US" sz="2500"/>
              <a:t>SCO Responsibilities to the State Approving Agency (SAA</a:t>
            </a:r>
          </a:p>
        </p:txBody>
      </p:sp>
      <p:sp>
        <p:nvSpPr>
          <p:cNvPr id="3" name="Content Placeholder 2">
            <a:extLst>
              <a:ext uri="{FF2B5EF4-FFF2-40B4-BE49-F238E27FC236}">
                <a16:creationId xmlns:a16="http://schemas.microsoft.com/office/drawing/2014/main" id="{4227E922-AE57-EC70-406A-77ED03351FF3}"/>
              </a:ext>
            </a:extLst>
          </p:cNvPr>
          <p:cNvSpPr>
            <a:spLocks noGrp="1"/>
          </p:cNvSpPr>
          <p:nvPr>
            <p:ph sz="quarter" idx="14"/>
          </p:nvPr>
        </p:nvSpPr>
        <p:spPr>
          <a:xfrm>
            <a:off x="612775" y="2212975"/>
            <a:ext cx="3401568" cy="4095750"/>
          </a:xfrm>
        </p:spPr>
        <p:txBody>
          <a:bodyPr>
            <a:normAutofit/>
          </a:bodyPr>
          <a:lstStyle/>
          <a:p>
            <a:pPr marL="0" indent="0">
              <a:lnSpc>
                <a:spcPct val="110000"/>
              </a:lnSpc>
              <a:buNone/>
            </a:pPr>
            <a:endParaRPr lang="en-US" sz="1100"/>
          </a:p>
          <a:p>
            <a:pPr marL="0" indent="0">
              <a:lnSpc>
                <a:spcPct val="110000"/>
              </a:lnSpc>
              <a:buNone/>
            </a:pPr>
            <a:r>
              <a:rPr lang="en-US" sz="1100" b="1"/>
              <a:t>What’s expected of you when it comes to program approval and compliance. Importantly, you must notify the SAA of changes such as:</a:t>
            </a:r>
          </a:p>
          <a:p>
            <a:pPr>
              <a:lnSpc>
                <a:spcPct val="110000"/>
              </a:lnSpc>
            </a:pPr>
            <a:r>
              <a:rPr lang="en-US" sz="1100"/>
              <a:t>New or revised programs and courses</a:t>
            </a:r>
          </a:p>
          <a:p>
            <a:pPr>
              <a:lnSpc>
                <a:spcPct val="110000"/>
              </a:lnSpc>
            </a:pPr>
            <a:r>
              <a:rPr lang="en-US" sz="1100"/>
              <a:t>Changes to tuition and fees</a:t>
            </a:r>
          </a:p>
          <a:p>
            <a:pPr>
              <a:lnSpc>
                <a:spcPct val="110000"/>
              </a:lnSpc>
            </a:pPr>
            <a:r>
              <a:rPr lang="en-US" sz="1100"/>
              <a:t>Changes in school or training institution name, ownership, or location</a:t>
            </a:r>
          </a:p>
          <a:p>
            <a:pPr>
              <a:lnSpc>
                <a:spcPct val="110000"/>
              </a:lnSpc>
            </a:pPr>
            <a:r>
              <a:rPr lang="en-US" sz="1100"/>
              <a:t>Changes in accreditation status</a:t>
            </a:r>
          </a:p>
          <a:p>
            <a:pPr>
              <a:lnSpc>
                <a:spcPct val="110000"/>
              </a:lnSpc>
            </a:pPr>
            <a:r>
              <a:rPr lang="en-US" sz="1100"/>
              <a:t>Changes in Title IV eligibility (e.g., placed on heightened cash monitoring)</a:t>
            </a:r>
          </a:p>
          <a:p>
            <a:pPr>
              <a:lnSpc>
                <a:spcPct val="110000"/>
              </a:lnSpc>
            </a:pPr>
            <a:r>
              <a:rPr lang="en-US" sz="1100"/>
              <a:t>Significant changes in instructional format (e.g., moving from in-person to online)</a:t>
            </a:r>
          </a:p>
          <a:p>
            <a:pPr>
              <a:lnSpc>
                <a:spcPct val="110000"/>
              </a:lnSpc>
            </a:pPr>
            <a:r>
              <a:rPr lang="en-US" sz="1100"/>
              <a:t>Changes in policy that directly relate to SAA approval related criteria.</a:t>
            </a:r>
          </a:p>
        </p:txBody>
      </p:sp>
      <p:pic>
        <p:nvPicPr>
          <p:cNvPr id="7" name="Picture Placeholder 6" descr="Woman smiling and giving two thumbs up">
            <a:extLst>
              <a:ext uri="{FF2B5EF4-FFF2-40B4-BE49-F238E27FC236}">
                <a16:creationId xmlns:a16="http://schemas.microsoft.com/office/drawing/2014/main" id="{2813B7BA-8C2E-4ADE-8EAA-A4DD4735EB5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122" r="19122"/>
          <a:stretch>
            <a:fillRect/>
          </a:stretch>
        </p:blipFill>
        <p:spPr>
          <a:xfrm>
            <a:off x="4761780" y="10"/>
            <a:ext cx="7430219" cy="6857990"/>
          </a:xfrm>
          <a:noFill/>
        </p:spPr>
      </p:pic>
      <p:sp>
        <p:nvSpPr>
          <p:cNvPr id="2" name="Title 1">
            <a:extLst>
              <a:ext uri="{FF2B5EF4-FFF2-40B4-BE49-F238E27FC236}">
                <a16:creationId xmlns:a16="http://schemas.microsoft.com/office/drawing/2014/main" id="{8A497B4E-3C70-7F36-A4BF-7CA5CBC848F4}"/>
              </a:ext>
            </a:extLst>
          </p:cNvPr>
          <p:cNvSpPr>
            <a:spLocks noGrp="1"/>
          </p:cNvSpPr>
          <p:nvPr>
            <p:ph type="title"/>
          </p:nvPr>
        </p:nvSpPr>
        <p:spPr>
          <a:xfrm>
            <a:off x="612648" y="-1133856"/>
            <a:ext cx="10652760" cy="1133856"/>
          </a:xfrm>
        </p:spPr>
        <p:txBody>
          <a:bodyPr/>
          <a:lstStyle/>
          <a:p>
            <a:r>
              <a:rPr lang="en-US"/>
              <a:t>Delivering with confidence</a:t>
            </a:r>
          </a:p>
        </p:txBody>
      </p:sp>
      <p:sp>
        <p:nvSpPr>
          <p:cNvPr id="8" name="TextBox 7"/>
          <p:cNvSpPr txBox="1"/>
          <p:nvPr/>
        </p:nvSpPr>
        <p:spPr>
          <a:xfrm>
            <a:off x="11643360" y="6492240"/>
            <a:ext cx="365760" cy="182880"/>
          </a:xfrm>
          <a:prstGeom prst="rect">
            <a:avLst/>
          </a:prstGeom>
          <a:noFill/>
        </p:spPr>
        <p:txBody>
          <a:bodyPr wrap="none">
            <a:spAutoFit/>
          </a:bodyPr>
          <a:lstStyle/>
          <a:p>
            <a:pPr algn="r"/>
            <a:r>
              <a:t>10</a:t>
            </a:r>
          </a:p>
        </p:txBody>
      </p:sp>
    </p:spTree>
    <p:extLst>
      <p:ext uri="{BB962C8B-B14F-4D97-AF65-F5344CB8AC3E}">
        <p14:creationId xmlns:p14="http://schemas.microsoft.com/office/powerpoint/2010/main" val="3947552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D2400-94AD-31F6-37F1-0D9392194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B50A7-8097-B5C9-4E58-9ED8D14ADA20}"/>
              </a:ext>
            </a:extLst>
          </p:cNvPr>
          <p:cNvSpPr>
            <a:spLocks noGrp="1"/>
          </p:cNvSpPr>
          <p:nvPr>
            <p:ph type="title"/>
          </p:nvPr>
        </p:nvSpPr>
        <p:spPr>
          <a:xfrm>
            <a:off x="474626" y="297554"/>
            <a:ext cx="10653578" cy="1132258"/>
          </a:xfrm>
        </p:spPr>
        <p:txBody>
          <a:bodyPr>
            <a:normAutofit/>
          </a:bodyPr>
          <a:lstStyle/>
          <a:p>
            <a:r>
              <a:rPr lang="en-US"/>
              <a:t>Bookmarks For State Benefits</a:t>
            </a:r>
          </a:p>
        </p:txBody>
      </p:sp>
      <p:graphicFrame>
        <p:nvGraphicFramePr>
          <p:cNvPr id="6" name="Content Placeholder 5">
            <a:extLst>
              <a:ext uri="{FF2B5EF4-FFF2-40B4-BE49-F238E27FC236}">
                <a16:creationId xmlns:a16="http://schemas.microsoft.com/office/drawing/2014/main" id="{3E0E4A8A-55D4-88B9-EAFE-F5DD91417A46}"/>
              </a:ext>
            </a:extLst>
          </p:cNvPr>
          <p:cNvGraphicFramePr>
            <a:graphicFrameLocks noGrp="1"/>
          </p:cNvGraphicFramePr>
          <p:nvPr>
            <p:ph idx="1"/>
            <p:extLst>
              <p:ext uri="{D42A27DB-BD31-4B8C-83A1-F6EECF244321}">
                <p14:modId xmlns:p14="http://schemas.microsoft.com/office/powerpoint/2010/main" val="2016004561"/>
              </p:ext>
            </p:extLst>
          </p:nvPr>
        </p:nvGraphicFramePr>
        <p:xfrm>
          <a:off x="567687" y="863683"/>
          <a:ext cx="11052094" cy="5873151"/>
        </p:xfrm>
        <a:graphic>
          <a:graphicData uri="http://schemas.openxmlformats.org/drawingml/2006/table">
            <a:tbl>
              <a:tblPr firstRow="1" bandRow="1">
                <a:tableStyleId>{5C22544A-7EE6-4342-B048-85BDC9FD1C3A}</a:tableStyleId>
              </a:tblPr>
              <a:tblGrid>
                <a:gridCol w="2290404">
                  <a:extLst>
                    <a:ext uri="{9D8B030D-6E8A-4147-A177-3AD203B41FA5}">
                      <a16:colId xmlns:a16="http://schemas.microsoft.com/office/drawing/2014/main" val="2236123262"/>
                    </a:ext>
                  </a:extLst>
                </a:gridCol>
                <a:gridCol w="3708685">
                  <a:extLst>
                    <a:ext uri="{9D8B030D-6E8A-4147-A177-3AD203B41FA5}">
                      <a16:colId xmlns:a16="http://schemas.microsoft.com/office/drawing/2014/main" val="583127937"/>
                    </a:ext>
                  </a:extLst>
                </a:gridCol>
                <a:gridCol w="5053005">
                  <a:extLst>
                    <a:ext uri="{9D8B030D-6E8A-4147-A177-3AD203B41FA5}">
                      <a16:colId xmlns:a16="http://schemas.microsoft.com/office/drawing/2014/main" val="3633622998"/>
                    </a:ext>
                  </a:extLst>
                </a:gridCol>
              </a:tblGrid>
              <a:tr h="776378">
                <a:tc>
                  <a:txBody>
                    <a:bodyPr/>
                    <a:lstStyle/>
                    <a:p>
                      <a:r>
                        <a:rPr lang="en-US" sz="1100" b="1">
                          <a:solidFill>
                            <a:schemeClr val="tx1"/>
                          </a:solidFill>
                        </a:rPr>
                        <a:t>National Guard Grants</a:t>
                      </a:r>
                    </a:p>
                  </a:txBody>
                  <a:tcPr marL="137160" marR="137160" marT="137160" marB="137160" anchor="ctr"/>
                </a:tc>
                <a:tc>
                  <a:txBody>
                    <a:bodyPr/>
                    <a:lstStyle/>
                    <a:p>
                      <a:r>
                        <a:rPr lang="en-US" sz="1100" b="0">
                          <a:solidFill>
                            <a:schemeClr val="tx1"/>
                          </a:solidFill>
                        </a:rPr>
                        <a:t>Wisconsin National Guard Grant Portal </a:t>
                      </a:r>
                    </a:p>
                  </a:txBody>
                  <a:tcPr marL="137160" marR="137160" marT="137160" marB="137160" anchor="ctr"/>
                </a:tc>
                <a:tc>
                  <a:txBody>
                    <a:bodyPr/>
                    <a:lstStyle/>
                    <a:p>
                      <a:r>
                        <a:rPr lang="en-US" sz="1100" b="0">
                          <a:solidFill>
                            <a:schemeClr val="tx1"/>
                          </a:solidFill>
                          <a:hlinkClick r:id="rId2">
                            <a:extLst>
                              <a:ext uri="{A12FA001-AC4F-418D-AE19-62706E023703}">
                                <ahyp:hlinkClr xmlns:ahyp="http://schemas.microsoft.com/office/drawing/2018/hyperlinkcolor" val="tx"/>
                              </a:ext>
                            </a:extLst>
                          </a:hlinkClick>
                        </a:rPr>
                        <a:t>https://widma.powerappsportals.us/</a:t>
                      </a:r>
                      <a:endParaRPr lang="en-US" sz="1100" b="0">
                        <a:solidFill>
                          <a:schemeClr val="tx1"/>
                        </a:solidFill>
                      </a:endParaRPr>
                    </a:p>
                    <a:p>
                      <a:endParaRPr lang="en-US" sz="1100" b="0">
                        <a:solidFill>
                          <a:schemeClr val="tx1"/>
                        </a:solidFill>
                      </a:endParaRPr>
                    </a:p>
                  </a:txBody>
                  <a:tcPr marL="137160" marR="137160" marT="137160" marB="137160" anchor="ctr"/>
                </a:tc>
                <a:extLst>
                  <a:ext uri="{0D108BD9-81ED-4DB2-BD59-A6C34878D82A}">
                    <a16:rowId xmlns:a16="http://schemas.microsoft.com/office/drawing/2014/main" val="458163444"/>
                  </a:ext>
                </a:extLst>
              </a:tr>
              <a:tr h="466510">
                <a:tc>
                  <a:txBody>
                    <a:bodyPr/>
                    <a:lstStyle/>
                    <a:p>
                      <a:r>
                        <a:rPr lang="en-US" sz="1100" b="1">
                          <a:solidFill>
                            <a:schemeClr val="tx1"/>
                          </a:solidFill>
                        </a:rPr>
                        <a:t>Vet Ed </a:t>
                      </a:r>
                    </a:p>
                  </a:txBody>
                  <a:tcPr marL="137160" marR="137160" marT="137160" marB="137160" anchor="ctr"/>
                </a:tc>
                <a:tc>
                  <a:txBody>
                    <a:bodyPr/>
                    <a:lstStyle/>
                    <a:p>
                      <a:r>
                        <a:rPr lang="en-US" sz="1100" b="0">
                          <a:solidFill>
                            <a:schemeClr val="tx1"/>
                          </a:solidFill>
                        </a:rPr>
                        <a:t>Veteran Benefit Application Tracking System (VBATS)</a:t>
                      </a:r>
                    </a:p>
                    <a:p>
                      <a:r>
                        <a:rPr lang="en-US" sz="1100" b="0">
                          <a:solidFill>
                            <a:schemeClr val="tx1"/>
                          </a:solidFill>
                        </a:rPr>
                        <a:t>Access and track Veteran education grant applications</a:t>
                      </a:r>
                    </a:p>
                    <a:p>
                      <a:endParaRPr lang="en-US" sz="1100" b="0">
                        <a:solidFill>
                          <a:schemeClr val="tx1"/>
                        </a:solidFill>
                      </a:endParaRPr>
                    </a:p>
                  </a:txBody>
                  <a:tcPr marL="137160" marR="137160" marT="137160" marB="137160" anchor="ctr"/>
                </a:tc>
                <a:tc>
                  <a:txBody>
                    <a:bodyPr/>
                    <a:lstStyle/>
                    <a:p>
                      <a:pPr algn="l"/>
                      <a:r>
                        <a:rPr lang="en-US" sz="1100" b="0">
                          <a:solidFill>
                            <a:schemeClr val="tx1"/>
                          </a:solidFill>
                          <a:hlinkClick r:id="rId3">
                            <a:extLst>
                              <a:ext uri="{A12FA001-AC4F-418D-AE19-62706E023703}">
                                <ahyp:hlinkClr xmlns:ahyp="http://schemas.microsoft.com/office/drawing/2018/hyperlinkcolor" val="tx"/>
                              </a:ext>
                            </a:extLst>
                          </a:hlinkClick>
                        </a:rPr>
                        <a:t>https://apps.dva.wisconsin.gov/vbats/Account/Login?ReturnUrl=%2Fvbats%2F</a:t>
                      </a:r>
                      <a:endParaRPr lang="en-US" sz="1100" b="0">
                        <a:solidFill>
                          <a:schemeClr val="tx1"/>
                        </a:solidFill>
                      </a:endParaRPr>
                    </a:p>
                    <a:p>
                      <a:pPr algn="l"/>
                      <a:endParaRPr lang="en-US" sz="1100" b="0">
                        <a:solidFill>
                          <a:schemeClr val="tx1"/>
                        </a:solidFill>
                      </a:endParaRPr>
                    </a:p>
                    <a:p>
                      <a:pPr algn="l"/>
                      <a:endParaRPr lang="en-US" sz="1100" b="0">
                        <a:solidFill>
                          <a:schemeClr val="tx1"/>
                        </a:solidFill>
                      </a:endParaRPr>
                    </a:p>
                    <a:p>
                      <a:pPr algn="l"/>
                      <a:endParaRPr lang="en-US" sz="1100" b="0">
                        <a:solidFill>
                          <a:schemeClr val="tx1"/>
                        </a:solidFill>
                      </a:endParaRPr>
                    </a:p>
                  </a:txBody>
                  <a:tcPr marL="137160" marR="137160" marT="137160" marB="137160" anchor="ctr"/>
                </a:tc>
                <a:extLst>
                  <a:ext uri="{0D108BD9-81ED-4DB2-BD59-A6C34878D82A}">
                    <a16:rowId xmlns:a16="http://schemas.microsoft.com/office/drawing/2014/main" val="825465077"/>
                  </a:ext>
                </a:extLst>
              </a:tr>
              <a:tr h="633179">
                <a:tc>
                  <a:txBody>
                    <a:bodyPr/>
                    <a:lstStyle/>
                    <a:p>
                      <a:r>
                        <a:rPr lang="en-US" sz="1100" b="1" err="1">
                          <a:solidFill>
                            <a:schemeClr val="tx1"/>
                          </a:solidFill>
                        </a:rPr>
                        <a:t>MyWisVets</a:t>
                      </a:r>
                      <a:endParaRPr lang="en-US" sz="1100" b="1">
                        <a:solidFill>
                          <a:schemeClr val="tx1"/>
                        </a:solidFill>
                      </a:endParaRPr>
                    </a:p>
                  </a:txBody>
                  <a:tcPr marL="137160" marR="137160" marT="137160" marB="137160" anchor="ctr"/>
                </a:tc>
                <a:tc>
                  <a:txBody>
                    <a:bodyPr/>
                    <a:lstStyle/>
                    <a:p>
                      <a:r>
                        <a:rPr lang="en-US" sz="1100" b="0">
                          <a:solidFill>
                            <a:schemeClr val="tx1"/>
                          </a:solidFill>
                        </a:rPr>
                        <a:t>Wisconsin's Veteran Benefits Portal -This tool is intended to assist Veterans in applying for Benefits provided to them by the state of Wisconsin</a:t>
                      </a:r>
                    </a:p>
                  </a:txBody>
                  <a:tcPr marL="137160" marR="137160" marT="137160" marB="137160" anchor="ctr"/>
                </a:tc>
                <a:tc>
                  <a:txBody>
                    <a:bodyPr/>
                    <a:lstStyle/>
                    <a:p>
                      <a:r>
                        <a:rPr lang="en-US" sz="1100" b="0">
                          <a:solidFill>
                            <a:schemeClr val="tx1"/>
                          </a:solidFill>
                          <a:hlinkClick r:id="rId4">
                            <a:extLst>
                              <a:ext uri="{A12FA001-AC4F-418D-AE19-62706E023703}">
                                <ahyp:hlinkClr xmlns:ahyp="http://schemas.microsoft.com/office/drawing/2018/hyperlinkcolor" val="tx"/>
                              </a:ext>
                            </a:extLst>
                          </a:hlinkClick>
                        </a:rPr>
                        <a:t>https://dva.wi.gov/</a:t>
                      </a:r>
                      <a:endParaRPr lang="en-US" sz="1100" b="0">
                        <a:solidFill>
                          <a:schemeClr val="tx1"/>
                        </a:solidFill>
                      </a:endParaRPr>
                    </a:p>
                    <a:p>
                      <a:endParaRPr lang="en-US" sz="1100" b="0">
                        <a:solidFill>
                          <a:schemeClr val="tx1"/>
                        </a:solidFill>
                      </a:endParaRPr>
                    </a:p>
                  </a:txBody>
                  <a:tcPr marL="137160" marR="137160" marT="137160" marB="137160" anchor="ctr"/>
                </a:tc>
                <a:extLst>
                  <a:ext uri="{0D108BD9-81ED-4DB2-BD59-A6C34878D82A}">
                    <a16:rowId xmlns:a16="http://schemas.microsoft.com/office/drawing/2014/main" val="3446475176"/>
                  </a:ext>
                </a:extLst>
              </a:tr>
              <a:tr h="596948">
                <a:tc>
                  <a:txBody>
                    <a:bodyPr/>
                    <a:lstStyle/>
                    <a:p>
                      <a:r>
                        <a:rPr lang="en-US" sz="1100" b="1">
                          <a:solidFill>
                            <a:schemeClr val="tx1"/>
                          </a:solidFill>
                        </a:rPr>
                        <a:t>VBATS</a:t>
                      </a:r>
                    </a:p>
                  </a:txBody>
                  <a:tcPr marL="137160" marR="137160" marT="137160" marB="137160" anchor="ctr"/>
                </a:tc>
                <a:tc>
                  <a:txBody>
                    <a:bodyPr/>
                    <a:lstStyle/>
                    <a:p>
                      <a:r>
                        <a:rPr lang="en-US" sz="1100" b="0">
                          <a:solidFill>
                            <a:schemeClr val="tx1"/>
                          </a:solidFill>
                        </a:rPr>
                        <a:t>Veteran Benefit Application Tracking System (VBATS)</a:t>
                      </a:r>
                    </a:p>
                    <a:p>
                      <a:r>
                        <a:rPr lang="en-US" sz="1100" b="0">
                          <a:solidFill>
                            <a:schemeClr val="tx1"/>
                          </a:solidFill>
                        </a:rPr>
                        <a:t>Access and track WI GI Bill</a:t>
                      </a:r>
                    </a:p>
                  </a:txBody>
                  <a:tcPr marL="137160" marR="137160" marT="137160" marB="137160" anchor="ctr"/>
                </a:tc>
                <a:tc>
                  <a:txBody>
                    <a:bodyPr/>
                    <a:lstStyle/>
                    <a:p>
                      <a:r>
                        <a:rPr lang="en-US" sz="1100" b="0">
                          <a:solidFill>
                            <a:schemeClr val="tx1"/>
                          </a:solidFill>
                          <a:hlinkClick r:id="rId3">
                            <a:extLst>
                              <a:ext uri="{A12FA001-AC4F-418D-AE19-62706E023703}">
                                <ahyp:hlinkClr xmlns:ahyp="http://schemas.microsoft.com/office/drawing/2018/hyperlinkcolor" val="tx"/>
                              </a:ext>
                            </a:extLst>
                          </a:hlinkClick>
                        </a:rPr>
                        <a:t>https://apps.dva.wisconsin.gov/vbats/Account/Login?ReturnUrl=%2Fvbats%2F</a:t>
                      </a:r>
                      <a:endParaRPr lang="en-US" sz="1100" b="0">
                        <a:solidFill>
                          <a:schemeClr val="tx1"/>
                        </a:solidFill>
                      </a:endParaRPr>
                    </a:p>
                    <a:p>
                      <a:endParaRPr lang="en-US" sz="1100" b="0">
                        <a:solidFill>
                          <a:schemeClr val="tx1"/>
                        </a:solidFill>
                      </a:endParaRPr>
                    </a:p>
                  </a:txBody>
                  <a:tcPr marL="137160" marR="137160" marT="137160" marB="137160" anchor="ctr"/>
                </a:tc>
                <a:extLst>
                  <a:ext uri="{0D108BD9-81ED-4DB2-BD59-A6C34878D82A}">
                    <a16:rowId xmlns:a16="http://schemas.microsoft.com/office/drawing/2014/main" val="4031271249"/>
                  </a:ext>
                </a:extLst>
              </a:tr>
              <a:tr h="0">
                <a:tc>
                  <a:txBody>
                    <a:bodyPr/>
                    <a:lstStyle/>
                    <a:p>
                      <a:r>
                        <a:rPr lang="en-US" sz="1100" b="1">
                          <a:solidFill>
                            <a:schemeClr val="tx1"/>
                          </a:solidFill>
                        </a:rPr>
                        <a:t> SAA –Wisconsin State Approving Agency </a:t>
                      </a:r>
                    </a:p>
                  </a:txBody>
                  <a:tcPr marL="137160" marR="137160" marT="137160" marB="137160" anchor="ctr"/>
                </a:tc>
                <a:tc>
                  <a:txBody>
                    <a:bodyPr/>
                    <a:lstStyle/>
                    <a:p>
                      <a:r>
                        <a:rPr lang="en-US" sz="1100" b="0">
                          <a:solidFill>
                            <a:schemeClr val="tx1"/>
                          </a:solidFill>
                        </a:rPr>
                        <a:t>(SAA) reviews and approves Wisconsin-based program eligibility for the federal GI Bill®, </a:t>
                      </a:r>
                    </a:p>
                  </a:txBody>
                  <a:tcPr marL="137160" marR="137160" marT="137160" marB="137160" anchor="ctr"/>
                </a:tc>
                <a:tc>
                  <a:txBody>
                    <a:bodyPr/>
                    <a:lstStyle/>
                    <a:p>
                      <a:r>
                        <a:rPr lang="en-US" sz="1100" b="0">
                          <a:solidFill>
                            <a:schemeClr val="tx1"/>
                          </a:solidFill>
                          <a:hlinkClick r:id="rId5">
                            <a:extLst>
                              <a:ext uri="{A12FA001-AC4F-418D-AE19-62706E023703}">
                                <ahyp:hlinkClr xmlns:ahyp="http://schemas.microsoft.com/office/drawing/2018/hyperlinkcolor" val="tx"/>
                              </a:ext>
                            </a:extLst>
                          </a:hlinkClick>
                        </a:rPr>
                        <a:t>https://dva.wi.gov/benefits/education/federal-gi-bill/</a:t>
                      </a:r>
                      <a:endParaRPr lang="en-US" sz="1100" b="0">
                        <a:solidFill>
                          <a:schemeClr val="tx1"/>
                        </a:solidFill>
                      </a:endParaRPr>
                    </a:p>
                    <a:p>
                      <a:endParaRPr lang="en-US" sz="1100" b="0">
                        <a:solidFill>
                          <a:schemeClr val="tx1"/>
                        </a:solidFill>
                      </a:endParaRPr>
                    </a:p>
                  </a:txBody>
                  <a:tcPr marL="137160" marR="137160" marT="137160" marB="137160" anchor="ctr"/>
                </a:tc>
                <a:extLst>
                  <a:ext uri="{0D108BD9-81ED-4DB2-BD59-A6C34878D82A}">
                    <a16:rowId xmlns:a16="http://schemas.microsoft.com/office/drawing/2014/main" val="2924049109"/>
                  </a:ext>
                </a:extLst>
              </a:tr>
              <a:tr h="904732">
                <a:tc>
                  <a:txBody>
                    <a:bodyPr/>
                    <a:lstStyle/>
                    <a:p>
                      <a:r>
                        <a:rPr lang="en-US" sz="1100" b="1">
                          <a:solidFill>
                            <a:schemeClr val="tx1"/>
                          </a:solidFill>
                        </a:rPr>
                        <a:t>WICVSO</a:t>
                      </a:r>
                    </a:p>
                  </a:txBody>
                  <a:tcPr marL="137160" marR="137160" marT="137160" marB="137160" anchor="ctr"/>
                </a:tc>
                <a:tc>
                  <a:txBody>
                    <a:bodyPr/>
                    <a:lstStyle/>
                    <a:p>
                      <a:r>
                        <a:rPr lang="en-US" sz="1100" b="0">
                          <a:solidFill>
                            <a:schemeClr val="tx1"/>
                          </a:solidFill>
                        </a:rPr>
                        <a:t>The County and Tribal Veterans Service Officer Association of Wisconsin (CTVSOAWI) is an organization of professional veterans' advocates.</a:t>
                      </a:r>
                    </a:p>
                  </a:txBody>
                  <a:tcPr marL="137160" marR="137160" marT="137160" marB="137160" anchor="ctr"/>
                </a:tc>
                <a:tc>
                  <a:txBody>
                    <a:bodyPr/>
                    <a:lstStyle/>
                    <a:p>
                      <a:r>
                        <a:rPr lang="en-US" sz="1100" b="0">
                          <a:solidFill>
                            <a:schemeClr val="tx1"/>
                          </a:solidFill>
                          <a:hlinkClick r:id="rId6">
                            <a:extLst>
                              <a:ext uri="{A12FA001-AC4F-418D-AE19-62706E023703}">
                                <ahyp:hlinkClr xmlns:ahyp="http://schemas.microsoft.com/office/drawing/2018/hyperlinkcolor" val="tx"/>
                              </a:ext>
                            </a:extLst>
                          </a:hlinkClick>
                        </a:rPr>
                        <a:t>https://wicvso.org/locate-your-cvso-tvso/</a:t>
                      </a:r>
                      <a:endParaRPr lang="en-US" sz="1100" b="0">
                        <a:solidFill>
                          <a:schemeClr val="tx1"/>
                        </a:solidFill>
                      </a:endParaRPr>
                    </a:p>
                    <a:p>
                      <a:endParaRPr lang="en-US" sz="1100" b="0">
                        <a:solidFill>
                          <a:schemeClr val="tx1"/>
                        </a:solidFill>
                      </a:endParaRPr>
                    </a:p>
                  </a:txBody>
                  <a:tcPr marL="137160" marR="137160" marT="137160" marB="137160" anchor="ctr"/>
                </a:tc>
                <a:extLst>
                  <a:ext uri="{0D108BD9-81ED-4DB2-BD59-A6C34878D82A}">
                    <a16:rowId xmlns:a16="http://schemas.microsoft.com/office/drawing/2014/main" val="1861033052"/>
                  </a:ext>
                </a:extLst>
              </a:tr>
              <a:tr h="915441">
                <a:tc>
                  <a:txBody>
                    <a:bodyPr/>
                    <a:lstStyle/>
                    <a:p>
                      <a:r>
                        <a:rPr lang="en-US" sz="1100" b="1">
                          <a:solidFill>
                            <a:schemeClr val="tx1"/>
                          </a:solidFill>
                        </a:rPr>
                        <a:t>UW Portal – WIGI Bill </a:t>
                      </a:r>
                    </a:p>
                  </a:txBody>
                  <a:tcPr marL="137160" marR="137160" marT="137160" marB="137160" anchor="ctr"/>
                </a:tc>
                <a:tc>
                  <a:txBody>
                    <a:bodyPr/>
                    <a:lstStyle/>
                    <a:p>
                      <a:r>
                        <a:rPr lang="en-US" sz="1100" b="0">
                          <a:solidFill>
                            <a:schemeClr val="tx1"/>
                          </a:solidFill>
                        </a:rPr>
                        <a:t>Wisconsin GI Bill Data System for Remissions &amp; Supplemental Payments. </a:t>
                      </a:r>
                    </a:p>
                  </a:txBody>
                  <a:tcPr marL="137160" marR="137160" marT="137160" marB="137160" anchor="ctr"/>
                </a:tc>
                <a:tc>
                  <a:txBody>
                    <a:bodyPr/>
                    <a:lstStyle/>
                    <a:p>
                      <a:r>
                        <a:rPr lang="en-US" sz="1100" b="0">
                          <a:solidFill>
                            <a:schemeClr val="tx1"/>
                          </a:solidFill>
                        </a:rPr>
                        <a:t>https://apps1.wisconsin.edu/wgibill/login</a:t>
                      </a:r>
                    </a:p>
                  </a:txBody>
                  <a:tcPr marL="137160" marR="137160" marT="137160" marB="137160" anchor="ctr"/>
                </a:tc>
                <a:extLst>
                  <a:ext uri="{0D108BD9-81ED-4DB2-BD59-A6C34878D82A}">
                    <a16:rowId xmlns:a16="http://schemas.microsoft.com/office/drawing/2014/main" val="12822154"/>
                  </a:ext>
                </a:extLst>
              </a:tr>
            </a:tbl>
          </a:graphicData>
        </a:graphic>
      </p:graphicFrame>
      <p:sp>
        <p:nvSpPr>
          <p:cNvPr id="7" name="TextBox 6"/>
          <p:cNvSpPr txBox="1"/>
          <p:nvPr/>
        </p:nvSpPr>
        <p:spPr>
          <a:xfrm>
            <a:off x="11643360" y="6492240"/>
            <a:ext cx="365760" cy="182880"/>
          </a:xfrm>
          <a:prstGeom prst="rect">
            <a:avLst/>
          </a:prstGeom>
          <a:noFill/>
        </p:spPr>
        <p:txBody>
          <a:bodyPr wrap="none">
            <a:spAutoFit/>
          </a:bodyPr>
          <a:lstStyle/>
          <a:p>
            <a:pPr algn="r"/>
            <a:r>
              <a:t>11</a:t>
            </a:r>
          </a:p>
        </p:txBody>
      </p:sp>
    </p:spTree>
    <p:extLst>
      <p:ext uri="{BB962C8B-B14F-4D97-AF65-F5344CB8AC3E}">
        <p14:creationId xmlns:p14="http://schemas.microsoft.com/office/powerpoint/2010/main" val="362612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79F20-7FE0-9464-CC8C-AAB74EE175D5}"/>
              </a:ext>
            </a:extLst>
          </p:cNvPr>
          <p:cNvSpPr>
            <a:spLocks noGrp="1"/>
          </p:cNvSpPr>
          <p:nvPr>
            <p:ph type="title"/>
          </p:nvPr>
        </p:nvSpPr>
        <p:spPr>
          <a:xfrm>
            <a:off x="612648" y="548640"/>
            <a:ext cx="10653578" cy="1132258"/>
          </a:xfrm>
        </p:spPr>
        <p:txBody>
          <a:bodyPr anchor="t">
            <a:normAutofit/>
          </a:bodyPr>
          <a:lstStyle/>
          <a:p>
            <a:r>
              <a:rPr lang="en-US"/>
              <a:t>WIGI Bill Portal </a:t>
            </a:r>
          </a:p>
        </p:txBody>
      </p:sp>
      <p:pic>
        <p:nvPicPr>
          <p:cNvPr id="6" name="Picture 5">
            <a:extLst>
              <a:ext uri="{FF2B5EF4-FFF2-40B4-BE49-F238E27FC236}">
                <a16:creationId xmlns:a16="http://schemas.microsoft.com/office/drawing/2014/main" id="{B5446BFD-48AD-42EE-9435-7653B7E76807}"/>
              </a:ext>
            </a:extLst>
          </p:cNvPr>
          <p:cNvPicPr>
            <a:picLocks noChangeAspect="1"/>
          </p:cNvPicPr>
          <p:nvPr/>
        </p:nvPicPr>
        <p:blipFill>
          <a:blip r:embed="rId2"/>
          <a:stretch>
            <a:fillRect/>
          </a:stretch>
        </p:blipFill>
        <p:spPr>
          <a:xfrm>
            <a:off x="777833" y="1715532"/>
            <a:ext cx="10323207" cy="4593828"/>
          </a:xfrm>
          <a:prstGeom prst="rect">
            <a:avLst/>
          </a:prstGeom>
          <a:noFill/>
        </p:spPr>
      </p:pic>
      <p:sp>
        <p:nvSpPr>
          <p:cNvPr id="7" name="TextBox 6"/>
          <p:cNvSpPr txBox="1"/>
          <p:nvPr/>
        </p:nvSpPr>
        <p:spPr>
          <a:xfrm>
            <a:off x="11643360" y="6492240"/>
            <a:ext cx="365760" cy="182880"/>
          </a:xfrm>
          <a:prstGeom prst="rect">
            <a:avLst/>
          </a:prstGeom>
          <a:noFill/>
        </p:spPr>
        <p:txBody>
          <a:bodyPr wrap="none">
            <a:spAutoFit/>
          </a:bodyPr>
          <a:lstStyle/>
          <a:p>
            <a:pPr algn="r"/>
            <a:r>
              <a:t>12</a:t>
            </a:r>
          </a:p>
        </p:txBody>
      </p:sp>
    </p:spTree>
    <p:extLst>
      <p:ext uri="{BB962C8B-B14F-4D97-AF65-F5344CB8AC3E}">
        <p14:creationId xmlns:p14="http://schemas.microsoft.com/office/powerpoint/2010/main" val="1941379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B662-BA4B-ADFF-FD7A-953ED80ABCAB}"/>
              </a:ext>
            </a:extLst>
          </p:cNvPr>
          <p:cNvSpPr>
            <a:spLocks noGrp="1"/>
          </p:cNvSpPr>
          <p:nvPr>
            <p:ph type="title"/>
          </p:nvPr>
        </p:nvSpPr>
        <p:spPr/>
        <p:txBody>
          <a:bodyPr/>
          <a:lstStyle/>
          <a:p>
            <a:r>
              <a:rPr lang="en-US"/>
              <a:t>WIGI Bill Data System; aka "the Portal"</a:t>
            </a:r>
          </a:p>
        </p:txBody>
      </p:sp>
      <p:pic>
        <p:nvPicPr>
          <p:cNvPr id="4" name="Content Placeholder 3" descr="A screenshot of a computer&#10;&#10;AI-generated content may be incorrect.">
            <a:extLst>
              <a:ext uri="{FF2B5EF4-FFF2-40B4-BE49-F238E27FC236}">
                <a16:creationId xmlns:a16="http://schemas.microsoft.com/office/drawing/2014/main" id="{ADED1A8F-A2DB-6C16-784C-333EA269D54F}"/>
              </a:ext>
            </a:extLst>
          </p:cNvPr>
          <p:cNvPicPr>
            <a:picLocks noGrp="1" noChangeAspect="1"/>
          </p:cNvPicPr>
          <p:nvPr>
            <p:ph idx="1"/>
          </p:nvPr>
        </p:nvPicPr>
        <p:blipFill>
          <a:blip r:embed="rId2"/>
          <a:stretch>
            <a:fillRect/>
          </a:stretch>
        </p:blipFill>
        <p:spPr>
          <a:xfrm>
            <a:off x="884374" y="1392791"/>
            <a:ext cx="9782175" cy="1928994"/>
          </a:xfrm>
          <a:prstGeom prst="rect">
            <a:avLst/>
          </a:prstGeom>
        </p:spPr>
      </p:pic>
      <p:sp>
        <p:nvSpPr>
          <p:cNvPr id="5" name="TextBox 4">
            <a:extLst>
              <a:ext uri="{FF2B5EF4-FFF2-40B4-BE49-F238E27FC236}">
                <a16:creationId xmlns:a16="http://schemas.microsoft.com/office/drawing/2014/main" id="{FEDACC8F-27E0-2A0E-FD02-7AA22BA4EE47}"/>
              </a:ext>
            </a:extLst>
          </p:cNvPr>
          <p:cNvSpPr txBox="1"/>
          <p:nvPr/>
        </p:nvSpPr>
        <p:spPr>
          <a:xfrm>
            <a:off x="1088286" y="2757523"/>
            <a:ext cx="1002174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WTCS campuses don't see GI Bill section and use Supplemental and Reports sections</a:t>
            </a:r>
          </a:p>
          <a:p>
            <a:pPr marL="285750" indent="-285750">
              <a:buFont typeface="Arial"/>
              <a:buChar char="•"/>
            </a:pPr>
            <a:endParaRPr lang="en-US"/>
          </a:p>
          <a:p>
            <a:pPr marL="285750" indent="-285750">
              <a:buFont typeface="Arial"/>
              <a:buChar char="•"/>
            </a:pPr>
            <a:r>
              <a:rPr lang="en-US"/>
              <a:t>UWs maintains and updates supplemental payment calculation tool with new benefit and BAH rates </a:t>
            </a:r>
          </a:p>
          <a:p>
            <a:pPr marL="285750" indent="-285750">
              <a:buFont typeface="Arial"/>
              <a:buChar char="•"/>
            </a:pPr>
            <a:endParaRPr lang="en-US"/>
          </a:p>
          <a:p>
            <a:pPr marL="285750" indent="-285750">
              <a:buFont typeface="Arial"/>
              <a:buChar char="•"/>
            </a:pPr>
            <a:r>
              <a:rPr lang="en-US"/>
              <a:t>UWs, through the data-sharing agreement with WTCS maintains data that supports credit reports; students are capped at 128 credits</a:t>
            </a:r>
          </a:p>
          <a:p>
            <a:pPr marL="285750" indent="-285750">
              <a:buFont typeface="Arial"/>
              <a:buChar char="•"/>
            </a:pPr>
            <a:endParaRPr lang="en-US"/>
          </a:p>
          <a:p>
            <a:pPr marL="285750" indent="-285750">
              <a:buFont typeface="Arial"/>
              <a:buChar char="•"/>
            </a:pPr>
            <a:r>
              <a:rPr lang="en-US"/>
              <a:t>Credits used under the Wisconsin Veteran's Grant for Private Schools also count against the 128 cap, but these credits are currently not captured in the credit reports</a:t>
            </a:r>
          </a:p>
          <a:p>
            <a:pPr marL="285750" indent="-285750">
              <a:buFont typeface="Arial"/>
              <a:buChar char="•"/>
            </a:pPr>
            <a:endParaRPr lang="en-US"/>
          </a:p>
          <a:p>
            <a:endParaRPr lang="en-US"/>
          </a:p>
        </p:txBody>
      </p:sp>
      <p:sp>
        <p:nvSpPr>
          <p:cNvPr id="6" name="TextBox 5"/>
          <p:cNvSpPr txBox="1"/>
          <p:nvPr/>
        </p:nvSpPr>
        <p:spPr>
          <a:xfrm>
            <a:off x="11643360" y="6492240"/>
            <a:ext cx="365760" cy="182880"/>
          </a:xfrm>
          <a:prstGeom prst="rect">
            <a:avLst/>
          </a:prstGeom>
          <a:noFill/>
        </p:spPr>
        <p:txBody>
          <a:bodyPr wrap="none">
            <a:spAutoFit/>
          </a:bodyPr>
          <a:lstStyle/>
          <a:p>
            <a:pPr algn="r"/>
            <a:r>
              <a:t>20</a:t>
            </a:r>
          </a:p>
        </p:txBody>
      </p:sp>
    </p:spTree>
    <p:extLst>
      <p:ext uri="{BB962C8B-B14F-4D97-AF65-F5344CB8AC3E}">
        <p14:creationId xmlns:p14="http://schemas.microsoft.com/office/powerpoint/2010/main" val="1424432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AED3-F11E-A20C-945F-76CEC55A25F1}"/>
              </a:ext>
            </a:extLst>
          </p:cNvPr>
          <p:cNvSpPr>
            <a:spLocks noGrp="1"/>
          </p:cNvSpPr>
          <p:nvPr>
            <p:ph type="title"/>
          </p:nvPr>
        </p:nvSpPr>
        <p:spPr/>
        <p:txBody>
          <a:bodyPr/>
          <a:lstStyle/>
          <a:p>
            <a:pPr algn="ctr"/>
            <a:r>
              <a:rPr lang="en-US"/>
              <a:t>Getting Access to the WIGI Bill Reporting Portal</a:t>
            </a:r>
          </a:p>
        </p:txBody>
      </p:sp>
      <p:sp>
        <p:nvSpPr>
          <p:cNvPr id="3" name="Content Placeholder 2">
            <a:extLst>
              <a:ext uri="{FF2B5EF4-FFF2-40B4-BE49-F238E27FC236}">
                <a16:creationId xmlns:a16="http://schemas.microsoft.com/office/drawing/2014/main" id="{BF97A07C-EA09-6D80-24F8-CCC90B06437F}"/>
              </a:ext>
            </a:extLst>
          </p:cNvPr>
          <p:cNvSpPr>
            <a:spLocks noGrp="1"/>
          </p:cNvSpPr>
          <p:nvPr>
            <p:ph idx="1"/>
          </p:nvPr>
        </p:nvSpPr>
        <p:spPr/>
        <p:txBody>
          <a:bodyPr vert="horz" lIns="91440" tIns="45720" rIns="91440" bIns="45720" rtlCol="0" anchor="t">
            <a:normAutofit fontScale="92500"/>
          </a:bodyPr>
          <a:lstStyle/>
          <a:p>
            <a:r>
              <a:rPr lang="en-US"/>
              <a:t>The </a:t>
            </a:r>
            <a:r>
              <a:rPr lang="en-US" b="1" u="sng"/>
              <a:t>only</a:t>
            </a:r>
            <a:r>
              <a:rPr lang="en-US"/>
              <a:t> official source of remissions, credit, reimbursement, and supplemental payment data for UWs.  The source of credit and supplemental payment data for WTCS campuses </a:t>
            </a:r>
          </a:p>
          <a:p>
            <a:r>
              <a:rPr lang="en-US"/>
              <a:t>Why is this serious business?</a:t>
            </a:r>
          </a:p>
          <a:p>
            <a:r>
              <a:rPr lang="en-US"/>
              <a:t>Access for any campus staff requires an approved Data Authorization Request (DRA)</a:t>
            </a:r>
          </a:p>
          <a:p>
            <a:r>
              <a:rPr lang="en-US"/>
              <a:t>Dennis completes WTCS DRAs on behalf of WTC campuses</a:t>
            </a:r>
          </a:p>
          <a:p>
            <a:r>
              <a:rPr lang="en-US"/>
              <a:t>New UW SCOs must complete a DRA; SCO's supervisor must also approve requests after receiving an automated e-mail from </a:t>
            </a:r>
            <a:r>
              <a:rPr lang="en-US" b="1">
                <a:ea typeface="+mn-lt"/>
                <a:cs typeface="+mn-lt"/>
                <a:hlinkClick r:id="rId2"/>
              </a:rPr>
              <a:t>bp-logix@uwss.wisconsin.edu</a:t>
            </a:r>
          </a:p>
          <a:p>
            <a:r>
              <a:rPr lang="en-US">
                <a:ea typeface="+mn-lt"/>
                <a:cs typeface="+mn-lt"/>
              </a:rPr>
              <a:t>The DRA process will be delayed if supervisors fail to act on e-mail instructions</a:t>
            </a:r>
          </a:p>
          <a:p>
            <a:r>
              <a:rPr lang="en-US"/>
              <a:t>SCOs receive </a:t>
            </a:r>
            <a:r>
              <a:rPr lang="en-US">
                <a:ea typeface="+mn-lt"/>
                <a:cs typeface="+mn-lt"/>
              </a:rPr>
              <a:t>a username and password in separate emails per security protocols</a:t>
            </a:r>
          </a:p>
          <a:p>
            <a:r>
              <a:rPr lang="en-US"/>
              <a:t>Please notify UWSA when authorized users leave or change roles </a:t>
            </a:r>
          </a:p>
          <a:p>
            <a:pPr marL="0" indent="0">
              <a:buNone/>
            </a:pPr>
            <a:endParaRPr lang="en-US"/>
          </a:p>
        </p:txBody>
      </p:sp>
      <p:sp>
        <p:nvSpPr>
          <p:cNvPr id="4" name="TextBox 3"/>
          <p:cNvSpPr txBox="1"/>
          <p:nvPr/>
        </p:nvSpPr>
        <p:spPr>
          <a:xfrm>
            <a:off x="11643360" y="6492240"/>
            <a:ext cx="365760" cy="182880"/>
          </a:xfrm>
          <a:prstGeom prst="rect">
            <a:avLst/>
          </a:prstGeom>
          <a:noFill/>
        </p:spPr>
        <p:txBody>
          <a:bodyPr wrap="none">
            <a:spAutoFit/>
          </a:bodyPr>
          <a:lstStyle/>
          <a:p>
            <a:pPr algn="r"/>
            <a:r>
              <a:t>17</a:t>
            </a:r>
          </a:p>
        </p:txBody>
      </p:sp>
    </p:spTree>
    <p:extLst>
      <p:ext uri="{BB962C8B-B14F-4D97-AF65-F5344CB8AC3E}">
        <p14:creationId xmlns:p14="http://schemas.microsoft.com/office/powerpoint/2010/main" val="3177775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C51A-3CE3-F746-4942-A612A6A4963D}"/>
              </a:ext>
            </a:extLst>
          </p:cNvPr>
          <p:cNvSpPr>
            <a:spLocks noGrp="1"/>
          </p:cNvSpPr>
          <p:nvPr>
            <p:ph type="title"/>
          </p:nvPr>
        </p:nvSpPr>
        <p:spPr/>
        <p:txBody>
          <a:bodyPr/>
          <a:lstStyle/>
          <a:p>
            <a:pPr algn="ctr"/>
            <a:r>
              <a:rPr lang="en-US"/>
              <a:t>Data Authorization Request</a:t>
            </a:r>
          </a:p>
        </p:txBody>
      </p:sp>
      <p:sp>
        <p:nvSpPr>
          <p:cNvPr id="3" name="Content Placeholder 2">
            <a:extLst>
              <a:ext uri="{FF2B5EF4-FFF2-40B4-BE49-F238E27FC236}">
                <a16:creationId xmlns:a16="http://schemas.microsoft.com/office/drawing/2014/main" id="{C9BFBC0C-8DFC-1C47-CC96-81F57850A00F}"/>
              </a:ext>
            </a:extLst>
          </p:cNvPr>
          <p:cNvSpPr>
            <a:spLocks noGrp="1"/>
          </p:cNvSpPr>
          <p:nvPr>
            <p:ph idx="1"/>
          </p:nvPr>
        </p:nvSpPr>
        <p:spPr/>
        <p:txBody>
          <a:bodyPr vert="horz" lIns="91440" tIns="45720" rIns="91440" bIns="45720" rtlCol="0" anchor="t">
            <a:normAutofit/>
          </a:bodyPr>
          <a:lstStyle/>
          <a:p>
            <a:r>
              <a:rPr lang="en-US"/>
              <a:t>v</a:t>
            </a:r>
          </a:p>
        </p:txBody>
      </p:sp>
      <p:pic>
        <p:nvPicPr>
          <p:cNvPr id="4" name="Picture 3" descr="A screenshot of a computer&#10;&#10;AI-generated content may be incorrect.">
            <a:extLst>
              <a:ext uri="{FF2B5EF4-FFF2-40B4-BE49-F238E27FC236}">
                <a16:creationId xmlns:a16="http://schemas.microsoft.com/office/drawing/2014/main" id="{447AF4FD-6587-4CFE-D96F-DDE4FE321215}"/>
              </a:ext>
            </a:extLst>
          </p:cNvPr>
          <p:cNvPicPr>
            <a:picLocks noChangeAspect="1"/>
          </p:cNvPicPr>
          <p:nvPr/>
        </p:nvPicPr>
        <p:blipFill>
          <a:blip r:embed="rId2"/>
          <a:stretch>
            <a:fillRect/>
          </a:stretch>
        </p:blipFill>
        <p:spPr>
          <a:xfrm>
            <a:off x="279767" y="0"/>
            <a:ext cx="11930260" cy="6858000"/>
          </a:xfrm>
          <a:prstGeom prst="rect">
            <a:avLst/>
          </a:prstGeom>
        </p:spPr>
      </p:pic>
      <p:sp>
        <p:nvSpPr>
          <p:cNvPr id="5" name="TextBox 4">
            <a:extLst>
              <a:ext uri="{FF2B5EF4-FFF2-40B4-BE49-F238E27FC236}">
                <a16:creationId xmlns:a16="http://schemas.microsoft.com/office/drawing/2014/main" id="{550187DC-D239-FC7C-3EB6-6CD52D45261A}"/>
              </a:ext>
            </a:extLst>
          </p:cNvPr>
          <p:cNvSpPr txBox="1"/>
          <p:nvPr/>
        </p:nvSpPr>
        <p:spPr>
          <a:xfrm>
            <a:off x="1275808" y="2192697"/>
            <a:ext cx="481724"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DE930B3-2AD9-A12F-D43D-7C7217CD33B8}"/>
                  </a:ext>
                </a:extLst>
              </p14:cNvPr>
              <p14:cNvContentPartPr/>
              <p14:nvPr/>
            </p14:nvContentPartPr>
            <p14:xfrm>
              <a:off x="95459" y="5841574"/>
              <a:ext cx="1166453" cy="579827"/>
            </p14:xfrm>
          </p:contentPart>
        </mc:Choice>
        <mc:Fallback xmlns="">
          <p:pic>
            <p:nvPicPr>
              <p:cNvPr id="6" name="Ink 5">
                <a:extLst>
                  <a:ext uri="{FF2B5EF4-FFF2-40B4-BE49-F238E27FC236}">
                    <a16:creationId xmlns:a16="http://schemas.microsoft.com/office/drawing/2014/main" id="{ADE930B3-2AD9-A12F-D43D-7C7217CD33B8}"/>
                  </a:ext>
                </a:extLst>
              </p:cNvPr>
              <p:cNvPicPr/>
              <p:nvPr/>
            </p:nvPicPr>
            <p:blipFill>
              <a:blip r:embed="rId4"/>
              <a:stretch>
                <a:fillRect/>
              </a:stretch>
            </p:blipFill>
            <p:spPr>
              <a:xfrm>
                <a:off x="77464" y="5823589"/>
                <a:ext cx="1202084" cy="61543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99DAD8A-9AB2-5473-3571-A09C03A5EFA7}"/>
                  </a:ext>
                </a:extLst>
              </p14:cNvPr>
              <p14:cNvContentPartPr/>
              <p14:nvPr/>
            </p14:nvContentPartPr>
            <p14:xfrm>
              <a:off x="3661103" y="5693103"/>
              <a:ext cx="8758" cy="8758"/>
            </p14:xfrm>
          </p:contentPart>
        </mc:Choice>
        <mc:Fallback xmlns="">
          <p:pic>
            <p:nvPicPr>
              <p:cNvPr id="7" name="Ink 6">
                <a:extLst>
                  <a:ext uri="{FF2B5EF4-FFF2-40B4-BE49-F238E27FC236}">
                    <a16:creationId xmlns:a16="http://schemas.microsoft.com/office/drawing/2014/main" id="{799DAD8A-9AB2-5473-3571-A09C03A5EFA7}"/>
                  </a:ext>
                </a:extLst>
              </p:cNvPr>
              <p:cNvPicPr/>
              <p:nvPr/>
            </p:nvPicPr>
            <p:blipFill>
              <a:blip r:embed="rId6"/>
              <a:stretch>
                <a:fillRect/>
              </a:stretch>
            </p:blipFill>
            <p:spPr>
              <a:xfrm>
                <a:off x="3223203" y="5255203"/>
                <a:ext cx="875800" cy="875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0CD748C1-86EF-5E9E-06BD-625E21B8646C}"/>
                  </a:ext>
                </a:extLst>
              </p14:cNvPr>
              <p14:cNvContentPartPr/>
              <p14:nvPr/>
            </p14:nvContentPartPr>
            <p14:xfrm>
              <a:off x="4475655" y="113862"/>
              <a:ext cx="8758" cy="8758"/>
            </p14:xfrm>
          </p:contentPart>
        </mc:Choice>
        <mc:Fallback xmlns="">
          <p:pic>
            <p:nvPicPr>
              <p:cNvPr id="8" name="Ink 7">
                <a:extLst>
                  <a:ext uri="{FF2B5EF4-FFF2-40B4-BE49-F238E27FC236}">
                    <a16:creationId xmlns:a16="http://schemas.microsoft.com/office/drawing/2014/main" id="{0CD748C1-86EF-5E9E-06BD-625E21B8646C}"/>
                  </a:ext>
                </a:extLst>
              </p:cNvPr>
              <p:cNvPicPr/>
              <p:nvPr/>
            </p:nvPicPr>
            <p:blipFill>
              <a:blip r:embed="rId6"/>
              <a:stretch>
                <a:fillRect/>
              </a:stretch>
            </p:blipFill>
            <p:spPr>
              <a:xfrm>
                <a:off x="4037755" y="-324038"/>
                <a:ext cx="875800" cy="875800"/>
              </a:xfrm>
              <a:prstGeom prst="rect">
                <a:avLst/>
              </a:prstGeom>
            </p:spPr>
          </p:pic>
        </mc:Fallback>
      </mc:AlternateContent>
      <p:sp>
        <p:nvSpPr>
          <p:cNvPr id="9" name="TextBox 8"/>
          <p:cNvSpPr txBox="1"/>
          <p:nvPr/>
        </p:nvSpPr>
        <p:spPr>
          <a:xfrm>
            <a:off x="11643360" y="6492240"/>
            <a:ext cx="365760" cy="182880"/>
          </a:xfrm>
          <a:prstGeom prst="rect">
            <a:avLst/>
          </a:prstGeom>
          <a:noFill/>
        </p:spPr>
        <p:txBody>
          <a:bodyPr wrap="none">
            <a:spAutoFit/>
          </a:bodyPr>
          <a:lstStyle/>
          <a:p>
            <a:pPr algn="r"/>
            <a:r>
              <a:t>18</a:t>
            </a:r>
          </a:p>
        </p:txBody>
      </p:sp>
    </p:spTree>
    <p:extLst>
      <p:ext uri="{BB962C8B-B14F-4D97-AF65-F5344CB8AC3E}">
        <p14:creationId xmlns:p14="http://schemas.microsoft.com/office/powerpoint/2010/main" val="3181650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A645-7A71-AB46-23E3-0355A4C47CE0}"/>
              </a:ext>
            </a:extLst>
          </p:cNvPr>
          <p:cNvSpPr>
            <a:spLocks noGrp="1"/>
          </p:cNvSpPr>
          <p:nvPr>
            <p:ph type="title"/>
          </p:nvPr>
        </p:nvSpPr>
        <p:spPr/>
        <p:txBody>
          <a:bodyPr/>
          <a:lstStyle/>
          <a:p>
            <a:pPr algn="ctr"/>
            <a:r>
              <a:rPr lang="en-US"/>
              <a:t>Access Challenges</a:t>
            </a:r>
          </a:p>
        </p:txBody>
      </p:sp>
      <p:sp>
        <p:nvSpPr>
          <p:cNvPr id="3" name="Content Placeholder 2">
            <a:extLst>
              <a:ext uri="{FF2B5EF4-FFF2-40B4-BE49-F238E27FC236}">
                <a16:creationId xmlns:a16="http://schemas.microsoft.com/office/drawing/2014/main" id="{8C12B90F-490A-E704-73C3-D2D528D119A9}"/>
              </a:ext>
            </a:extLst>
          </p:cNvPr>
          <p:cNvSpPr>
            <a:spLocks noGrp="1"/>
          </p:cNvSpPr>
          <p:nvPr>
            <p:ph idx="1"/>
          </p:nvPr>
        </p:nvSpPr>
        <p:spPr/>
        <p:txBody>
          <a:bodyPr vert="horz" lIns="91440" tIns="45720" rIns="91440" bIns="45720" rtlCol="0" anchor="t">
            <a:normAutofit/>
          </a:bodyPr>
          <a:lstStyle/>
          <a:p>
            <a:r>
              <a:rPr lang="en-US"/>
              <a:t>Campus IP addresses and related configurations need to be set to allow the portal website address </a:t>
            </a:r>
            <a:r>
              <a:rPr lang="en-US">
                <a:ea typeface="+mn-lt"/>
                <a:cs typeface="+mn-lt"/>
                <a:hlinkClick r:id="rId2"/>
              </a:rPr>
              <a:t>https://apps1.wisconsin.edu/wgibill/login</a:t>
            </a:r>
            <a:r>
              <a:rPr lang="en-US">
                <a:ea typeface="+mn-lt"/>
                <a:cs typeface="+mn-lt"/>
              </a:rPr>
              <a:t> to load</a:t>
            </a:r>
          </a:p>
          <a:p>
            <a:r>
              <a:rPr lang="en-US"/>
              <a:t>At the same time, UW Shared Services needs to set our systems to allow campuses to access the site</a:t>
            </a:r>
          </a:p>
          <a:p>
            <a:r>
              <a:rPr lang="en-US"/>
              <a:t>Accessing the site from a home office through a VPN may also require network adjustments</a:t>
            </a:r>
          </a:p>
          <a:p>
            <a:r>
              <a:rPr lang="en-US"/>
              <a:t>If authorized credential holders can't access the site, Campus IT/Network Administrators need to work with UW Shared Services to resolve issues  </a:t>
            </a:r>
          </a:p>
          <a:p>
            <a:endParaRPr lang="en-US"/>
          </a:p>
        </p:txBody>
      </p:sp>
      <p:sp>
        <p:nvSpPr>
          <p:cNvPr id="4" name="TextBox 3"/>
          <p:cNvSpPr txBox="1"/>
          <p:nvPr/>
        </p:nvSpPr>
        <p:spPr>
          <a:xfrm>
            <a:off x="11643360" y="6492240"/>
            <a:ext cx="365760" cy="182880"/>
          </a:xfrm>
          <a:prstGeom prst="rect">
            <a:avLst/>
          </a:prstGeom>
          <a:noFill/>
        </p:spPr>
        <p:txBody>
          <a:bodyPr wrap="none">
            <a:spAutoFit/>
          </a:bodyPr>
          <a:lstStyle/>
          <a:p>
            <a:pPr algn="r"/>
            <a:r>
              <a:t>19</a:t>
            </a:r>
          </a:p>
        </p:txBody>
      </p:sp>
    </p:spTree>
    <p:extLst>
      <p:ext uri="{BB962C8B-B14F-4D97-AF65-F5344CB8AC3E}">
        <p14:creationId xmlns:p14="http://schemas.microsoft.com/office/powerpoint/2010/main" val="178224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55C6-1E2E-E4BD-2E9F-B3321C22A292}"/>
              </a:ext>
            </a:extLst>
          </p:cNvPr>
          <p:cNvSpPr>
            <a:spLocks noGrp="1"/>
          </p:cNvSpPr>
          <p:nvPr>
            <p:ph type="title"/>
          </p:nvPr>
        </p:nvSpPr>
        <p:spPr>
          <a:xfrm>
            <a:off x="612647" y="664108"/>
            <a:ext cx="8467558" cy="1554480"/>
          </a:xfrm>
        </p:spPr>
        <p:txBody>
          <a:bodyPr/>
          <a:lstStyle/>
          <a:p>
            <a:r>
              <a:rPr lang="en-US"/>
              <a:t>Agenda</a:t>
            </a:r>
          </a:p>
        </p:txBody>
      </p:sp>
      <p:sp>
        <p:nvSpPr>
          <p:cNvPr id="3" name="Content Placeholder 2">
            <a:extLst>
              <a:ext uri="{FF2B5EF4-FFF2-40B4-BE49-F238E27FC236}">
                <a16:creationId xmlns:a16="http://schemas.microsoft.com/office/drawing/2014/main" id="{432C04E6-B771-F1FA-85F4-B7984DE55A8E}"/>
              </a:ext>
            </a:extLst>
          </p:cNvPr>
          <p:cNvSpPr>
            <a:spLocks noGrp="1"/>
          </p:cNvSpPr>
          <p:nvPr>
            <p:ph sz="quarter" idx="13"/>
          </p:nvPr>
        </p:nvSpPr>
        <p:spPr>
          <a:xfrm>
            <a:off x="612647" y="2333860"/>
            <a:ext cx="8467558" cy="3689909"/>
          </a:xfrm>
        </p:spPr>
        <p:txBody>
          <a:bodyPr>
            <a:normAutofit/>
          </a:bodyPr>
          <a:lstStyle/>
          <a:p>
            <a:r>
              <a:rPr lang="en-US"/>
              <a:t>Steps required to get set up for Federal Benefit Processing</a:t>
            </a:r>
          </a:p>
          <a:p>
            <a:r>
              <a:rPr lang="en-US"/>
              <a:t>Steps required to get set up for State Benefit Processing</a:t>
            </a:r>
          </a:p>
          <a:p>
            <a:r>
              <a:rPr lang="en-US"/>
              <a:t>Making sure the SCO is connected </a:t>
            </a:r>
          </a:p>
          <a:p>
            <a:r>
              <a:rPr lang="en-US"/>
              <a:t> Tips, tools lesson’s Learned </a:t>
            </a:r>
          </a:p>
          <a:p>
            <a:r>
              <a:rPr lang="en-US"/>
              <a:t>Q&amp;A</a:t>
            </a:r>
          </a:p>
        </p:txBody>
      </p:sp>
      <p:sp>
        <p:nvSpPr>
          <p:cNvPr id="4" name="TextBox 3"/>
          <p:cNvSpPr txBox="1"/>
          <p:nvPr/>
        </p:nvSpPr>
        <p:spPr>
          <a:xfrm>
            <a:off x="11643360" y="6492240"/>
            <a:ext cx="365760" cy="182880"/>
          </a:xfrm>
          <a:prstGeom prst="rect">
            <a:avLst/>
          </a:prstGeom>
          <a:noFill/>
        </p:spPr>
        <p:txBody>
          <a:bodyPr wrap="none">
            <a:spAutoFit/>
          </a:bodyPr>
          <a:lstStyle/>
          <a:p>
            <a:pPr algn="r"/>
            <a:r>
              <a:t>2</a:t>
            </a:r>
          </a:p>
        </p:txBody>
      </p:sp>
    </p:spTree>
    <p:extLst>
      <p:ext uri="{BB962C8B-B14F-4D97-AF65-F5344CB8AC3E}">
        <p14:creationId xmlns:p14="http://schemas.microsoft.com/office/powerpoint/2010/main" val="4216523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7B8F-DF9A-D6E4-F251-2B4900C5C0B3}"/>
              </a:ext>
            </a:extLst>
          </p:cNvPr>
          <p:cNvSpPr>
            <a:spLocks noGrp="1"/>
          </p:cNvSpPr>
          <p:nvPr>
            <p:ph type="title"/>
          </p:nvPr>
        </p:nvSpPr>
        <p:spPr/>
        <p:txBody>
          <a:bodyPr/>
          <a:lstStyle/>
          <a:p>
            <a:r>
              <a:rPr lang="en-US"/>
              <a:t>Starting tips (UW Only)</a:t>
            </a:r>
          </a:p>
        </p:txBody>
      </p:sp>
      <p:sp>
        <p:nvSpPr>
          <p:cNvPr id="3" name="Content Placeholder 2">
            <a:extLst>
              <a:ext uri="{FF2B5EF4-FFF2-40B4-BE49-F238E27FC236}">
                <a16:creationId xmlns:a16="http://schemas.microsoft.com/office/drawing/2014/main" id="{55F5612C-D61A-E9F6-3459-B1C6F0DEF522}"/>
              </a:ext>
            </a:extLst>
          </p:cNvPr>
          <p:cNvSpPr>
            <a:spLocks noGrp="1"/>
          </p:cNvSpPr>
          <p:nvPr>
            <p:ph idx="1"/>
          </p:nvPr>
        </p:nvSpPr>
        <p:spPr/>
        <p:txBody>
          <a:bodyPr vert="horz" lIns="91440" tIns="45720" rIns="91440" bIns="45720" rtlCol="0" anchor="t">
            <a:normAutofit/>
          </a:bodyPr>
          <a:lstStyle/>
          <a:p>
            <a:r>
              <a:rPr lang="en-US"/>
              <a:t>Have  Dennis add you to the </a:t>
            </a:r>
            <a:r>
              <a:rPr lang="en-US">
                <a:ea typeface="+mn-lt"/>
                <a:cs typeface="+mn-lt"/>
              </a:rPr>
              <a:t>"Veterans Certifying Officials" email list and monthly Teams call;</a:t>
            </a:r>
            <a:r>
              <a:rPr lang="en-US"/>
              <a:t> keep 2nd Thursday at 10:00 am open for the monthly Teams call for all UW SCOs and interested campus staff</a:t>
            </a:r>
          </a:p>
          <a:p>
            <a:r>
              <a:rPr lang="en-US"/>
              <a:t>Be open to </a:t>
            </a:r>
            <a:r>
              <a:rPr lang="en-US" strike="sngStrike"/>
              <a:t>system</a:t>
            </a:r>
            <a:r>
              <a:rPr lang="en-US" u="sng" strike="sngStrike"/>
              <a:t> </a:t>
            </a:r>
            <a:r>
              <a:rPr lang="en-US"/>
              <a:t>universities wide work groups, for example, development of an online and video course for new SCOs or modifications to the </a:t>
            </a:r>
          </a:p>
          <a:p>
            <a:r>
              <a:rPr lang="en-US"/>
              <a:t>Recent examples of workgroup products include the </a:t>
            </a:r>
            <a:r>
              <a:rPr lang="en-US">
                <a:hlinkClick r:id="rId2"/>
              </a:rPr>
              <a:t>Veterans Policy &amp; Practice Report</a:t>
            </a:r>
            <a:r>
              <a:rPr lang="en-US"/>
              <a:t> and the </a:t>
            </a:r>
            <a:r>
              <a:rPr lang="en-US">
                <a:hlinkClick r:id="rId3"/>
              </a:rPr>
              <a:t>Military Connected Student Benefits Assessment</a:t>
            </a:r>
            <a:r>
              <a:rPr lang="en-US"/>
              <a:t> </a:t>
            </a:r>
          </a:p>
          <a:p>
            <a:endParaRPr lang="en-US"/>
          </a:p>
        </p:txBody>
      </p:sp>
      <p:sp>
        <p:nvSpPr>
          <p:cNvPr id="4" name="TextBox 3"/>
          <p:cNvSpPr txBox="1"/>
          <p:nvPr/>
        </p:nvSpPr>
        <p:spPr>
          <a:xfrm>
            <a:off x="11643360" y="6492240"/>
            <a:ext cx="365760" cy="182880"/>
          </a:xfrm>
          <a:prstGeom prst="rect">
            <a:avLst/>
          </a:prstGeom>
          <a:noFill/>
        </p:spPr>
        <p:txBody>
          <a:bodyPr wrap="none">
            <a:spAutoFit/>
          </a:bodyPr>
          <a:lstStyle/>
          <a:p>
            <a:pPr algn="r"/>
            <a:r>
              <a:t>21</a:t>
            </a:r>
          </a:p>
        </p:txBody>
      </p:sp>
    </p:spTree>
    <p:extLst>
      <p:ext uri="{BB962C8B-B14F-4D97-AF65-F5344CB8AC3E}">
        <p14:creationId xmlns:p14="http://schemas.microsoft.com/office/powerpoint/2010/main" val="2658196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79F20-7FE0-9464-CC8C-AAB74EE175D5}"/>
              </a:ext>
            </a:extLst>
          </p:cNvPr>
          <p:cNvSpPr>
            <a:spLocks noGrp="1"/>
          </p:cNvSpPr>
          <p:nvPr>
            <p:ph type="title"/>
          </p:nvPr>
        </p:nvSpPr>
        <p:spPr/>
        <p:txBody>
          <a:bodyPr>
            <a:normAutofit/>
          </a:bodyPr>
          <a:lstStyle/>
          <a:p>
            <a:r>
              <a:rPr lang="en-US"/>
              <a:t>Important System Contacts for WIGI Bill </a:t>
            </a:r>
          </a:p>
        </p:txBody>
      </p:sp>
      <p:sp>
        <p:nvSpPr>
          <p:cNvPr id="4" name="Content Placeholder 3">
            <a:extLst>
              <a:ext uri="{FF2B5EF4-FFF2-40B4-BE49-F238E27FC236}">
                <a16:creationId xmlns:a16="http://schemas.microsoft.com/office/drawing/2014/main" id="{A8072345-EDED-4266-CFF8-650FF0BB1E47}"/>
              </a:ext>
            </a:extLst>
          </p:cNvPr>
          <p:cNvSpPr>
            <a:spLocks noGrp="1"/>
          </p:cNvSpPr>
          <p:nvPr>
            <p:ph type="body" idx="1"/>
          </p:nvPr>
        </p:nvSpPr>
        <p:spPr>
          <a:xfrm>
            <a:off x="609601" y="1129485"/>
            <a:ext cx="5157787" cy="559834"/>
          </a:xfrm>
        </p:spPr>
        <p:txBody>
          <a:bodyPr>
            <a:noAutofit/>
          </a:bodyPr>
          <a:lstStyle/>
          <a:p>
            <a:pPr marL="0" indent="0">
              <a:buNone/>
            </a:pPr>
            <a:endParaRPr lang="en-US" sz="1800"/>
          </a:p>
          <a:p>
            <a:pPr marL="0" indent="0">
              <a:buNone/>
            </a:pPr>
            <a:r>
              <a:rPr lang="en-US" sz="1800"/>
              <a:t>	</a:t>
            </a:r>
          </a:p>
          <a:p>
            <a:pPr marL="0" indent="0">
              <a:buNone/>
            </a:pPr>
            <a:r>
              <a:rPr lang="en-US" sz="1800"/>
              <a:t>WTCS </a:t>
            </a:r>
          </a:p>
        </p:txBody>
      </p:sp>
      <p:sp>
        <p:nvSpPr>
          <p:cNvPr id="12" name="Text Placeholder 11">
            <a:extLst>
              <a:ext uri="{FF2B5EF4-FFF2-40B4-BE49-F238E27FC236}">
                <a16:creationId xmlns:a16="http://schemas.microsoft.com/office/drawing/2014/main" id="{A05AD431-95C9-4EEC-8D68-81136CBB4EF5}"/>
              </a:ext>
            </a:extLst>
          </p:cNvPr>
          <p:cNvSpPr>
            <a:spLocks noGrp="1"/>
          </p:cNvSpPr>
          <p:nvPr>
            <p:ph type="body" sz="quarter" idx="13"/>
          </p:nvPr>
        </p:nvSpPr>
        <p:spPr>
          <a:xfrm>
            <a:off x="609600" y="1826884"/>
            <a:ext cx="5157788" cy="4815456"/>
          </a:xfrm>
        </p:spPr>
        <p:txBody>
          <a:bodyPr>
            <a:normAutofit fontScale="85000" lnSpcReduction="20000"/>
          </a:bodyPr>
          <a:lstStyle/>
          <a:p>
            <a:pPr marL="0" indent="0">
              <a:buNone/>
            </a:pPr>
            <a:r>
              <a:rPr lang="en-US" sz="1800"/>
              <a:t>Education Directors: </a:t>
            </a:r>
          </a:p>
          <a:p>
            <a:pPr marL="0" indent="0">
              <a:buNone/>
            </a:pPr>
            <a:r>
              <a:rPr lang="en-US" sz="1800" b="1"/>
              <a:t>Colleen Larsen, PhD</a:t>
            </a:r>
          </a:p>
          <a:p>
            <a:pPr marL="0" indent="0">
              <a:buNone/>
            </a:pPr>
            <a:r>
              <a:rPr lang="en-US" sz="1800"/>
              <a:t>Director, Student Success</a:t>
            </a:r>
          </a:p>
          <a:p>
            <a:pPr marL="0" indent="0">
              <a:buNone/>
            </a:pPr>
            <a:r>
              <a:rPr lang="en-US" sz="1800"/>
              <a:t>Wisconsin Technical College System</a:t>
            </a:r>
          </a:p>
          <a:p>
            <a:pPr marL="0" indent="0">
              <a:buNone/>
            </a:pPr>
            <a:r>
              <a:rPr lang="en-US" sz="1800"/>
              <a:t>608-266-3738</a:t>
            </a:r>
          </a:p>
          <a:p>
            <a:pPr marL="0" indent="0">
              <a:buNone/>
            </a:pPr>
            <a:r>
              <a:rPr lang="en-US" sz="1800">
                <a:hlinkClick r:id="rId2"/>
              </a:rPr>
              <a:t>Colleen.larsen@wtcsystem.edu</a:t>
            </a:r>
            <a:endParaRPr lang="en-US" sz="1800"/>
          </a:p>
          <a:p>
            <a:pPr marL="0" indent="0">
              <a:buNone/>
            </a:pPr>
            <a:endParaRPr lang="en-US" sz="1800"/>
          </a:p>
          <a:p>
            <a:pPr marL="0" indent="0">
              <a:buNone/>
            </a:pPr>
            <a:r>
              <a:rPr lang="en-US" sz="1800" b="1"/>
              <a:t>Brandon Trujillo </a:t>
            </a:r>
          </a:p>
          <a:p>
            <a:pPr marL="0" indent="0">
              <a:buNone/>
            </a:pPr>
            <a:r>
              <a:rPr lang="en-US" sz="1800"/>
              <a:t>Policy Advisor</a:t>
            </a:r>
          </a:p>
          <a:p>
            <a:pPr marL="0" indent="0">
              <a:buNone/>
            </a:pPr>
            <a:r>
              <a:rPr lang="en-US" sz="1800"/>
              <a:t>Policy and Government Relations</a:t>
            </a:r>
          </a:p>
          <a:p>
            <a:pPr marL="0" indent="0">
              <a:buNone/>
            </a:pPr>
            <a:r>
              <a:rPr lang="en-US" sz="1800"/>
              <a:t>Wisconsin Technical College System Office</a:t>
            </a:r>
          </a:p>
          <a:p>
            <a:pPr marL="0" indent="0">
              <a:buNone/>
            </a:pPr>
            <a:r>
              <a:rPr lang="en-US" sz="1800"/>
              <a:t>608-267-9514</a:t>
            </a:r>
          </a:p>
          <a:p>
            <a:pPr marL="0" indent="0">
              <a:buNone/>
            </a:pPr>
            <a:r>
              <a:rPr lang="en-US" sz="1800">
                <a:hlinkClick r:id="rId3"/>
              </a:rPr>
              <a:t>Brandon.trujillo@wtcsystem.edu</a:t>
            </a:r>
            <a:endParaRPr lang="en-US" sz="1800"/>
          </a:p>
          <a:p>
            <a:endParaRPr lang="en-US"/>
          </a:p>
        </p:txBody>
      </p:sp>
      <p:sp>
        <p:nvSpPr>
          <p:cNvPr id="11" name="Text Placeholder 10">
            <a:extLst>
              <a:ext uri="{FF2B5EF4-FFF2-40B4-BE49-F238E27FC236}">
                <a16:creationId xmlns:a16="http://schemas.microsoft.com/office/drawing/2014/main" id="{F9DEF196-2F71-4E62-B588-106320846EB5}"/>
              </a:ext>
            </a:extLst>
          </p:cNvPr>
          <p:cNvSpPr>
            <a:spLocks noGrp="1"/>
          </p:cNvSpPr>
          <p:nvPr>
            <p:ph type="body" sz="quarter" idx="3"/>
          </p:nvPr>
        </p:nvSpPr>
        <p:spPr>
          <a:xfrm>
            <a:off x="5878902" y="1153906"/>
            <a:ext cx="5183188" cy="559834"/>
          </a:xfrm>
        </p:spPr>
        <p:txBody>
          <a:bodyPr/>
          <a:lstStyle/>
          <a:p>
            <a:r>
              <a:rPr lang="en-US"/>
              <a:t>UW System </a:t>
            </a:r>
          </a:p>
        </p:txBody>
      </p:sp>
      <p:sp>
        <p:nvSpPr>
          <p:cNvPr id="13" name="Text Placeholder 12">
            <a:extLst>
              <a:ext uri="{FF2B5EF4-FFF2-40B4-BE49-F238E27FC236}">
                <a16:creationId xmlns:a16="http://schemas.microsoft.com/office/drawing/2014/main" id="{65ED429A-D65A-4870-95EE-149C3985C690}"/>
              </a:ext>
            </a:extLst>
          </p:cNvPr>
          <p:cNvSpPr>
            <a:spLocks noGrp="1"/>
          </p:cNvSpPr>
          <p:nvPr>
            <p:ph type="body" sz="quarter" idx="14"/>
          </p:nvPr>
        </p:nvSpPr>
        <p:spPr>
          <a:xfrm>
            <a:off x="5982494" y="1826883"/>
            <a:ext cx="5183188" cy="4815457"/>
          </a:xfrm>
        </p:spPr>
        <p:txBody>
          <a:bodyPr/>
          <a:lstStyle/>
          <a:p>
            <a:pPr marL="0" indent="0">
              <a:buNone/>
            </a:pPr>
            <a:r>
              <a:rPr lang="en-US" sz="1400" b="1"/>
              <a:t>Dennis Rhodes </a:t>
            </a:r>
          </a:p>
          <a:p>
            <a:pPr marL="0" indent="0">
              <a:buNone/>
            </a:pPr>
            <a:r>
              <a:rPr lang="en-US" sz="1400"/>
              <a:t>Director for Student Veteran Affairs</a:t>
            </a:r>
          </a:p>
          <a:p>
            <a:pPr marL="0" indent="0">
              <a:buNone/>
            </a:pPr>
            <a:r>
              <a:rPr lang="en-US" sz="1400"/>
              <a:t>Universities of Wisconsin</a:t>
            </a:r>
          </a:p>
          <a:p>
            <a:pPr marL="0" indent="0">
              <a:buNone/>
            </a:pPr>
            <a:r>
              <a:rPr lang="en-US" sz="1400"/>
              <a:t>Email: dennis.rhodes@wisconsin.edu</a:t>
            </a:r>
          </a:p>
          <a:p>
            <a:pPr marL="0" indent="0">
              <a:buNone/>
            </a:pPr>
            <a:r>
              <a:rPr lang="en-US" sz="1400"/>
              <a:t>Phone: 608- 261-1434</a:t>
            </a:r>
          </a:p>
          <a:p>
            <a:pPr marL="0" indent="0">
              <a:buNone/>
            </a:pPr>
            <a:endParaRPr lang="en-US"/>
          </a:p>
        </p:txBody>
      </p:sp>
      <p:sp>
        <p:nvSpPr>
          <p:cNvPr id="14" name="TextBox 13"/>
          <p:cNvSpPr txBox="1"/>
          <p:nvPr/>
        </p:nvSpPr>
        <p:spPr>
          <a:xfrm>
            <a:off x="11643360" y="6492240"/>
            <a:ext cx="365760" cy="182880"/>
          </a:xfrm>
          <a:prstGeom prst="rect">
            <a:avLst/>
          </a:prstGeom>
          <a:noFill/>
        </p:spPr>
        <p:txBody>
          <a:bodyPr wrap="none">
            <a:spAutoFit/>
          </a:bodyPr>
          <a:lstStyle/>
          <a:p>
            <a:pPr algn="r"/>
            <a:r>
              <a:t>13</a:t>
            </a:r>
          </a:p>
        </p:txBody>
      </p:sp>
    </p:spTree>
    <p:extLst>
      <p:ext uri="{BB962C8B-B14F-4D97-AF65-F5344CB8AC3E}">
        <p14:creationId xmlns:p14="http://schemas.microsoft.com/office/powerpoint/2010/main" val="1027945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332A3-41ED-5C79-EEE4-FB0C4C5039E3}"/>
              </a:ext>
            </a:extLst>
          </p:cNvPr>
          <p:cNvSpPr>
            <a:spLocks noGrp="1"/>
          </p:cNvSpPr>
          <p:nvPr>
            <p:ph type="ctrTitle"/>
          </p:nvPr>
        </p:nvSpPr>
        <p:spPr>
          <a:xfrm>
            <a:off x="824484" y="242954"/>
            <a:ext cx="10543032" cy="4206240"/>
          </a:xfrm>
        </p:spPr>
        <p:txBody>
          <a:bodyPr>
            <a:normAutofit/>
          </a:bodyPr>
          <a:lstStyle/>
          <a:p>
            <a:r>
              <a:rPr lang="en-US" sz="8000"/>
              <a:t>Tips and Tools </a:t>
            </a:r>
          </a:p>
        </p:txBody>
      </p:sp>
      <p:sp>
        <p:nvSpPr>
          <p:cNvPr id="3" name="TextBox 2"/>
          <p:cNvSpPr txBox="1"/>
          <p:nvPr/>
        </p:nvSpPr>
        <p:spPr>
          <a:xfrm>
            <a:off x="11643360" y="6492240"/>
            <a:ext cx="365760" cy="182880"/>
          </a:xfrm>
          <a:prstGeom prst="rect">
            <a:avLst/>
          </a:prstGeom>
          <a:noFill/>
        </p:spPr>
        <p:txBody>
          <a:bodyPr wrap="none">
            <a:spAutoFit/>
          </a:bodyPr>
          <a:lstStyle/>
          <a:p>
            <a:pPr algn="r"/>
            <a:r>
              <a:t>14</a:t>
            </a:r>
          </a:p>
        </p:txBody>
      </p:sp>
    </p:spTree>
    <p:extLst>
      <p:ext uri="{BB962C8B-B14F-4D97-AF65-F5344CB8AC3E}">
        <p14:creationId xmlns:p14="http://schemas.microsoft.com/office/powerpoint/2010/main" val="53001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20F23-1809-2CC4-1A94-F826616D2DF4}"/>
              </a:ext>
            </a:extLst>
          </p:cNvPr>
          <p:cNvSpPr>
            <a:spLocks noGrp="1"/>
          </p:cNvSpPr>
          <p:nvPr>
            <p:ph type="title"/>
          </p:nvPr>
        </p:nvSpPr>
        <p:spPr/>
        <p:txBody>
          <a:bodyPr/>
          <a:lstStyle/>
          <a:p>
            <a:r>
              <a:rPr lang="en-US" dirty="0"/>
              <a:t>Create Tools for your SCO </a:t>
            </a:r>
          </a:p>
        </p:txBody>
      </p:sp>
      <p:sp>
        <p:nvSpPr>
          <p:cNvPr id="4" name="Content Placeholder 3">
            <a:extLst>
              <a:ext uri="{FF2B5EF4-FFF2-40B4-BE49-F238E27FC236}">
                <a16:creationId xmlns:a16="http://schemas.microsoft.com/office/drawing/2014/main" id="{CBAD71A6-1036-A099-9BDF-27C11F75648B}"/>
              </a:ext>
            </a:extLst>
          </p:cNvPr>
          <p:cNvSpPr>
            <a:spLocks noGrp="1"/>
          </p:cNvSpPr>
          <p:nvPr>
            <p:ph sz="quarter" idx="14"/>
          </p:nvPr>
        </p:nvSpPr>
        <p:spPr/>
        <p:txBody>
          <a:bodyPr vert="horz" lIns="91440" tIns="45720" rIns="91440" bIns="45720" rtlCol="0" anchor="t">
            <a:normAutofit/>
          </a:bodyPr>
          <a:lstStyle/>
          <a:p>
            <a:r>
              <a:rPr lang="en-US" sz="1800" b="1" dirty="0"/>
              <a:t>SCO Onboarding Checklist</a:t>
            </a:r>
          </a:p>
          <a:p>
            <a:pPr>
              <a:lnSpc>
                <a:spcPct val="150000"/>
              </a:lnSpc>
            </a:pPr>
            <a:r>
              <a:rPr lang="en-US" sz="1800" b="1" dirty="0"/>
              <a:t>SCO Onboarding Training </a:t>
            </a:r>
          </a:p>
          <a:p>
            <a:pPr>
              <a:lnSpc>
                <a:spcPct val="200000"/>
              </a:lnSpc>
              <a:spcBef>
                <a:spcPts val="0"/>
              </a:spcBef>
              <a:spcAft>
                <a:spcPts val="1000"/>
              </a:spcAft>
            </a:pPr>
            <a:r>
              <a:rPr lang="en-US" sz="1800" b="1"/>
              <a:t>SCO Procedures </a:t>
            </a:r>
            <a:r>
              <a:rPr lang="en-US" sz="1800" b="1" dirty="0"/>
              <a:t>Handbook (School Specific)</a:t>
            </a:r>
          </a:p>
          <a:p>
            <a:pPr marL="0" indent="0">
              <a:buNone/>
            </a:pPr>
            <a:r>
              <a:rPr lang="en-US" sz="1800" b="1" dirty="0"/>
              <a:t>Additional Resources</a:t>
            </a:r>
          </a:p>
          <a:p>
            <a:r>
              <a:rPr lang="en-US" sz="1800" b="1" dirty="0"/>
              <a:t>Service Indicator Page</a:t>
            </a:r>
          </a:p>
          <a:p>
            <a:r>
              <a:rPr lang="en-US" sz="1800" b="1" dirty="0"/>
              <a:t>Student Information System Guide for Military Connected Students</a:t>
            </a:r>
          </a:p>
          <a:p>
            <a:r>
              <a:rPr lang="en-US" sz="1800" b="1" dirty="0"/>
              <a:t>Timeline –certification timeline with tasks for reporting</a:t>
            </a:r>
          </a:p>
          <a:p>
            <a:r>
              <a:rPr lang="en-US" sz="1800" b="1" dirty="0"/>
              <a:t>Professional Development Opportunities: NASPA, NAVPA, WAVES, NASAA, SVA, AVECO, WACRAO </a:t>
            </a:r>
            <a:r>
              <a:rPr lang="en-US" sz="1800" b="1" dirty="0">
                <a:hlinkClick r:id="rId3"/>
              </a:rPr>
              <a:t>https://www.benefits.va.gov/GIBILL/docs/NTT-Schools-Training-Calendars/ntts-training-calendar-fy2026.asp</a:t>
            </a:r>
            <a:endParaRPr lang="en-US" sz="1800" b="1" dirty="0"/>
          </a:p>
          <a:p>
            <a:endParaRPr lang="en-US" sz="1800" b="1" dirty="0"/>
          </a:p>
        </p:txBody>
      </p:sp>
      <p:pic>
        <p:nvPicPr>
          <p:cNvPr id="8" name="Picture Placeholder 7" descr="A screenshot of a computer&#10;&#10;Description automatically generated">
            <a:extLst>
              <a:ext uri="{FF2B5EF4-FFF2-40B4-BE49-F238E27FC236}">
                <a16:creationId xmlns:a16="http://schemas.microsoft.com/office/drawing/2014/main" id="{4B812E2A-F87F-4A4B-B73B-65A1B27EBEEB}"/>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909" t="2510" r="8335"/>
          <a:stretch/>
        </p:blipFill>
        <p:spPr>
          <a:xfrm>
            <a:off x="323274" y="2401454"/>
            <a:ext cx="4065850" cy="4129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1643360" y="6492240"/>
            <a:ext cx="365760" cy="182880"/>
          </a:xfrm>
          <a:prstGeom prst="rect">
            <a:avLst/>
          </a:prstGeom>
          <a:noFill/>
        </p:spPr>
        <p:txBody>
          <a:bodyPr wrap="none">
            <a:spAutoFit/>
          </a:bodyPr>
          <a:lstStyle/>
          <a:p>
            <a:pPr algn="r"/>
            <a:r>
              <a:t>15</a:t>
            </a:r>
          </a:p>
        </p:txBody>
      </p:sp>
    </p:spTree>
    <p:extLst>
      <p:ext uri="{BB962C8B-B14F-4D97-AF65-F5344CB8AC3E}">
        <p14:creationId xmlns:p14="http://schemas.microsoft.com/office/powerpoint/2010/main" val="3599844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79F20-7FE0-9464-CC8C-AAB74EE175D5}"/>
              </a:ext>
            </a:extLst>
          </p:cNvPr>
          <p:cNvSpPr>
            <a:spLocks noGrp="1"/>
          </p:cNvSpPr>
          <p:nvPr>
            <p:ph type="title"/>
          </p:nvPr>
        </p:nvSpPr>
        <p:spPr>
          <a:xfrm>
            <a:off x="612648" y="548639"/>
            <a:ext cx="3091134" cy="2416233"/>
          </a:xfrm>
        </p:spPr>
        <p:txBody>
          <a:bodyPr>
            <a:normAutofit fontScale="90000"/>
          </a:bodyPr>
          <a:lstStyle/>
          <a:p>
            <a:r>
              <a:rPr lang="en-US"/>
              <a:t>Create a Directory of Important Contacts </a:t>
            </a:r>
            <a:br>
              <a:rPr lang="en-US"/>
            </a:br>
            <a:endParaRPr lang="en-US"/>
          </a:p>
        </p:txBody>
      </p:sp>
      <p:graphicFrame>
        <p:nvGraphicFramePr>
          <p:cNvPr id="3" name="Content Placeholder 2">
            <a:extLst>
              <a:ext uri="{FF2B5EF4-FFF2-40B4-BE49-F238E27FC236}">
                <a16:creationId xmlns:a16="http://schemas.microsoft.com/office/drawing/2014/main" id="{440B4A20-4C91-4B84-B9C5-22C80A3E1585}"/>
              </a:ext>
            </a:extLst>
          </p:cNvPr>
          <p:cNvGraphicFramePr>
            <a:graphicFrameLocks noGrp="1" noChangeAspect="1"/>
          </p:cNvGraphicFramePr>
          <p:nvPr>
            <p:ph idx="1"/>
            <p:extLst>
              <p:ext uri="{D42A27DB-BD31-4B8C-83A1-F6EECF244321}">
                <p14:modId xmlns:p14="http://schemas.microsoft.com/office/powerpoint/2010/main" val="3442077502"/>
              </p:ext>
            </p:extLst>
          </p:nvPr>
        </p:nvGraphicFramePr>
        <p:xfrm>
          <a:off x="5297198" y="397818"/>
          <a:ext cx="4835850" cy="6083239"/>
        </p:xfrm>
        <a:graphic>
          <a:graphicData uri="http://schemas.openxmlformats.org/presentationml/2006/ole">
            <mc:AlternateContent xmlns:mc="http://schemas.openxmlformats.org/markup-compatibility/2006">
              <mc:Choice xmlns:v="urn:schemas-microsoft-com:vml" Requires="v">
                <p:oleObj name="Document" r:id="rId2" imgW="6643278" imgH="8625997" progId="Word.Document.12">
                  <p:embed/>
                </p:oleObj>
              </mc:Choice>
              <mc:Fallback>
                <p:oleObj name="Document" r:id="rId2" imgW="6643278" imgH="8625997" progId="Word.Document.12">
                  <p:embed/>
                  <p:pic>
                    <p:nvPicPr>
                      <p:cNvPr id="3" name="Content Placeholder 2">
                        <a:extLst>
                          <a:ext uri="{FF2B5EF4-FFF2-40B4-BE49-F238E27FC236}">
                            <a16:creationId xmlns:a16="http://schemas.microsoft.com/office/drawing/2014/main" id="{440B4A20-4C91-4B84-B9C5-22C80A3E1585}"/>
                          </a:ext>
                        </a:extLst>
                      </p:cNvPr>
                      <p:cNvPicPr/>
                      <p:nvPr/>
                    </p:nvPicPr>
                    <p:blipFill>
                      <a:blip r:embed="rId3"/>
                      <a:stretch>
                        <a:fillRect/>
                      </a:stretch>
                    </p:blipFill>
                    <p:spPr>
                      <a:xfrm>
                        <a:off x="5297198" y="397818"/>
                        <a:ext cx="4835850" cy="6083239"/>
                      </a:xfrm>
                      <a:prstGeom prst="rect">
                        <a:avLst/>
                      </a:prstGeom>
                    </p:spPr>
                  </p:pic>
                </p:oleObj>
              </mc:Fallback>
            </mc:AlternateContent>
          </a:graphicData>
        </a:graphic>
      </p:graphicFrame>
      <p:pic>
        <p:nvPicPr>
          <p:cNvPr id="13" name="Picture 12" descr="People standing around man working on laptop">
            <a:extLst>
              <a:ext uri="{FF2B5EF4-FFF2-40B4-BE49-F238E27FC236}">
                <a16:creationId xmlns:a16="http://schemas.microsoft.com/office/drawing/2014/main" id="{1F5723D6-DD1A-492D-ABF8-17DF0FB55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63" y="2834557"/>
            <a:ext cx="4442692" cy="2905801"/>
          </a:xfrm>
          <a:prstGeom prst="rect">
            <a:avLst/>
          </a:prstGeom>
        </p:spPr>
      </p:pic>
      <p:sp>
        <p:nvSpPr>
          <p:cNvPr id="14" name="TextBox 13"/>
          <p:cNvSpPr txBox="1"/>
          <p:nvPr/>
        </p:nvSpPr>
        <p:spPr>
          <a:xfrm>
            <a:off x="11643360" y="6492240"/>
            <a:ext cx="365760" cy="182880"/>
          </a:xfrm>
          <a:prstGeom prst="rect">
            <a:avLst/>
          </a:prstGeom>
          <a:noFill/>
        </p:spPr>
        <p:txBody>
          <a:bodyPr wrap="none">
            <a:spAutoFit/>
          </a:bodyPr>
          <a:lstStyle/>
          <a:p>
            <a:pPr algn="r"/>
            <a:r>
              <a:t>16</a:t>
            </a:r>
          </a:p>
        </p:txBody>
      </p:sp>
    </p:spTree>
    <p:extLst>
      <p:ext uri="{BB962C8B-B14F-4D97-AF65-F5344CB8AC3E}">
        <p14:creationId xmlns:p14="http://schemas.microsoft.com/office/powerpoint/2010/main" val="3391098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6415" y="241763"/>
            <a:ext cx="7876287" cy="3592629"/>
          </a:xfrm>
        </p:spPr>
        <p:txBody>
          <a:bodyPr/>
          <a:lstStyle/>
          <a:p>
            <a:r>
              <a:t>30-60-90 Day New SCO Success Plan</a:t>
            </a:r>
          </a:p>
        </p:txBody>
      </p:sp>
      <p:sp>
        <p:nvSpPr>
          <p:cNvPr id="3" name="Subtitle 2"/>
          <p:cNvSpPr>
            <a:spLocks noGrp="1"/>
          </p:cNvSpPr>
          <p:nvPr>
            <p:ph type="subTitle" idx="1"/>
          </p:nvPr>
        </p:nvSpPr>
        <p:spPr>
          <a:xfrm>
            <a:off x="715992" y="3834391"/>
            <a:ext cx="2536165" cy="2074703"/>
          </a:xfrm>
        </p:spPr>
        <p:txBody>
          <a:bodyPr>
            <a:normAutofit fontScale="85000" lnSpcReduction="10000"/>
          </a:bodyPr>
          <a:lstStyle/>
          <a:p>
            <a:r>
              <a:rPr sz="1800" b="1"/>
              <a:t>First 30 Days</a:t>
            </a:r>
          </a:p>
          <a:p>
            <a:pPr>
              <a:lnSpc>
                <a:spcPct val="150000"/>
              </a:lnSpc>
            </a:pPr>
            <a:r>
              <a:rPr sz="1800"/>
              <a:t>• Complete training</a:t>
            </a:r>
          </a:p>
          <a:p>
            <a:pPr>
              <a:lnSpc>
                <a:spcPct val="150000"/>
              </a:lnSpc>
            </a:pPr>
            <a:r>
              <a:rPr sz="1800"/>
              <a:t>• Obtain system access</a:t>
            </a:r>
            <a:endParaRPr lang="en-US" sz="1800"/>
          </a:p>
          <a:p>
            <a:pPr>
              <a:lnSpc>
                <a:spcPct val="150000"/>
              </a:lnSpc>
            </a:pPr>
            <a:r>
              <a:rPr lang="en-US" sz="1800"/>
              <a:t>• Meet key contacts</a:t>
            </a:r>
          </a:p>
          <a:p>
            <a:endParaRPr/>
          </a:p>
          <a:p>
            <a:endParaRPr lang="en-US"/>
          </a:p>
        </p:txBody>
      </p:sp>
      <p:sp>
        <p:nvSpPr>
          <p:cNvPr id="4" name="TextBox 3"/>
          <p:cNvSpPr txBox="1"/>
          <p:nvPr/>
        </p:nvSpPr>
        <p:spPr>
          <a:xfrm>
            <a:off x="11643360" y="6492240"/>
            <a:ext cx="365760" cy="182880"/>
          </a:xfrm>
          <a:prstGeom prst="rect">
            <a:avLst/>
          </a:prstGeom>
          <a:noFill/>
        </p:spPr>
        <p:txBody>
          <a:bodyPr wrap="none">
            <a:spAutoFit/>
          </a:bodyPr>
          <a:lstStyle/>
          <a:p>
            <a:pPr algn="r"/>
            <a:r>
              <a:t>23</a:t>
            </a:r>
          </a:p>
        </p:txBody>
      </p:sp>
      <p:sp>
        <p:nvSpPr>
          <p:cNvPr id="6" name="TextBox 5">
            <a:extLst>
              <a:ext uri="{FF2B5EF4-FFF2-40B4-BE49-F238E27FC236}">
                <a16:creationId xmlns:a16="http://schemas.microsoft.com/office/drawing/2014/main" id="{0815ED99-EE3E-4C4F-A734-E073AEFA517E}"/>
              </a:ext>
            </a:extLst>
          </p:cNvPr>
          <p:cNvSpPr txBox="1"/>
          <p:nvPr/>
        </p:nvSpPr>
        <p:spPr>
          <a:xfrm>
            <a:off x="3435131" y="3826061"/>
            <a:ext cx="3442030" cy="1480470"/>
          </a:xfrm>
          <a:prstGeom prst="rect">
            <a:avLst/>
          </a:prstGeom>
          <a:noFill/>
        </p:spPr>
        <p:txBody>
          <a:bodyPr wrap="square">
            <a:spAutoFit/>
          </a:bodyPr>
          <a:lstStyle/>
          <a:p>
            <a:r>
              <a:rPr lang="en-US" b="1"/>
              <a:t>Days 31-60</a:t>
            </a:r>
          </a:p>
          <a:p>
            <a:pPr>
              <a:lnSpc>
                <a:spcPct val="150000"/>
              </a:lnSpc>
            </a:pPr>
            <a:r>
              <a:rPr lang="en-US"/>
              <a:t>• </a:t>
            </a:r>
            <a:r>
              <a:rPr lang="en-US" sz="1600"/>
              <a:t>Begin certifications</a:t>
            </a:r>
          </a:p>
          <a:p>
            <a:pPr>
              <a:lnSpc>
                <a:spcPct val="150000"/>
              </a:lnSpc>
            </a:pPr>
            <a:r>
              <a:rPr lang="en-US" sz="1600"/>
              <a:t>• Review compliance requirements</a:t>
            </a:r>
          </a:p>
          <a:p>
            <a:pPr>
              <a:lnSpc>
                <a:spcPct val="150000"/>
              </a:lnSpc>
            </a:pPr>
            <a:r>
              <a:rPr lang="en-US" sz="1600"/>
              <a:t>• Build resource library</a:t>
            </a:r>
          </a:p>
        </p:txBody>
      </p:sp>
      <p:sp>
        <p:nvSpPr>
          <p:cNvPr id="8" name="TextBox 7">
            <a:extLst>
              <a:ext uri="{FF2B5EF4-FFF2-40B4-BE49-F238E27FC236}">
                <a16:creationId xmlns:a16="http://schemas.microsoft.com/office/drawing/2014/main" id="{0F260688-C0D6-450A-AABC-9244AC7AD8CD}"/>
              </a:ext>
            </a:extLst>
          </p:cNvPr>
          <p:cNvSpPr txBox="1"/>
          <p:nvPr/>
        </p:nvSpPr>
        <p:spPr>
          <a:xfrm>
            <a:off x="7035855" y="3864533"/>
            <a:ext cx="4790385" cy="1403526"/>
          </a:xfrm>
          <a:prstGeom prst="rect">
            <a:avLst/>
          </a:prstGeom>
          <a:noFill/>
        </p:spPr>
        <p:txBody>
          <a:bodyPr wrap="square">
            <a:spAutoFit/>
          </a:bodyPr>
          <a:lstStyle/>
          <a:p>
            <a:r>
              <a:rPr lang="en-US" sz="1600" b="1"/>
              <a:t>Days 61-90</a:t>
            </a:r>
          </a:p>
          <a:p>
            <a:pPr>
              <a:lnSpc>
                <a:spcPct val="150000"/>
              </a:lnSpc>
            </a:pPr>
            <a:r>
              <a:rPr lang="en-US" sz="1600"/>
              <a:t>• Conduct self-audit</a:t>
            </a:r>
          </a:p>
          <a:p>
            <a:pPr>
              <a:lnSpc>
                <a:spcPct val="150000"/>
              </a:lnSpc>
            </a:pPr>
            <a:r>
              <a:rPr lang="en-US" sz="1600"/>
              <a:t>• Refine processes</a:t>
            </a:r>
          </a:p>
          <a:p>
            <a:pPr>
              <a:lnSpc>
                <a:spcPct val="150000"/>
              </a:lnSpc>
            </a:pPr>
            <a:r>
              <a:rPr lang="en-US" sz="1600"/>
              <a:t>• Participate in professional development</a:t>
            </a:r>
          </a:p>
        </p:txBody>
      </p:sp>
      <p:pic>
        <p:nvPicPr>
          <p:cNvPr id="10" name="Picture 9" descr="Portrait of businesswoman smiling">
            <a:extLst>
              <a:ext uri="{FF2B5EF4-FFF2-40B4-BE49-F238E27FC236}">
                <a16:creationId xmlns:a16="http://schemas.microsoft.com/office/drawing/2014/main" id="{65E38077-1C70-4881-8288-230FBCA0F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1464" y="896327"/>
            <a:ext cx="3674134" cy="244942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09B1-CECE-7466-7044-9D73619E56A1}"/>
              </a:ext>
            </a:extLst>
          </p:cNvPr>
          <p:cNvSpPr>
            <a:spLocks noGrp="1"/>
          </p:cNvSpPr>
          <p:nvPr>
            <p:ph type="ctrTitle"/>
          </p:nvPr>
        </p:nvSpPr>
        <p:spPr>
          <a:xfrm>
            <a:off x="365760" y="5218032"/>
            <a:ext cx="11460480" cy="786384"/>
          </a:xfrm>
        </p:spPr>
        <p:txBody>
          <a:bodyPr/>
          <a:lstStyle/>
          <a:p>
            <a:r>
              <a:rPr lang="en-US"/>
              <a:t>Q &amp; A</a:t>
            </a:r>
          </a:p>
        </p:txBody>
      </p:sp>
      <p:sp>
        <p:nvSpPr>
          <p:cNvPr id="3" name="Subtitle 2">
            <a:extLst>
              <a:ext uri="{FF2B5EF4-FFF2-40B4-BE49-F238E27FC236}">
                <a16:creationId xmlns:a16="http://schemas.microsoft.com/office/drawing/2014/main" id="{0D66681B-5E1B-BD2B-6960-3B46EFE83A39}"/>
              </a:ext>
            </a:extLst>
          </p:cNvPr>
          <p:cNvSpPr>
            <a:spLocks noGrp="1"/>
          </p:cNvSpPr>
          <p:nvPr>
            <p:ph type="subTitle" idx="1"/>
          </p:nvPr>
        </p:nvSpPr>
        <p:spPr>
          <a:xfrm>
            <a:off x="365760" y="5972629"/>
            <a:ext cx="11460480" cy="480373"/>
          </a:xfrm>
        </p:spPr>
        <p:txBody>
          <a:bodyPr/>
          <a:lstStyle/>
          <a:p>
            <a:r>
              <a:rPr lang="en-US"/>
              <a:t>.</a:t>
            </a:r>
          </a:p>
        </p:txBody>
      </p:sp>
      <p:pic>
        <p:nvPicPr>
          <p:cNvPr id="6" name="Picture Placeholder 5" descr="People floating on inner tubes in the water">
            <a:extLst>
              <a:ext uri="{FF2B5EF4-FFF2-40B4-BE49-F238E27FC236}">
                <a16:creationId xmlns:a16="http://schemas.microsoft.com/office/drawing/2014/main" id="{7D071976-9DDA-8EF5-F9B4-1BE7497CC16D}"/>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0" y="0"/>
            <a:ext cx="12191999" cy="4986425"/>
          </a:xfrm>
        </p:spPr>
      </p:pic>
      <p:sp>
        <p:nvSpPr>
          <p:cNvPr id="7" name="TextBox 6"/>
          <p:cNvSpPr txBox="1"/>
          <p:nvPr/>
        </p:nvSpPr>
        <p:spPr>
          <a:xfrm>
            <a:off x="11643360" y="6492240"/>
            <a:ext cx="365760" cy="182880"/>
          </a:xfrm>
          <a:prstGeom prst="rect">
            <a:avLst/>
          </a:prstGeom>
          <a:noFill/>
        </p:spPr>
        <p:txBody>
          <a:bodyPr wrap="none">
            <a:spAutoFit/>
          </a:bodyPr>
          <a:lstStyle/>
          <a:p>
            <a:pPr algn="r"/>
            <a:r>
              <a:t>22</a:t>
            </a:r>
          </a:p>
        </p:txBody>
      </p:sp>
    </p:spTree>
    <p:extLst>
      <p:ext uri="{BB962C8B-B14F-4D97-AF65-F5344CB8AC3E}">
        <p14:creationId xmlns:p14="http://schemas.microsoft.com/office/powerpoint/2010/main" val="2999686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44A5-0283-F980-85F3-EE51746FC4CD}"/>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1A385359-5FD3-D5C8-1467-F7082543AA4C}"/>
              </a:ext>
            </a:extLst>
          </p:cNvPr>
          <p:cNvSpPr>
            <a:spLocks noGrp="1"/>
          </p:cNvSpPr>
          <p:nvPr>
            <p:ph sz="quarter" idx="14"/>
          </p:nvPr>
        </p:nvSpPr>
        <p:spPr>
          <a:xfrm>
            <a:off x="612774" y="1252728"/>
            <a:ext cx="4572000" cy="5285232"/>
          </a:xfrm>
        </p:spPr>
        <p:txBody>
          <a:bodyPr>
            <a:noAutofit/>
          </a:bodyPr>
          <a:lstStyle/>
          <a:p>
            <a:pPr marL="0" indent="0" algn="l" rtl="0" fontAlgn="base">
              <a:lnSpc>
                <a:spcPct val="100000"/>
              </a:lnSpc>
              <a:buNone/>
            </a:pPr>
            <a:r>
              <a:rPr lang="en-US" sz="1200" b="0" i="0">
                <a:solidFill>
                  <a:srgbClr val="000000"/>
                </a:solidFill>
                <a:effectLst/>
              </a:rPr>
              <a:t>Jackie Leon</a:t>
            </a:r>
          </a:p>
          <a:p>
            <a:pPr marL="0" indent="0" algn="l" rtl="0" fontAlgn="base">
              <a:lnSpc>
                <a:spcPct val="100000"/>
              </a:lnSpc>
              <a:buNone/>
            </a:pPr>
            <a:r>
              <a:rPr lang="en-US" sz="1200">
                <a:solidFill>
                  <a:srgbClr val="000000"/>
                </a:solidFill>
              </a:rPr>
              <a:t>Director Veteran Services</a:t>
            </a:r>
          </a:p>
          <a:p>
            <a:pPr marL="0" indent="0" algn="l" rtl="0" fontAlgn="base">
              <a:lnSpc>
                <a:spcPct val="100000"/>
              </a:lnSpc>
              <a:buNone/>
            </a:pPr>
            <a:r>
              <a:rPr lang="en-US" sz="1200" b="0" i="0">
                <a:solidFill>
                  <a:srgbClr val="000000"/>
                </a:solidFill>
                <a:effectLst/>
              </a:rPr>
              <a:t>Western Technical Colleg</a:t>
            </a:r>
            <a:r>
              <a:rPr lang="en-US" sz="1200">
                <a:solidFill>
                  <a:srgbClr val="000000"/>
                </a:solidFill>
              </a:rPr>
              <a:t>e </a:t>
            </a:r>
          </a:p>
          <a:p>
            <a:pPr marL="0" indent="0" algn="l" rtl="0" fontAlgn="base">
              <a:lnSpc>
                <a:spcPct val="100000"/>
              </a:lnSpc>
              <a:buNone/>
            </a:pPr>
            <a:r>
              <a:rPr lang="en-US" sz="1200" b="0" i="0">
                <a:solidFill>
                  <a:srgbClr val="000000"/>
                </a:solidFill>
                <a:effectLst/>
              </a:rPr>
              <a:t>Phone: 608-785-9091</a:t>
            </a:r>
          </a:p>
          <a:p>
            <a:pPr marL="0" indent="0" algn="l" rtl="0" fontAlgn="base">
              <a:lnSpc>
                <a:spcPct val="100000"/>
              </a:lnSpc>
              <a:buNone/>
            </a:pPr>
            <a:r>
              <a:rPr lang="en-US" sz="1200">
                <a:solidFill>
                  <a:srgbClr val="000000"/>
                </a:solidFill>
              </a:rPr>
              <a:t>Email: </a:t>
            </a:r>
            <a:r>
              <a:rPr lang="en-US" sz="1200">
                <a:solidFill>
                  <a:srgbClr val="000000"/>
                </a:solidFill>
                <a:hlinkClick r:id="rId2"/>
              </a:rPr>
              <a:t>leonj@westerntc.edu</a:t>
            </a:r>
            <a:endParaRPr lang="en-US" sz="1200">
              <a:solidFill>
                <a:srgbClr val="000000"/>
              </a:solidFill>
            </a:endParaRPr>
          </a:p>
          <a:p>
            <a:pPr marL="0" indent="0" algn="l" rtl="0" fontAlgn="base">
              <a:lnSpc>
                <a:spcPct val="100000"/>
              </a:lnSpc>
              <a:buNone/>
            </a:pPr>
            <a:endParaRPr lang="en-US" sz="1200" b="0" i="0">
              <a:solidFill>
                <a:srgbClr val="000000"/>
              </a:solidFill>
              <a:effectLst/>
            </a:endParaRPr>
          </a:p>
          <a:p>
            <a:pPr marL="0" indent="0" algn="l" rtl="0" fontAlgn="base">
              <a:lnSpc>
                <a:spcPct val="100000"/>
              </a:lnSpc>
              <a:buNone/>
            </a:pPr>
            <a:r>
              <a:rPr lang="en-US" sz="1200">
                <a:solidFill>
                  <a:srgbClr val="000000"/>
                </a:solidFill>
              </a:rPr>
              <a:t>Dennis Rhodes</a:t>
            </a:r>
          </a:p>
          <a:p>
            <a:pPr marL="0" indent="0" algn="l" rtl="0" fontAlgn="base">
              <a:lnSpc>
                <a:spcPct val="100000"/>
              </a:lnSpc>
              <a:buNone/>
            </a:pPr>
            <a:r>
              <a:rPr lang="en-US" sz="1200">
                <a:solidFill>
                  <a:srgbClr val="000000"/>
                </a:solidFill>
              </a:rPr>
              <a:t>Director for Student Veteran Affairs</a:t>
            </a:r>
          </a:p>
          <a:p>
            <a:pPr marL="0" indent="0" algn="l" rtl="0" fontAlgn="base">
              <a:lnSpc>
                <a:spcPct val="100000"/>
              </a:lnSpc>
              <a:buNone/>
            </a:pPr>
            <a:r>
              <a:rPr lang="en-US" sz="1200">
                <a:solidFill>
                  <a:srgbClr val="000000"/>
                </a:solidFill>
              </a:rPr>
              <a:t>Universities of Wisconsin</a:t>
            </a:r>
          </a:p>
          <a:p>
            <a:pPr marL="0" indent="0" algn="l" rtl="0" fontAlgn="base">
              <a:lnSpc>
                <a:spcPct val="100000"/>
              </a:lnSpc>
              <a:buNone/>
            </a:pPr>
            <a:r>
              <a:rPr lang="en-US" sz="1200">
                <a:solidFill>
                  <a:srgbClr val="000000"/>
                </a:solidFill>
              </a:rPr>
              <a:t>Email: </a:t>
            </a:r>
            <a:r>
              <a:rPr lang="en-US" sz="1200">
                <a:solidFill>
                  <a:srgbClr val="000000"/>
                </a:solidFill>
                <a:hlinkClick r:id="rId3"/>
              </a:rPr>
              <a:t>dennis.rhodes@wisconsin.edu</a:t>
            </a:r>
            <a:endParaRPr lang="en-US" sz="1200">
              <a:solidFill>
                <a:srgbClr val="000000"/>
              </a:solidFill>
            </a:endParaRPr>
          </a:p>
          <a:p>
            <a:pPr marL="0" indent="0" algn="l" rtl="0" fontAlgn="base">
              <a:lnSpc>
                <a:spcPct val="100000"/>
              </a:lnSpc>
              <a:buNone/>
            </a:pPr>
            <a:r>
              <a:rPr lang="en-US" sz="1200">
                <a:solidFill>
                  <a:srgbClr val="000000"/>
                </a:solidFill>
              </a:rPr>
              <a:t>Phone: 608- 261-1434</a:t>
            </a:r>
          </a:p>
          <a:p>
            <a:pPr marL="0" indent="0" algn="l" rtl="0" fontAlgn="base">
              <a:lnSpc>
                <a:spcPct val="100000"/>
              </a:lnSpc>
              <a:buNone/>
            </a:pPr>
            <a:endParaRPr lang="en-US" sz="1200" b="0" i="0">
              <a:solidFill>
                <a:srgbClr val="000000"/>
              </a:solidFill>
              <a:effectLst/>
            </a:endParaRPr>
          </a:p>
          <a:p>
            <a:pPr marL="0" indent="0" algn="l" rtl="0" fontAlgn="base">
              <a:lnSpc>
                <a:spcPct val="100000"/>
              </a:lnSpc>
              <a:buNone/>
            </a:pPr>
            <a:r>
              <a:rPr lang="en-US" sz="1200" b="0" i="0">
                <a:solidFill>
                  <a:srgbClr val="000000"/>
                </a:solidFill>
                <a:effectLst/>
              </a:rPr>
              <a:t>Christopher Smith</a:t>
            </a:r>
          </a:p>
          <a:p>
            <a:pPr marL="0" indent="0" algn="l" rtl="0" fontAlgn="base">
              <a:lnSpc>
                <a:spcPct val="100000"/>
              </a:lnSpc>
              <a:buNone/>
            </a:pPr>
            <a:r>
              <a:rPr lang="en-US" sz="1200" b="0" i="0">
                <a:solidFill>
                  <a:srgbClr val="000000"/>
                </a:solidFill>
                <a:effectLst/>
              </a:rPr>
              <a:t>Veteran Services Program Manager</a:t>
            </a:r>
          </a:p>
          <a:p>
            <a:pPr marL="0" indent="0" algn="l" rtl="0" fontAlgn="base">
              <a:lnSpc>
                <a:spcPct val="100000"/>
              </a:lnSpc>
              <a:buNone/>
            </a:pPr>
            <a:r>
              <a:rPr lang="en-US" sz="1200" b="0" i="0">
                <a:solidFill>
                  <a:srgbClr val="000000"/>
                </a:solidFill>
                <a:effectLst/>
              </a:rPr>
              <a:t>University of Wisconsin-Stevens Point</a:t>
            </a:r>
          </a:p>
          <a:p>
            <a:pPr marL="0" indent="0" algn="l" rtl="0" fontAlgn="base">
              <a:lnSpc>
                <a:spcPct val="100000"/>
              </a:lnSpc>
              <a:buNone/>
            </a:pPr>
            <a:r>
              <a:rPr lang="en-US" sz="1200" b="0" i="0">
                <a:solidFill>
                  <a:srgbClr val="000000"/>
                </a:solidFill>
                <a:effectLst/>
              </a:rPr>
              <a:t>P</a:t>
            </a:r>
            <a:r>
              <a:rPr lang="en-US" sz="1200">
                <a:solidFill>
                  <a:srgbClr val="000000"/>
                </a:solidFill>
              </a:rPr>
              <a:t>hone: </a:t>
            </a:r>
            <a:r>
              <a:rPr lang="en-US" sz="1200" b="0" i="0">
                <a:solidFill>
                  <a:srgbClr val="000000"/>
                </a:solidFill>
                <a:effectLst/>
              </a:rPr>
              <a:t>715-346-2687</a:t>
            </a:r>
          </a:p>
          <a:p>
            <a:pPr marL="0" indent="0" algn="l" rtl="0" fontAlgn="base">
              <a:lnSpc>
                <a:spcPct val="100000"/>
              </a:lnSpc>
              <a:buNone/>
            </a:pPr>
            <a:r>
              <a:rPr lang="en-US" sz="1200">
                <a:solidFill>
                  <a:srgbClr val="000000"/>
                </a:solidFill>
              </a:rPr>
              <a:t>Email: </a:t>
            </a:r>
            <a:r>
              <a:rPr lang="en-US" sz="1200">
                <a:solidFill>
                  <a:srgbClr val="000000"/>
                </a:solidFill>
                <a:hlinkClick r:id="rId4"/>
              </a:rPr>
              <a:t>chsmith@uwsp.edu</a:t>
            </a:r>
            <a:endParaRPr lang="en-US" sz="1200">
              <a:solidFill>
                <a:srgbClr val="000000"/>
              </a:solidFill>
            </a:endParaRPr>
          </a:p>
          <a:p>
            <a:pPr marL="0" indent="0" algn="l" rtl="0" fontAlgn="base">
              <a:lnSpc>
                <a:spcPct val="100000"/>
              </a:lnSpc>
              <a:buNone/>
            </a:pPr>
            <a:endParaRPr lang="en-US" sz="1200" b="0" i="0">
              <a:solidFill>
                <a:srgbClr val="000000"/>
              </a:solidFill>
              <a:effectLst/>
            </a:endParaRPr>
          </a:p>
        </p:txBody>
      </p:sp>
      <p:pic>
        <p:nvPicPr>
          <p:cNvPr id="5" name="Picture Placeholder 4" descr="A person standing in an office">
            <a:extLst>
              <a:ext uri="{FF2B5EF4-FFF2-40B4-BE49-F238E27FC236}">
                <a16:creationId xmlns:a16="http://schemas.microsoft.com/office/drawing/2014/main" id="{2E5B50B9-E58D-93E5-6072-B20B89B7A7EF}"/>
              </a:ext>
            </a:extLst>
          </p:cNvPr>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a:stretch/>
        </p:blipFill>
        <p:spPr>
          <a:prstGeom prst="rect">
            <a:avLst/>
          </a:prstGeom>
        </p:spPr>
      </p:pic>
      <p:sp>
        <p:nvSpPr>
          <p:cNvPr id="6" name="TextBox 5"/>
          <p:cNvSpPr txBox="1"/>
          <p:nvPr/>
        </p:nvSpPr>
        <p:spPr>
          <a:xfrm>
            <a:off x="11643360" y="6492240"/>
            <a:ext cx="365760" cy="182880"/>
          </a:xfrm>
          <a:prstGeom prst="rect">
            <a:avLst/>
          </a:prstGeom>
          <a:noFill/>
        </p:spPr>
        <p:txBody>
          <a:bodyPr wrap="none">
            <a:spAutoFit/>
          </a:bodyPr>
          <a:lstStyle/>
          <a:p>
            <a:pPr algn="r"/>
            <a:r>
              <a:t>3</a:t>
            </a:r>
          </a:p>
        </p:txBody>
      </p:sp>
    </p:spTree>
    <p:extLst>
      <p:ext uri="{BB962C8B-B14F-4D97-AF65-F5344CB8AC3E}">
        <p14:creationId xmlns:p14="http://schemas.microsoft.com/office/powerpoint/2010/main" val="331345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stepping into the light">
            <a:extLst>
              <a:ext uri="{FF2B5EF4-FFF2-40B4-BE49-F238E27FC236}">
                <a16:creationId xmlns:a16="http://schemas.microsoft.com/office/drawing/2014/main" id="{EEE60813-E08A-416F-85BA-5F3AC464A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166" y="987724"/>
            <a:ext cx="6510068" cy="4882551"/>
          </a:xfrm>
          <a:prstGeom prst="rect">
            <a:avLst/>
          </a:prstGeom>
        </p:spPr>
      </p:pic>
      <p:sp>
        <p:nvSpPr>
          <p:cNvPr id="2" name="Title 1">
            <a:extLst>
              <a:ext uri="{FF2B5EF4-FFF2-40B4-BE49-F238E27FC236}">
                <a16:creationId xmlns:a16="http://schemas.microsoft.com/office/drawing/2014/main" id="{EC22F81C-2BD8-A4FA-1C47-752CDA28131D}"/>
              </a:ext>
            </a:extLst>
          </p:cNvPr>
          <p:cNvSpPr>
            <a:spLocks noGrp="1"/>
          </p:cNvSpPr>
          <p:nvPr>
            <p:ph type="ctrTitle"/>
          </p:nvPr>
        </p:nvSpPr>
        <p:spPr>
          <a:xfrm>
            <a:off x="256549" y="300372"/>
            <a:ext cx="7772400" cy="4572000"/>
          </a:xfrm>
        </p:spPr>
        <p:txBody>
          <a:bodyPr>
            <a:normAutofit/>
          </a:bodyPr>
          <a:lstStyle/>
          <a:p>
            <a:r>
              <a:rPr lang="en-US"/>
              <a:t>Federal VA 				Education 					  Benefits </a:t>
            </a:r>
          </a:p>
        </p:txBody>
      </p:sp>
      <p:sp>
        <p:nvSpPr>
          <p:cNvPr id="6" name="TextBox 5"/>
          <p:cNvSpPr txBox="1"/>
          <p:nvPr/>
        </p:nvSpPr>
        <p:spPr>
          <a:xfrm>
            <a:off x="11643360" y="6492240"/>
            <a:ext cx="365760" cy="182880"/>
          </a:xfrm>
          <a:prstGeom prst="rect">
            <a:avLst/>
          </a:prstGeom>
          <a:noFill/>
        </p:spPr>
        <p:txBody>
          <a:bodyPr wrap="none">
            <a:spAutoFit/>
          </a:bodyPr>
          <a:lstStyle/>
          <a:p>
            <a:pPr algn="r"/>
            <a:r>
              <a:t>4</a:t>
            </a:r>
          </a:p>
        </p:txBody>
      </p:sp>
    </p:spTree>
    <p:extLst>
      <p:ext uri="{BB962C8B-B14F-4D97-AF65-F5344CB8AC3E}">
        <p14:creationId xmlns:p14="http://schemas.microsoft.com/office/powerpoint/2010/main" val="4198690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80B520A-C254-4B22-A52E-D1EE228790B9}"/>
              </a:ext>
            </a:extLst>
          </p:cNvPr>
          <p:cNvSpPr>
            <a:spLocks noGrp="1"/>
          </p:cNvSpPr>
          <p:nvPr>
            <p:ph type="ctrTitle"/>
          </p:nvPr>
        </p:nvSpPr>
        <p:spPr>
          <a:xfrm>
            <a:off x="6891761" y="2384929"/>
            <a:ext cx="4760507" cy="3882683"/>
          </a:xfrm>
        </p:spPr>
        <p:txBody>
          <a:bodyPr anchor="b">
            <a:normAutofit fontScale="90000"/>
          </a:bodyPr>
          <a:lstStyle/>
          <a:p>
            <a:endParaRPr lang="en-US" sz="1400" dirty="0"/>
          </a:p>
          <a:p>
            <a:pPr marL="285750" indent="-285750">
              <a:buFont typeface="Arial" panose="020B0604020202020204" pitchFamily="34" charset="0"/>
              <a:buChar char="•"/>
            </a:pPr>
            <a:r>
              <a:rPr lang="en-US" sz="1400" dirty="0"/>
              <a:t>Certifying students’ enrollment dates, credits, clock hours, and/or hours trained</a:t>
            </a:r>
            <a:br>
              <a:rPr lang="en-US" sz="1400" dirty="0"/>
            </a:br>
            <a:endParaRPr lang="en-US" sz="1400" dirty="0"/>
          </a:p>
          <a:p>
            <a:pPr marL="285750" indent="-285750">
              <a:buFont typeface="Arial" panose="020B0604020202020204" pitchFamily="34" charset="0"/>
              <a:buChar char="•"/>
            </a:pPr>
            <a:r>
              <a:rPr lang="en-US" sz="1400" dirty="0"/>
              <a:t>Reporting changes like withdrawals, enrollment reductions, graduation, or program completion</a:t>
            </a:r>
            <a:br>
              <a:rPr lang="en-US" sz="1400" dirty="0"/>
            </a:br>
            <a:endParaRPr lang="en-US" sz="1400" dirty="0"/>
          </a:p>
          <a:p>
            <a:pPr marL="285750" indent="-285750">
              <a:buFont typeface="Arial" panose="020B0604020202020204" pitchFamily="34" charset="0"/>
              <a:buChar char="•"/>
            </a:pPr>
            <a:r>
              <a:rPr lang="en-US" sz="1400" dirty="0"/>
              <a:t>Responding to inquiries from VA about student certifications</a:t>
            </a:r>
            <a:br>
              <a:rPr lang="en-US" sz="1400" dirty="0"/>
            </a:br>
            <a:endParaRPr lang="en-US" sz="1400" dirty="0"/>
          </a:p>
          <a:p>
            <a:pPr marL="285750" indent="-285750">
              <a:buFont typeface="Arial" panose="020B0604020202020204" pitchFamily="34" charset="0"/>
              <a:buChar char="•"/>
            </a:pPr>
            <a:r>
              <a:rPr lang="en-US" sz="1400" dirty="0"/>
              <a:t>Maintaining documentation and records to support every certification</a:t>
            </a:r>
            <a:br>
              <a:rPr lang="en-US" sz="1400" dirty="0"/>
            </a:br>
            <a:endParaRPr lang="en-US" sz="1400" dirty="0"/>
          </a:p>
          <a:p>
            <a:pPr marL="285750" indent="-285750">
              <a:buFont typeface="Arial" panose="020B0604020202020204" pitchFamily="34" charset="0"/>
              <a:buChar char="•"/>
            </a:pPr>
            <a:r>
              <a:rPr lang="en-US" sz="1400" dirty="0"/>
              <a:t>Following current VA policy, including annual training and compliance rules</a:t>
            </a:r>
            <a:br>
              <a:rPr lang="en-US" sz="1400" dirty="0"/>
            </a:br>
            <a:endParaRPr lang="en-US" sz="1400" dirty="0"/>
          </a:p>
          <a:p>
            <a:pPr marL="0" indent="0">
              <a:buNone/>
            </a:pPr>
            <a:r>
              <a:rPr lang="en-US" sz="1400" dirty="0"/>
              <a:t>Depending on your type of institution, your duties might also include:</a:t>
            </a:r>
            <a:br>
              <a:rPr lang="en-US" sz="1400" dirty="0"/>
            </a:br>
            <a:endParaRPr lang="en-US" sz="1400" dirty="0"/>
          </a:p>
          <a:p>
            <a:pPr marL="285750" indent="-285750">
              <a:buFont typeface="Arial" panose="020B0604020202020204" pitchFamily="34" charset="0"/>
              <a:buChar char="•"/>
            </a:pPr>
            <a:r>
              <a:rPr lang="en-US" sz="1400" dirty="0"/>
              <a:t>Tracking student attendance or satisfactory progress</a:t>
            </a:r>
            <a:br>
              <a:rPr lang="en-US" sz="1400" dirty="0"/>
            </a:br>
            <a:endParaRPr lang="en-US" sz="1400" dirty="0"/>
          </a:p>
          <a:p>
            <a:pPr marL="285750" indent="-285750">
              <a:buFont typeface="Arial" panose="020B0604020202020204" pitchFamily="34" charset="0"/>
              <a:buChar char="•"/>
            </a:pPr>
            <a:r>
              <a:rPr lang="en-US" sz="1400" dirty="0"/>
              <a:t>Documenting on-the-job or flight training hours</a:t>
            </a:r>
            <a:br>
              <a:rPr lang="en-US" sz="1400" dirty="0"/>
            </a:br>
            <a:endParaRPr lang="en-US" sz="1400" dirty="0"/>
          </a:p>
          <a:p>
            <a:pPr marL="285750" indent="-285750">
              <a:buFont typeface="Arial" panose="020B0604020202020204" pitchFamily="34" charset="0"/>
              <a:buChar char="•"/>
            </a:pPr>
            <a:r>
              <a:rPr lang="en-US" sz="1400" dirty="0"/>
              <a:t>Submitting additional documentation for certain benefit types</a:t>
            </a:r>
          </a:p>
        </p:txBody>
      </p:sp>
      <p:sp>
        <p:nvSpPr>
          <p:cNvPr id="12" name="Subtitle 2">
            <a:extLst>
              <a:ext uri="{FF2B5EF4-FFF2-40B4-BE49-F238E27FC236}">
                <a16:creationId xmlns:a16="http://schemas.microsoft.com/office/drawing/2014/main" id="{66C51C00-E2B2-4BDF-9492-544F2338D6F7}"/>
              </a:ext>
            </a:extLst>
          </p:cNvPr>
          <p:cNvSpPr>
            <a:spLocks noGrp="1"/>
          </p:cNvSpPr>
          <p:nvPr>
            <p:ph type="subTitle" idx="1"/>
          </p:nvPr>
        </p:nvSpPr>
        <p:spPr>
          <a:xfrm>
            <a:off x="6891761" y="933058"/>
            <a:ext cx="4206240" cy="1184585"/>
          </a:xfrm>
        </p:spPr>
        <p:txBody>
          <a:bodyPr/>
          <a:lstStyle/>
          <a:p>
            <a:r>
              <a:rPr lang="en-US" b="1" dirty="0"/>
              <a:t>SCO responsibilities include:</a:t>
            </a:r>
          </a:p>
        </p:txBody>
      </p:sp>
      <p:pic>
        <p:nvPicPr>
          <p:cNvPr id="7" name="Picture 6" descr="Person writing in notebook">
            <a:extLst>
              <a:ext uri="{FF2B5EF4-FFF2-40B4-BE49-F238E27FC236}">
                <a16:creationId xmlns:a16="http://schemas.microsoft.com/office/drawing/2014/main" id="{B2956A73-D2B8-4294-97A4-DD488DD88BD3}"/>
              </a:ext>
            </a:extLst>
          </p:cNvPr>
          <p:cNvPicPr>
            <a:picLocks noChangeAspect="1"/>
          </p:cNvPicPr>
          <p:nvPr/>
        </p:nvPicPr>
        <p:blipFill>
          <a:blip r:embed="rId2">
            <a:extLst>
              <a:ext uri="{28A0092B-C50C-407E-A947-70E740481C1C}">
                <a14:useLocalDpi xmlns:a14="http://schemas.microsoft.com/office/drawing/2010/main" val="0"/>
              </a:ext>
            </a:extLst>
          </a:blip>
          <a:srcRect l="29204" r="6703" b="-1"/>
          <a:stretch>
            <a:fillRect/>
          </a:stretch>
        </p:blipFill>
        <p:spPr>
          <a:xfrm>
            <a:off x="20" y="10"/>
            <a:ext cx="6584930" cy="6857990"/>
          </a:xfrm>
          <a:prstGeom prst="rect">
            <a:avLst/>
          </a:prstGeom>
          <a:noFill/>
        </p:spPr>
      </p:pic>
    </p:spTree>
    <p:extLst>
      <p:ext uri="{BB962C8B-B14F-4D97-AF65-F5344CB8AC3E}">
        <p14:creationId xmlns:p14="http://schemas.microsoft.com/office/powerpoint/2010/main" val="2179883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Federal SCO Onboarding Workflow</a:t>
            </a:r>
          </a:p>
        </p:txBody>
      </p:sp>
      <p:sp>
        <p:nvSpPr>
          <p:cNvPr id="3" name="Subtitle 2"/>
          <p:cNvSpPr>
            <a:spLocks noGrp="1"/>
          </p:cNvSpPr>
          <p:nvPr>
            <p:ph type="subTitle" idx="1"/>
          </p:nvPr>
        </p:nvSpPr>
        <p:spPr>
          <a:xfrm>
            <a:off x="658368" y="4617138"/>
            <a:ext cx="11350752" cy="1014984"/>
          </a:xfrm>
        </p:spPr>
        <p:txBody>
          <a:bodyPr>
            <a:normAutofit/>
          </a:bodyPr>
          <a:lstStyle/>
          <a:p>
            <a:r>
              <a:rPr dirty="0"/>
              <a:t>VA Form 22-8794 → Required Training → Upload Documents → VA Education Platform → Enrollment Manager Access → Certify Students</a:t>
            </a:r>
          </a:p>
        </p:txBody>
      </p:sp>
      <p:sp>
        <p:nvSpPr>
          <p:cNvPr id="4" name="TextBox 3"/>
          <p:cNvSpPr txBox="1"/>
          <p:nvPr/>
        </p:nvSpPr>
        <p:spPr>
          <a:xfrm>
            <a:off x="11643360" y="6492240"/>
            <a:ext cx="365760" cy="182880"/>
          </a:xfrm>
          <a:prstGeom prst="rect">
            <a:avLst/>
          </a:prstGeom>
          <a:noFill/>
        </p:spPr>
        <p:txBody>
          <a:bodyPr wrap="none">
            <a:spAutoFit/>
          </a:bodyPr>
          <a:lstStyle/>
          <a:p>
            <a:pPr algn="r"/>
            <a:r>
              <a:t>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0E1-014E-2F32-5FE0-025C27322ADF}"/>
              </a:ext>
            </a:extLst>
          </p:cNvPr>
          <p:cNvSpPr>
            <a:spLocks noGrp="1"/>
          </p:cNvSpPr>
          <p:nvPr>
            <p:ph type="title"/>
          </p:nvPr>
        </p:nvSpPr>
        <p:spPr>
          <a:xfrm>
            <a:off x="509587" y="308113"/>
            <a:ext cx="4142232" cy="985850"/>
          </a:xfrm>
        </p:spPr>
        <p:txBody>
          <a:bodyPr/>
          <a:lstStyle/>
          <a:p>
            <a:r>
              <a:rPr lang="en-US"/>
              <a:t>Getting started </a:t>
            </a:r>
          </a:p>
        </p:txBody>
      </p:sp>
      <p:sp>
        <p:nvSpPr>
          <p:cNvPr id="3" name="Content Placeholder 2">
            <a:extLst>
              <a:ext uri="{FF2B5EF4-FFF2-40B4-BE49-F238E27FC236}">
                <a16:creationId xmlns:a16="http://schemas.microsoft.com/office/drawing/2014/main" id="{A36B70B6-B9DD-8293-E045-C9E0BE21FEB2}"/>
              </a:ext>
            </a:extLst>
          </p:cNvPr>
          <p:cNvSpPr>
            <a:spLocks noGrp="1"/>
          </p:cNvSpPr>
          <p:nvPr>
            <p:ph sz="quarter" idx="13"/>
          </p:nvPr>
        </p:nvSpPr>
        <p:spPr>
          <a:xfrm>
            <a:off x="672860" y="877456"/>
            <a:ext cx="11009553" cy="5390822"/>
          </a:xfrm>
        </p:spPr>
        <p:txBody>
          <a:bodyPr>
            <a:normAutofit fontScale="92500" lnSpcReduction="10000"/>
          </a:bodyPr>
          <a:lstStyle/>
          <a:p>
            <a:pPr marL="0" indent="0">
              <a:lnSpc>
                <a:spcPct val="110000"/>
              </a:lnSpc>
              <a:spcBef>
                <a:spcPts val="2500"/>
              </a:spcBef>
              <a:buNone/>
            </a:pPr>
            <a:r>
              <a:rPr lang="en-US" sz="1400" b="1"/>
              <a:t>1. Complete VA Form 22-8794</a:t>
            </a:r>
          </a:p>
          <a:p>
            <a:pPr marL="0" lvl="1" indent="0">
              <a:lnSpc>
                <a:spcPct val="110000"/>
              </a:lnSpc>
              <a:buNone/>
            </a:pPr>
            <a:r>
              <a:rPr lang="en-US" sz="1400"/>
              <a:t>VA uses the Designation of Certifying Official(s), VA Form 22-8794 to officially authorize and SCO.</a:t>
            </a:r>
          </a:p>
          <a:p>
            <a:pPr marL="0" lvl="1" indent="0">
              <a:lnSpc>
                <a:spcPct val="110000"/>
              </a:lnSpc>
              <a:buNone/>
            </a:pPr>
            <a:r>
              <a:rPr lang="en-US" sz="1400"/>
              <a:t>Fill out the form and have it signed by your organization’s leadership. All designated certifying officials must be listed on this form every time it is submitted to VA. </a:t>
            </a:r>
          </a:p>
          <a:p>
            <a:pPr marL="0" lvl="1" indent="0">
              <a:lnSpc>
                <a:spcPct val="110000"/>
              </a:lnSpc>
              <a:buNone/>
            </a:pPr>
            <a:r>
              <a:rPr lang="en-US" sz="1400" b="1"/>
              <a:t>2. Complete Required Training</a:t>
            </a:r>
          </a:p>
          <a:p>
            <a:pPr marL="0" lvl="1" indent="0">
              <a:lnSpc>
                <a:spcPct val="110000"/>
              </a:lnSpc>
              <a:buNone/>
            </a:pPr>
            <a:r>
              <a:rPr lang="en-US" sz="1400"/>
              <a:t>SCO will need to complete the mandatory online training specific to organization type. Training is available through VA’s </a:t>
            </a:r>
            <a:r>
              <a:rPr lang="en-US" sz="1400">
                <a:hlinkClick r:id="rId3"/>
              </a:rPr>
              <a:t>SCO Online Training Portal</a:t>
            </a:r>
            <a:r>
              <a:rPr lang="en-US" sz="1400"/>
              <a:t> You’ll need to create an account. Once training is completed, download the certificate of completion. </a:t>
            </a:r>
          </a:p>
          <a:p>
            <a:pPr marL="0" lvl="1" indent="0">
              <a:lnSpc>
                <a:spcPct val="110000"/>
              </a:lnSpc>
              <a:buNone/>
            </a:pPr>
            <a:r>
              <a:rPr lang="en-US" sz="1400"/>
              <a:t>Once you’ve gathered both the completed form and certificate, use the </a:t>
            </a:r>
            <a:r>
              <a:rPr lang="en-US" sz="1400">
                <a:hlinkClick r:id="rId4"/>
              </a:rPr>
              <a:t>Education File Upload Portal </a:t>
            </a:r>
            <a:r>
              <a:rPr lang="en-US" sz="1400"/>
              <a:t>to submit your designation package securely. This will be sent to the </a:t>
            </a:r>
            <a:r>
              <a:rPr lang="en-US" sz="1400">
                <a:hlinkClick r:id="rId5"/>
              </a:rPr>
              <a:t>Education Liaison Representative (ELR) </a:t>
            </a:r>
            <a:endParaRPr lang="en-US" sz="1400"/>
          </a:p>
          <a:p>
            <a:pPr marL="0" lvl="1" indent="0">
              <a:lnSpc>
                <a:spcPct val="110000"/>
              </a:lnSpc>
              <a:buNone/>
            </a:pPr>
            <a:r>
              <a:rPr lang="en-US" sz="1400" b="1"/>
              <a:t>3. Create a VA Education Platform Account</a:t>
            </a:r>
          </a:p>
          <a:p>
            <a:pPr marL="0" lvl="1" indent="0">
              <a:lnSpc>
                <a:spcPct val="110000"/>
              </a:lnSpc>
              <a:buNone/>
            </a:pPr>
            <a:r>
              <a:rPr lang="en-US" sz="1400"/>
              <a:t>This requires signing in with either Login.gov or ID.me. Help with </a:t>
            </a:r>
            <a:r>
              <a:rPr lang="en-US" sz="1400" b="1"/>
              <a:t>ID.me</a:t>
            </a:r>
            <a:r>
              <a:rPr lang="en-US" sz="1400"/>
              <a:t>: </a:t>
            </a:r>
            <a:r>
              <a:rPr lang="en-US" sz="1400">
                <a:hlinkClick r:id="rId6"/>
              </a:rPr>
              <a:t>https://help.id.me/hc/en-us</a:t>
            </a:r>
            <a:endParaRPr lang="en-US" sz="1400"/>
          </a:p>
          <a:p>
            <a:pPr marL="0" lvl="1" indent="0">
              <a:lnSpc>
                <a:spcPct val="110000"/>
              </a:lnSpc>
              <a:buNone/>
            </a:pPr>
            <a:r>
              <a:rPr lang="en-US" sz="1400"/>
              <a:t>Help with </a:t>
            </a:r>
            <a:r>
              <a:rPr lang="en-US" sz="1400" b="1" err="1"/>
              <a:t>Login.Gov</a:t>
            </a:r>
            <a:r>
              <a:rPr lang="en-US" sz="1400" b="1"/>
              <a:t> :</a:t>
            </a:r>
            <a:r>
              <a:rPr lang="en-US" sz="1400"/>
              <a:t> </a:t>
            </a:r>
            <a:r>
              <a:rPr lang="en-US" sz="1400">
                <a:hlinkClick r:id="rId7"/>
              </a:rPr>
              <a:t>https://www.login.gov/help/</a:t>
            </a:r>
            <a:endParaRPr lang="en-US" sz="1400"/>
          </a:p>
          <a:p>
            <a:pPr marL="0" lvl="1" indent="0">
              <a:lnSpc>
                <a:spcPct val="110000"/>
              </a:lnSpc>
              <a:buNone/>
            </a:pPr>
            <a:r>
              <a:rPr lang="en-US" sz="1400" b="1"/>
              <a:t>4. Request Access to Enrollment Manager (EM)</a:t>
            </a:r>
          </a:p>
          <a:p>
            <a:pPr marL="0" lvl="1" indent="0">
              <a:lnSpc>
                <a:spcPct val="110000"/>
              </a:lnSpc>
              <a:buNone/>
            </a:pPr>
            <a:r>
              <a:rPr lang="en-US" sz="1400"/>
              <a:t>Bookmark the login page. Once the designation is complete you will use your credentials to access EM. </a:t>
            </a:r>
          </a:p>
          <a:p>
            <a:pPr marL="0" lvl="1" indent="0">
              <a:lnSpc>
                <a:spcPct val="110000"/>
              </a:lnSpc>
              <a:buNone/>
            </a:pPr>
            <a:r>
              <a:rPr lang="en-US" sz="1400" b="1">
                <a:solidFill>
                  <a:srgbClr val="000000"/>
                </a:solidFill>
              </a:rPr>
              <a:t>5. Sign up for GovDelivery email subscription </a:t>
            </a:r>
          </a:p>
          <a:p>
            <a:pPr marL="0" lvl="1" indent="0">
              <a:lnSpc>
                <a:spcPct val="110000"/>
              </a:lnSpc>
              <a:buNone/>
            </a:pPr>
            <a:r>
              <a:rPr lang="en-US" sz="1400">
                <a:solidFill>
                  <a:srgbClr val="000000"/>
                </a:solidFill>
              </a:rPr>
              <a:t>VA shares important updates and announcements—such as system changes, reminders, webinar and training opportunities, and policy guidance—through its GovDelivery email subscription service.</a:t>
            </a:r>
          </a:p>
          <a:p>
            <a:pPr marL="0" lvl="1" indent="0">
              <a:lnSpc>
                <a:spcPct val="110000"/>
              </a:lnSpc>
              <a:buNone/>
            </a:pPr>
            <a:r>
              <a:rPr lang="en-US" sz="1400">
                <a:solidFill>
                  <a:srgbClr val="000000"/>
                </a:solidFill>
              </a:rPr>
              <a:t>Staying informed is key to supporting your students and remaining in compliance.</a:t>
            </a:r>
          </a:p>
          <a:p>
            <a:pPr marL="0" lvl="1" indent="0">
              <a:lnSpc>
                <a:spcPct val="110000"/>
              </a:lnSpc>
              <a:buNone/>
            </a:pPr>
            <a:r>
              <a:rPr lang="en-US" sz="1400">
                <a:solidFill>
                  <a:srgbClr val="000000"/>
                </a:solidFill>
              </a:rPr>
              <a:t>Note: Be sure to select “EDU School Certifying Officials” as your subscriber group to get the right updates.</a:t>
            </a:r>
          </a:p>
          <a:p>
            <a:pPr marL="0" lvl="1" indent="0">
              <a:lnSpc>
                <a:spcPct val="110000"/>
              </a:lnSpc>
              <a:buNone/>
            </a:pPr>
            <a:r>
              <a:rPr lang="en-US" sz="1400" b="1">
                <a:solidFill>
                  <a:srgbClr val="000000"/>
                </a:solidFill>
              </a:rPr>
              <a:t>6. Set up Ask VA Account </a:t>
            </a:r>
          </a:p>
          <a:p>
            <a:pPr marL="0" lvl="1" indent="0">
              <a:lnSpc>
                <a:spcPct val="110000"/>
              </a:lnSpc>
              <a:buNone/>
            </a:pPr>
            <a:r>
              <a:rPr lang="en-US" sz="1400">
                <a:solidFill>
                  <a:srgbClr val="000000"/>
                </a:solidFill>
              </a:rPr>
              <a:t>Get answers to your questions about VA benefits and service. </a:t>
            </a:r>
            <a:r>
              <a:rPr lang="en-US" sz="1400">
                <a:solidFill>
                  <a:srgbClr val="000000"/>
                </a:solidFill>
                <a:hlinkClick r:id="rId8"/>
              </a:rPr>
              <a:t>https://www.va.gov/contact-us/ask-va/introduction</a:t>
            </a:r>
            <a:endParaRPr lang="en-US" sz="1400">
              <a:solidFill>
                <a:srgbClr val="000000"/>
              </a:solidFill>
            </a:endParaRPr>
          </a:p>
          <a:p>
            <a:pPr marL="342900" lvl="1" indent="-342900">
              <a:lnSpc>
                <a:spcPct val="110000"/>
              </a:lnSpc>
              <a:buFont typeface="+mj-lt"/>
              <a:buAutoNum type="arabicPeriod"/>
            </a:pPr>
            <a:endParaRPr lang="en-US" sz="1400">
              <a:solidFill>
                <a:srgbClr val="000000"/>
              </a:solidFill>
            </a:endParaRPr>
          </a:p>
          <a:p>
            <a:pPr marL="0" lvl="1" indent="0">
              <a:lnSpc>
                <a:spcPct val="110000"/>
              </a:lnSpc>
              <a:buNone/>
            </a:pPr>
            <a:endParaRPr lang="en-US" sz="1400">
              <a:solidFill>
                <a:srgbClr val="000000"/>
              </a:solidFill>
            </a:endParaRPr>
          </a:p>
          <a:p>
            <a:pPr marL="0" lvl="1" indent="0">
              <a:lnSpc>
                <a:spcPct val="110000"/>
              </a:lnSpc>
              <a:buNone/>
            </a:pPr>
            <a:endParaRPr lang="en-US" sz="1400" b="1">
              <a:solidFill>
                <a:srgbClr val="000000"/>
              </a:solidFill>
            </a:endParaRPr>
          </a:p>
          <a:p>
            <a:pPr marL="0" lvl="1" indent="0">
              <a:lnSpc>
                <a:spcPct val="110000"/>
              </a:lnSpc>
              <a:buNone/>
            </a:pPr>
            <a:endParaRPr lang="en-US" sz="1400" b="1">
              <a:solidFill>
                <a:srgbClr val="000000"/>
              </a:solidFill>
            </a:endParaRPr>
          </a:p>
          <a:p>
            <a:pPr marL="0" lvl="1" indent="0">
              <a:lnSpc>
                <a:spcPct val="110000"/>
              </a:lnSpc>
              <a:buNone/>
            </a:pPr>
            <a:endParaRPr lang="en-US" b="1"/>
          </a:p>
        </p:txBody>
      </p:sp>
      <p:sp>
        <p:nvSpPr>
          <p:cNvPr id="4" name="TextBox 3"/>
          <p:cNvSpPr txBox="1"/>
          <p:nvPr/>
        </p:nvSpPr>
        <p:spPr>
          <a:xfrm>
            <a:off x="11643360" y="6492240"/>
            <a:ext cx="365760" cy="182880"/>
          </a:xfrm>
          <a:prstGeom prst="rect">
            <a:avLst/>
          </a:prstGeom>
          <a:noFill/>
        </p:spPr>
        <p:txBody>
          <a:bodyPr wrap="none">
            <a:spAutoFit/>
          </a:bodyPr>
          <a:lstStyle/>
          <a:p>
            <a:pPr algn="r"/>
            <a:r>
              <a:t>5</a:t>
            </a:r>
          </a:p>
        </p:txBody>
      </p:sp>
    </p:spTree>
    <p:extLst>
      <p:ext uri="{BB962C8B-B14F-4D97-AF65-F5344CB8AC3E}">
        <p14:creationId xmlns:p14="http://schemas.microsoft.com/office/powerpoint/2010/main" val="18792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D2400-94AD-31F6-37F1-0D9392194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B50A7-8097-B5C9-4E58-9ED8D14ADA20}"/>
              </a:ext>
            </a:extLst>
          </p:cNvPr>
          <p:cNvSpPr>
            <a:spLocks noGrp="1"/>
          </p:cNvSpPr>
          <p:nvPr>
            <p:ph type="title"/>
          </p:nvPr>
        </p:nvSpPr>
        <p:spPr>
          <a:xfrm>
            <a:off x="612647" y="664108"/>
            <a:ext cx="8467558" cy="1554480"/>
          </a:xfrm>
        </p:spPr>
        <p:txBody>
          <a:bodyPr anchor="b">
            <a:normAutofit/>
          </a:bodyPr>
          <a:lstStyle/>
          <a:p>
            <a:r>
              <a:rPr lang="en-US"/>
              <a:t>Bookmark Pages For Federal Benefits</a:t>
            </a:r>
          </a:p>
        </p:txBody>
      </p:sp>
      <p:graphicFrame>
        <p:nvGraphicFramePr>
          <p:cNvPr id="6" name="Content Placeholder 5">
            <a:extLst>
              <a:ext uri="{FF2B5EF4-FFF2-40B4-BE49-F238E27FC236}">
                <a16:creationId xmlns:a16="http://schemas.microsoft.com/office/drawing/2014/main" id="{3E0E4A8A-55D4-88B9-EAFE-F5DD91417A46}"/>
              </a:ext>
            </a:extLst>
          </p:cNvPr>
          <p:cNvGraphicFramePr>
            <a:graphicFrameLocks noGrp="1"/>
          </p:cNvGraphicFramePr>
          <p:nvPr>
            <p:ph sz="quarter" idx="13"/>
            <p:extLst>
              <p:ext uri="{D42A27DB-BD31-4B8C-83A1-F6EECF244321}">
                <p14:modId xmlns:p14="http://schemas.microsoft.com/office/powerpoint/2010/main" val="3046878110"/>
              </p:ext>
            </p:extLst>
          </p:nvPr>
        </p:nvGraphicFramePr>
        <p:xfrm>
          <a:off x="612646" y="2327564"/>
          <a:ext cx="11062117" cy="3892710"/>
        </p:xfrm>
        <a:graphic>
          <a:graphicData uri="http://schemas.openxmlformats.org/drawingml/2006/table">
            <a:tbl>
              <a:tblPr firstRow="1" bandRow="1">
                <a:tableStyleId>{5C22544A-7EE6-4342-B048-85BDC9FD1C3A}</a:tableStyleId>
              </a:tblPr>
              <a:tblGrid>
                <a:gridCol w="2117813">
                  <a:extLst>
                    <a:ext uri="{9D8B030D-6E8A-4147-A177-3AD203B41FA5}">
                      <a16:colId xmlns:a16="http://schemas.microsoft.com/office/drawing/2014/main" val="2236123262"/>
                    </a:ext>
                  </a:extLst>
                </a:gridCol>
                <a:gridCol w="4947022">
                  <a:extLst>
                    <a:ext uri="{9D8B030D-6E8A-4147-A177-3AD203B41FA5}">
                      <a16:colId xmlns:a16="http://schemas.microsoft.com/office/drawing/2014/main" val="583127937"/>
                    </a:ext>
                  </a:extLst>
                </a:gridCol>
                <a:gridCol w="3997282">
                  <a:extLst>
                    <a:ext uri="{9D8B030D-6E8A-4147-A177-3AD203B41FA5}">
                      <a16:colId xmlns:a16="http://schemas.microsoft.com/office/drawing/2014/main" val="3633622998"/>
                    </a:ext>
                  </a:extLst>
                </a:gridCol>
              </a:tblGrid>
              <a:tr h="428293">
                <a:tc>
                  <a:txBody>
                    <a:bodyPr/>
                    <a:lstStyle/>
                    <a:p>
                      <a:r>
                        <a:rPr lang="en-US" sz="1000" b="1">
                          <a:solidFill>
                            <a:schemeClr val="tx1"/>
                          </a:solidFill>
                        </a:rPr>
                        <a:t>SCO Handbook</a:t>
                      </a:r>
                    </a:p>
                  </a:txBody>
                  <a:tcPr marL="120328" marR="120328" marT="120328" marB="120328" anchor="ctr"/>
                </a:tc>
                <a:tc>
                  <a:txBody>
                    <a:bodyPr/>
                    <a:lstStyle/>
                    <a:p>
                      <a:r>
                        <a:rPr lang="en-US" sz="1000" b="0">
                          <a:solidFill>
                            <a:schemeClr val="tx1"/>
                          </a:solidFill>
                        </a:rPr>
                        <a:t>Reference for policy, procedures, and compliance</a:t>
                      </a:r>
                    </a:p>
                  </a:txBody>
                  <a:tcPr marL="120328" marR="120328" marT="120328" marB="120328" anchor="ctr"/>
                </a:tc>
                <a:tc>
                  <a:txBody>
                    <a:bodyPr/>
                    <a:lstStyle/>
                    <a:p>
                      <a:r>
                        <a:rPr lang="en-US" sz="1000" b="0">
                          <a:solidFill>
                            <a:schemeClr val="tx1"/>
                          </a:solidFill>
                          <a:hlinkClick r:id="rId2">
                            <a:extLst>
                              <a:ext uri="{A12FA001-AC4F-418D-AE19-62706E023703}">
                                <ahyp:hlinkClr xmlns:ahyp="http://schemas.microsoft.com/office/drawing/2018/hyperlinkcolor" val="tx"/>
                              </a:ext>
                            </a:extLst>
                          </a:hlinkClick>
                        </a:rPr>
                        <a:t>SCO Handbook Link</a:t>
                      </a:r>
                      <a:endParaRPr lang="en-US" sz="1000" b="0">
                        <a:solidFill>
                          <a:schemeClr val="tx1"/>
                        </a:solidFill>
                      </a:endParaRPr>
                    </a:p>
                  </a:txBody>
                  <a:tcPr marL="120328" marR="120328" marT="120328" marB="120328" anchor="ctr"/>
                </a:tc>
                <a:extLst>
                  <a:ext uri="{0D108BD9-81ED-4DB2-BD59-A6C34878D82A}">
                    <a16:rowId xmlns:a16="http://schemas.microsoft.com/office/drawing/2014/main" val="458163444"/>
                  </a:ext>
                </a:extLst>
              </a:tr>
              <a:tr h="878409">
                <a:tc>
                  <a:txBody>
                    <a:bodyPr/>
                    <a:lstStyle/>
                    <a:p>
                      <a:r>
                        <a:rPr lang="en-US" sz="1000" b="1"/>
                        <a:t>SCOOP- School Certifying Official Onboarding Preparation </a:t>
                      </a:r>
                    </a:p>
                  </a:txBody>
                  <a:tcPr marL="120328" marR="120328" marT="120328" marB="120328" anchor="ctr"/>
                </a:tc>
                <a:tc>
                  <a:txBody>
                    <a:bodyPr/>
                    <a:lstStyle/>
                    <a:p>
                      <a:r>
                        <a:rPr lang="en-US" sz="1000" b="0"/>
                        <a:t>Series of onboarding webinars designed specifically for New SCOs. Sessions are grouped by program type (IHL, NCD, OJT/APP, Vocational Flight) and offer step-by-step guidance to help you begin certifying confidently.</a:t>
                      </a:r>
                    </a:p>
                  </a:txBody>
                  <a:tcPr marL="120328" marR="120328" marT="120328" marB="120328" anchor="ctr"/>
                </a:tc>
                <a:tc>
                  <a:txBody>
                    <a:bodyPr/>
                    <a:lstStyle/>
                    <a:p>
                      <a:pPr algn="l"/>
                      <a:r>
                        <a:rPr lang="en-US" sz="1000" b="0">
                          <a:solidFill>
                            <a:schemeClr val="tx1"/>
                          </a:solidFill>
                          <a:hlinkClick r:id="rId3">
                            <a:extLst>
                              <a:ext uri="{A12FA001-AC4F-418D-AE19-62706E023703}">
                                <ahyp:hlinkClr xmlns:ahyp="http://schemas.microsoft.com/office/drawing/2018/hyperlinkcolor" val="tx"/>
                              </a:ext>
                            </a:extLst>
                          </a:hlinkClick>
                        </a:rPr>
                        <a:t>Scoop Training page</a:t>
                      </a:r>
                      <a:endParaRPr lang="en-US" sz="1000" b="0">
                        <a:solidFill>
                          <a:schemeClr val="tx1"/>
                        </a:solidFill>
                      </a:endParaRPr>
                    </a:p>
                  </a:txBody>
                  <a:tcPr marL="120328" marR="120328" marT="120328" marB="120328" anchor="ctr"/>
                </a:tc>
                <a:extLst>
                  <a:ext uri="{0D108BD9-81ED-4DB2-BD59-A6C34878D82A}">
                    <a16:rowId xmlns:a16="http://schemas.microsoft.com/office/drawing/2014/main" val="825465077"/>
                  </a:ext>
                </a:extLst>
              </a:tr>
              <a:tr h="867431">
                <a:tc>
                  <a:txBody>
                    <a:bodyPr/>
                    <a:lstStyle/>
                    <a:p>
                      <a:r>
                        <a:rPr lang="en-US" sz="1000" b="1"/>
                        <a:t>SCO Online Training Portal </a:t>
                      </a:r>
                    </a:p>
                  </a:txBody>
                  <a:tcPr marL="120328" marR="120328" marT="120328" marB="120328" anchor="ctr"/>
                </a:tc>
                <a:tc>
                  <a:txBody>
                    <a:bodyPr/>
                    <a:lstStyle/>
                    <a:p>
                      <a:r>
                        <a:rPr lang="en-US" sz="1000" b="0"/>
                        <a:t>Complete your required training</a:t>
                      </a:r>
                    </a:p>
                  </a:txBody>
                  <a:tcPr marL="120328" marR="120328" marT="120328" marB="120328" anchor="ctr"/>
                </a:tc>
                <a:tc>
                  <a:txBody>
                    <a:bodyPr/>
                    <a:lstStyle/>
                    <a:p>
                      <a:r>
                        <a:rPr lang="en-US" sz="1000" b="0">
                          <a:solidFill>
                            <a:schemeClr val="tx1"/>
                          </a:solidFill>
                          <a:hlinkClick r:id="rId4">
                            <a:extLst>
                              <a:ext uri="{A12FA001-AC4F-418D-AE19-62706E023703}">
                                <ahyp:hlinkClr xmlns:ahyp="http://schemas.microsoft.com/office/drawing/2018/hyperlinkcolor" val="tx"/>
                              </a:ext>
                            </a:extLst>
                          </a:hlinkClick>
                        </a:rPr>
                        <a:t>https://vba-tpss.vbatraining.org/assess/trkSignIn?refid=XSCO</a:t>
                      </a:r>
                      <a:endParaRPr lang="en-US" sz="1000" b="0">
                        <a:solidFill>
                          <a:schemeClr val="tx1"/>
                        </a:solidFill>
                      </a:endParaRPr>
                    </a:p>
                    <a:p>
                      <a:endParaRPr lang="en-US" sz="1000" b="0"/>
                    </a:p>
                  </a:txBody>
                  <a:tcPr marL="120328" marR="120328" marT="120328" marB="120328" anchor="ctr"/>
                </a:tc>
                <a:extLst>
                  <a:ext uri="{0D108BD9-81ED-4DB2-BD59-A6C34878D82A}">
                    <a16:rowId xmlns:a16="http://schemas.microsoft.com/office/drawing/2014/main" val="3446475176"/>
                  </a:ext>
                </a:extLst>
              </a:tr>
              <a:tr h="578332">
                <a:tc>
                  <a:txBody>
                    <a:bodyPr/>
                    <a:lstStyle/>
                    <a:p>
                      <a:r>
                        <a:rPr lang="en-US" sz="1000" b="1"/>
                        <a:t>VA Education Platform</a:t>
                      </a:r>
                    </a:p>
                  </a:txBody>
                  <a:tcPr marL="120328" marR="120328" marT="120328" marB="120328" anchor="ctr"/>
                </a:tc>
                <a:tc>
                  <a:txBody>
                    <a:bodyPr/>
                    <a:lstStyle/>
                    <a:p>
                      <a:r>
                        <a:rPr lang="en-US" sz="1000" b="0"/>
                        <a:t>Access to </a:t>
                      </a:r>
                      <a:r>
                        <a:rPr lang="en-US" sz="1000" b="1"/>
                        <a:t>Enrollment Manager </a:t>
                      </a:r>
                      <a:r>
                        <a:rPr lang="en-US" sz="1000" b="0"/>
                        <a:t>where students are certified for benefits. </a:t>
                      </a:r>
                    </a:p>
                  </a:txBody>
                  <a:tcPr marL="120328" marR="120328" marT="120328" marB="120328" anchor="ctr"/>
                </a:tc>
                <a:tc>
                  <a:txBody>
                    <a:bodyPr/>
                    <a:lstStyle/>
                    <a:p>
                      <a:r>
                        <a:rPr lang="en-US" sz="1000" b="0">
                          <a:solidFill>
                            <a:schemeClr val="tx1"/>
                          </a:solidFill>
                          <a:hlinkClick r:id="rId5">
                            <a:extLst>
                              <a:ext uri="{A12FA001-AC4F-418D-AE19-62706E023703}">
                                <ahyp:hlinkClr xmlns:ahyp="http://schemas.microsoft.com/office/drawing/2018/hyperlinkcolor" val="tx"/>
                              </a:ext>
                            </a:extLst>
                          </a:hlinkClick>
                        </a:rPr>
                        <a:t>Platform Link </a:t>
                      </a:r>
                      <a:endParaRPr lang="en-US" sz="1000" b="0">
                        <a:solidFill>
                          <a:schemeClr val="tx1"/>
                        </a:solidFill>
                      </a:endParaRPr>
                    </a:p>
                  </a:txBody>
                  <a:tcPr marL="120328" marR="120328" marT="120328" marB="120328" anchor="ctr"/>
                </a:tc>
                <a:extLst>
                  <a:ext uri="{0D108BD9-81ED-4DB2-BD59-A6C34878D82A}">
                    <a16:rowId xmlns:a16="http://schemas.microsoft.com/office/drawing/2014/main" val="4031271249"/>
                  </a:ext>
                </a:extLst>
              </a:tr>
              <a:tr h="428293">
                <a:tc>
                  <a:txBody>
                    <a:bodyPr/>
                    <a:lstStyle/>
                    <a:p>
                      <a:r>
                        <a:rPr lang="en-US" sz="1000" b="1"/>
                        <a:t>EM User Guide</a:t>
                      </a:r>
                    </a:p>
                  </a:txBody>
                  <a:tcPr marL="120328" marR="120328" marT="120328" marB="120328" anchor="ctr"/>
                </a:tc>
                <a:tc>
                  <a:txBody>
                    <a:bodyPr/>
                    <a:lstStyle/>
                    <a:p>
                      <a:r>
                        <a:rPr lang="en-US" sz="1000" b="0"/>
                        <a:t>Enrollment Manager User guide </a:t>
                      </a:r>
                    </a:p>
                  </a:txBody>
                  <a:tcPr marL="120328" marR="120328" marT="120328" marB="120328" anchor="ctr"/>
                </a:tc>
                <a:tc>
                  <a:txBody>
                    <a:bodyPr/>
                    <a:lstStyle/>
                    <a:p>
                      <a:r>
                        <a:rPr lang="en-US" sz="1000" b="0">
                          <a:solidFill>
                            <a:schemeClr val="tx1"/>
                          </a:solidFill>
                          <a:hlinkClick r:id="rId6">
                            <a:extLst>
                              <a:ext uri="{A12FA001-AC4F-418D-AE19-62706E023703}">
                                <ahyp:hlinkClr xmlns:ahyp="http://schemas.microsoft.com/office/drawing/2018/hyperlinkcolor" val="tx"/>
                              </a:ext>
                            </a:extLst>
                          </a:hlinkClick>
                        </a:rPr>
                        <a:t>EM User guide</a:t>
                      </a:r>
                      <a:endParaRPr lang="en-US" sz="1000" b="0">
                        <a:solidFill>
                          <a:schemeClr val="tx1"/>
                        </a:solidFill>
                      </a:endParaRPr>
                    </a:p>
                  </a:txBody>
                  <a:tcPr marL="120328" marR="120328" marT="120328" marB="120328" anchor="ctr"/>
                </a:tc>
                <a:extLst>
                  <a:ext uri="{0D108BD9-81ED-4DB2-BD59-A6C34878D82A}">
                    <a16:rowId xmlns:a16="http://schemas.microsoft.com/office/drawing/2014/main" val="2924049109"/>
                  </a:ext>
                </a:extLst>
              </a:tr>
              <a:tr h="711952">
                <a:tc>
                  <a:txBody>
                    <a:bodyPr/>
                    <a:lstStyle/>
                    <a:p>
                      <a:r>
                        <a:rPr lang="en-US" sz="1000" b="1"/>
                        <a:t>Education File Upload Portal </a:t>
                      </a:r>
                    </a:p>
                  </a:txBody>
                  <a:tcPr marL="120328" marR="120328" marT="120328" marB="120328" anchor="ctr"/>
                </a:tc>
                <a:tc>
                  <a:txBody>
                    <a:bodyPr/>
                    <a:lstStyle/>
                    <a:p>
                      <a:r>
                        <a:rPr lang="en-US" sz="1000" b="0"/>
                        <a:t>This site is for School Certifying Officials (SCOs) to upload documents supporting Compliance Actions </a:t>
                      </a:r>
                    </a:p>
                  </a:txBody>
                  <a:tcPr marL="120328" marR="120328" marT="120328" marB="120328" anchor="ctr"/>
                </a:tc>
                <a:tc>
                  <a:txBody>
                    <a:bodyPr/>
                    <a:lstStyle/>
                    <a:p>
                      <a:r>
                        <a:rPr lang="en-US" sz="1000" b="0">
                          <a:solidFill>
                            <a:schemeClr val="tx1"/>
                          </a:solidFill>
                          <a:hlinkClick r:id="rId7">
                            <a:extLst>
                              <a:ext uri="{A12FA001-AC4F-418D-AE19-62706E023703}">
                                <ahyp:hlinkClr xmlns:ahyp="http://schemas.microsoft.com/office/drawing/2018/hyperlinkcolor" val="tx"/>
                              </a:ext>
                            </a:extLst>
                          </a:hlinkClick>
                        </a:rPr>
                        <a:t>https://www.my.va.gov/EducationFileUploads/s/</a:t>
                      </a:r>
                      <a:endParaRPr lang="en-US" sz="1000" b="0">
                        <a:solidFill>
                          <a:schemeClr val="tx1"/>
                        </a:solidFill>
                      </a:endParaRPr>
                    </a:p>
                    <a:p>
                      <a:endParaRPr lang="en-US" sz="1000" b="0"/>
                    </a:p>
                  </a:txBody>
                  <a:tcPr marL="120328" marR="120328" marT="120328" marB="120328" anchor="ctr"/>
                </a:tc>
                <a:extLst>
                  <a:ext uri="{0D108BD9-81ED-4DB2-BD59-A6C34878D82A}">
                    <a16:rowId xmlns:a16="http://schemas.microsoft.com/office/drawing/2014/main" val="1861033052"/>
                  </a:ext>
                </a:extLst>
              </a:tr>
            </a:tbl>
          </a:graphicData>
        </a:graphic>
      </p:graphicFrame>
      <p:sp>
        <p:nvSpPr>
          <p:cNvPr id="7" name="TextBox 6"/>
          <p:cNvSpPr txBox="1"/>
          <p:nvPr/>
        </p:nvSpPr>
        <p:spPr>
          <a:xfrm>
            <a:off x="11643360" y="6492240"/>
            <a:ext cx="365760" cy="182880"/>
          </a:xfrm>
          <a:prstGeom prst="rect">
            <a:avLst/>
          </a:prstGeom>
          <a:noFill/>
        </p:spPr>
        <p:txBody>
          <a:bodyPr wrap="none">
            <a:spAutoFit/>
          </a:bodyPr>
          <a:lstStyle/>
          <a:p>
            <a:pPr algn="r"/>
            <a:r>
              <a:t>6</a:t>
            </a:r>
          </a:p>
        </p:txBody>
      </p:sp>
    </p:spTree>
    <p:extLst>
      <p:ext uri="{BB962C8B-B14F-4D97-AF65-F5344CB8AC3E}">
        <p14:creationId xmlns:p14="http://schemas.microsoft.com/office/powerpoint/2010/main" val="1384372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D2400-94AD-31F6-37F1-0D9392194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B50A7-8097-B5C9-4E58-9ED8D14ADA20}"/>
              </a:ext>
            </a:extLst>
          </p:cNvPr>
          <p:cNvSpPr>
            <a:spLocks noGrp="1"/>
          </p:cNvSpPr>
          <p:nvPr>
            <p:ph type="title"/>
          </p:nvPr>
        </p:nvSpPr>
        <p:spPr>
          <a:xfrm>
            <a:off x="137159" y="151598"/>
            <a:ext cx="11924209" cy="528186"/>
          </a:xfrm>
        </p:spPr>
        <p:txBody>
          <a:bodyPr anchor="ctr">
            <a:normAutofit/>
          </a:bodyPr>
          <a:lstStyle/>
          <a:p>
            <a:r>
              <a:rPr lang="en-US"/>
              <a:t>Continued Bookmark Pages For Federal Benefits</a:t>
            </a:r>
          </a:p>
        </p:txBody>
      </p:sp>
      <p:graphicFrame>
        <p:nvGraphicFramePr>
          <p:cNvPr id="6" name="Content Placeholder 5">
            <a:extLst>
              <a:ext uri="{FF2B5EF4-FFF2-40B4-BE49-F238E27FC236}">
                <a16:creationId xmlns:a16="http://schemas.microsoft.com/office/drawing/2014/main" id="{3E0E4A8A-55D4-88B9-EAFE-F5DD91417A46}"/>
              </a:ext>
            </a:extLst>
          </p:cNvPr>
          <p:cNvGraphicFramePr>
            <a:graphicFrameLocks noGrp="1"/>
          </p:cNvGraphicFramePr>
          <p:nvPr>
            <p:ph idx="1"/>
            <p:extLst>
              <p:ext uri="{D42A27DB-BD31-4B8C-83A1-F6EECF244321}">
                <p14:modId xmlns:p14="http://schemas.microsoft.com/office/powerpoint/2010/main" val="2773164563"/>
              </p:ext>
            </p:extLst>
          </p:nvPr>
        </p:nvGraphicFramePr>
        <p:xfrm>
          <a:off x="249658" y="776036"/>
          <a:ext cx="11699213" cy="5676968"/>
        </p:xfrm>
        <a:graphic>
          <a:graphicData uri="http://schemas.openxmlformats.org/drawingml/2006/table">
            <a:tbl>
              <a:tblPr firstRow="1" bandRow="1">
                <a:tableStyleId>{5C22544A-7EE6-4342-B048-85BDC9FD1C3A}</a:tableStyleId>
              </a:tblPr>
              <a:tblGrid>
                <a:gridCol w="2019078">
                  <a:extLst>
                    <a:ext uri="{9D8B030D-6E8A-4147-A177-3AD203B41FA5}">
                      <a16:colId xmlns:a16="http://schemas.microsoft.com/office/drawing/2014/main" val="2236123262"/>
                    </a:ext>
                  </a:extLst>
                </a:gridCol>
                <a:gridCol w="4879335">
                  <a:extLst>
                    <a:ext uri="{9D8B030D-6E8A-4147-A177-3AD203B41FA5}">
                      <a16:colId xmlns:a16="http://schemas.microsoft.com/office/drawing/2014/main" val="583127937"/>
                    </a:ext>
                  </a:extLst>
                </a:gridCol>
                <a:gridCol w="4800800">
                  <a:extLst>
                    <a:ext uri="{9D8B030D-6E8A-4147-A177-3AD203B41FA5}">
                      <a16:colId xmlns:a16="http://schemas.microsoft.com/office/drawing/2014/main" val="3633622998"/>
                    </a:ext>
                  </a:extLst>
                </a:gridCol>
              </a:tblGrid>
              <a:tr h="379008">
                <a:tc>
                  <a:txBody>
                    <a:bodyPr/>
                    <a:lstStyle/>
                    <a:p>
                      <a:r>
                        <a:rPr lang="en-US" sz="1000" b="1">
                          <a:solidFill>
                            <a:schemeClr val="tx1"/>
                          </a:solidFill>
                        </a:rPr>
                        <a:t>DOD MOU </a:t>
                      </a:r>
                    </a:p>
                  </a:txBody>
                  <a:tcPr marL="96015" marR="96015" marT="96015" marB="96015" anchor="ctr"/>
                </a:tc>
                <a:tc>
                  <a:txBody>
                    <a:bodyPr/>
                    <a:lstStyle/>
                    <a:p>
                      <a:r>
                        <a:rPr lang="en-US" sz="1000" b="0">
                          <a:solidFill>
                            <a:schemeClr val="tx1"/>
                          </a:solidFill>
                        </a:rPr>
                        <a:t>Department of Defense Memorandum of Understanding </a:t>
                      </a:r>
                    </a:p>
                  </a:txBody>
                  <a:tcPr marL="96015" marR="96015" marT="96015" marB="96015" anchor="ctr"/>
                </a:tc>
                <a:tc>
                  <a:txBody>
                    <a:bodyPr/>
                    <a:lstStyle/>
                    <a:p>
                      <a:r>
                        <a:rPr lang="en-US" sz="1000" b="0">
                          <a:solidFill>
                            <a:schemeClr val="tx1"/>
                          </a:solidFill>
                        </a:rPr>
                        <a:t>https://www.dodmou.mil/login</a:t>
                      </a:r>
                    </a:p>
                  </a:txBody>
                  <a:tcPr marL="96015" marR="96015" marT="96015" marB="96015" anchor="ctr"/>
                </a:tc>
                <a:extLst>
                  <a:ext uri="{0D108BD9-81ED-4DB2-BD59-A6C34878D82A}">
                    <a16:rowId xmlns:a16="http://schemas.microsoft.com/office/drawing/2014/main" val="458163444"/>
                  </a:ext>
                </a:extLst>
              </a:tr>
              <a:tr h="529796">
                <a:tc>
                  <a:txBody>
                    <a:bodyPr/>
                    <a:lstStyle/>
                    <a:p>
                      <a:r>
                        <a:rPr lang="en-US" sz="1000" b="1">
                          <a:solidFill>
                            <a:schemeClr val="tx1"/>
                          </a:solidFill>
                        </a:rPr>
                        <a:t>AI portal </a:t>
                      </a:r>
                    </a:p>
                  </a:txBody>
                  <a:tcPr marL="96015" marR="96015" marT="96015" marB="96015" anchor="ctr"/>
                </a:tc>
                <a:tc>
                  <a:txBody>
                    <a:bodyPr/>
                    <a:lstStyle/>
                    <a:p>
                      <a:r>
                        <a:rPr lang="en-US" sz="1000" b="0">
                          <a:solidFill>
                            <a:schemeClr val="tx1"/>
                          </a:solidFill>
                        </a:rPr>
                        <a:t>Army and Air Force Tuition Assistance Portal</a:t>
                      </a:r>
                    </a:p>
                  </a:txBody>
                  <a:tcPr marL="96015" marR="96015" marT="96015" marB="96015" anchor="ctr"/>
                </a:tc>
                <a:tc>
                  <a:txBody>
                    <a:bodyPr/>
                    <a:lstStyle/>
                    <a:p>
                      <a:pPr algn="l"/>
                      <a:r>
                        <a:rPr lang="en-US" sz="1000" b="0">
                          <a:solidFill>
                            <a:schemeClr val="tx1"/>
                          </a:solidFill>
                          <a:hlinkClick r:id="rId2">
                            <a:extLst>
                              <a:ext uri="{A12FA001-AC4F-418D-AE19-62706E023703}">
                                <ahyp:hlinkClr xmlns:ahyp="http://schemas.microsoft.com/office/drawing/2018/hyperlinkcolor" val="tx"/>
                              </a:ext>
                            </a:extLst>
                          </a:hlinkClick>
                        </a:rPr>
                        <a:t>https://aiportal.us.af.mil/aiportal/Account/ConsentToMonitor</a:t>
                      </a:r>
                      <a:endParaRPr lang="en-US" sz="1000" b="0">
                        <a:solidFill>
                          <a:schemeClr val="tx1"/>
                        </a:solidFill>
                      </a:endParaRPr>
                    </a:p>
                    <a:p>
                      <a:pPr algn="l"/>
                      <a:endParaRPr lang="en-US" sz="1000" b="0">
                        <a:solidFill>
                          <a:schemeClr val="tx1"/>
                        </a:solidFill>
                      </a:endParaRPr>
                    </a:p>
                  </a:txBody>
                  <a:tcPr marL="96015" marR="96015" marT="96015" marB="96015" anchor="ctr"/>
                </a:tc>
                <a:extLst>
                  <a:ext uri="{0D108BD9-81ED-4DB2-BD59-A6C34878D82A}">
                    <a16:rowId xmlns:a16="http://schemas.microsoft.com/office/drawing/2014/main" val="825465077"/>
                  </a:ext>
                </a:extLst>
              </a:tr>
              <a:tr h="529796">
                <a:tc>
                  <a:txBody>
                    <a:bodyPr/>
                    <a:lstStyle/>
                    <a:p>
                      <a:r>
                        <a:rPr lang="en-US" sz="1000" b="1">
                          <a:solidFill>
                            <a:schemeClr val="tx1"/>
                          </a:solidFill>
                        </a:rPr>
                        <a:t>Army Knowledge Online</a:t>
                      </a:r>
                    </a:p>
                  </a:txBody>
                  <a:tcPr marL="96015" marR="96015" marT="96015" marB="96015" anchor="ctr"/>
                </a:tc>
                <a:tc>
                  <a:txBody>
                    <a:bodyPr/>
                    <a:lstStyle/>
                    <a:p>
                      <a:r>
                        <a:rPr lang="en-US" sz="1000" b="0">
                          <a:solidFill>
                            <a:schemeClr val="tx1"/>
                          </a:solidFill>
                        </a:rPr>
                        <a:t>Army TA support community </a:t>
                      </a:r>
                    </a:p>
                  </a:txBody>
                  <a:tcPr marL="96015" marR="96015" marT="96015" marB="96015" anchor="ctr"/>
                </a:tc>
                <a:tc>
                  <a:txBody>
                    <a:bodyPr/>
                    <a:lstStyle/>
                    <a:p>
                      <a:r>
                        <a:rPr lang="en-US" sz="1000" b="0">
                          <a:solidFill>
                            <a:schemeClr val="tx1"/>
                          </a:solidFill>
                          <a:hlinkClick r:id="rId3">
                            <a:extLst>
                              <a:ext uri="{A12FA001-AC4F-418D-AE19-62706E023703}">
                                <ahyp:hlinkClr xmlns:ahyp="http://schemas.microsoft.com/office/drawing/2018/hyperlinkcolor" val="tx"/>
                              </a:ext>
                            </a:extLst>
                          </a:hlinkClick>
                        </a:rPr>
                        <a:t>https://military-school-support.mn.co/spaces/9297619/feed</a:t>
                      </a:r>
                      <a:endParaRPr lang="en-US" sz="1000" b="0">
                        <a:solidFill>
                          <a:schemeClr val="tx1"/>
                        </a:solidFill>
                      </a:endParaRPr>
                    </a:p>
                    <a:p>
                      <a:endParaRPr lang="en-US" sz="1000" b="0">
                        <a:solidFill>
                          <a:schemeClr val="tx1"/>
                        </a:solidFill>
                      </a:endParaRPr>
                    </a:p>
                  </a:txBody>
                  <a:tcPr marL="96015" marR="96015" marT="96015" marB="96015" anchor="ctr"/>
                </a:tc>
                <a:extLst>
                  <a:ext uri="{0D108BD9-81ED-4DB2-BD59-A6C34878D82A}">
                    <a16:rowId xmlns:a16="http://schemas.microsoft.com/office/drawing/2014/main" val="2627969292"/>
                  </a:ext>
                </a:extLst>
              </a:tr>
              <a:tr h="529796">
                <a:tc>
                  <a:txBody>
                    <a:bodyPr/>
                    <a:lstStyle/>
                    <a:p>
                      <a:r>
                        <a:rPr lang="en-US" sz="1000" b="1">
                          <a:solidFill>
                            <a:schemeClr val="tx1"/>
                          </a:solidFill>
                        </a:rPr>
                        <a:t>Tungsten </a:t>
                      </a:r>
                    </a:p>
                  </a:txBody>
                  <a:tcPr marL="96015" marR="96015" marT="96015" marB="96015" anchor="ctr"/>
                </a:tc>
                <a:tc>
                  <a:txBody>
                    <a:bodyPr/>
                    <a:lstStyle/>
                    <a:p>
                      <a:r>
                        <a:rPr lang="en-US" sz="1000" b="0">
                          <a:solidFill>
                            <a:schemeClr val="tx1"/>
                          </a:solidFill>
                        </a:rPr>
                        <a:t>Access purchase orders for Chapter 31 Veteran Readiness &amp; Employment students.</a:t>
                      </a:r>
                    </a:p>
                  </a:txBody>
                  <a:tcPr marL="96015" marR="96015" marT="96015" marB="96015" anchor="ctr"/>
                </a:tc>
                <a:tc>
                  <a:txBody>
                    <a:bodyPr/>
                    <a:lstStyle/>
                    <a:p>
                      <a:r>
                        <a:rPr lang="en-US" sz="1000" b="0">
                          <a:solidFill>
                            <a:schemeClr val="tx1"/>
                          </a:solidFill>
                          <a:hlinkClick r:id="rId4">
                            <a:extLst>
                              <a:ext uri="{A12FA001-AC4F-418D-AE19-62706E023703}">
                                <ahyp:hlinkClr xmlns:ahyp="http://schemas.microsoft.com/office/drawing/2018/hyperlinkcolor" val="tx"/>
                              </a:ext>
                            </a:extLst>
                          </a:hlinkClick>
                        </a:rPr>
                        <a:t>https://portal.tungsten-network.com/</a:t>
                      </a:r>
                      <a:endParaRPr lang="en-US" sz="1000" b="0">
                        <a:solidFill>
                          <a:schemeClr val="tx1"/>
                        </a:solidFill>
                      </a:endParaRPr>
                    </a:p>
                    <a:p>
                      <a:endParaRPr lang="en-US" sz="1000" b="0">
                        <a:solidFill>
                          <a:schemeClr val="tx1"/>
                        </a:solidFill>
                      </a:endParaRPr>
                    </a:p>
                  </a:txBody>
                  <a:tcPr marL="96015" marR="96015" marT="96015" marB="96015" anchor="ctr"/>
                </a:tc>
                <a:extLst>
                  <a:ext uri="{0D108BD9-81ED-4DB2-BD59-A6C34878D82A}">
                    <a16:rowId xmlns:a16="http://schemas.microsoft.com/office/drawing/2014/main" val="3446475176"/>
                  </a:ext>
                </a:extLst>
              </a:tr>
              <a:tr h="529796">
                <a:tc>
                  <a:txBody>
                    <a:bodyPr/>
                    <a:lstStyle/>
                    <a:p>
                      <a:r>
                        <a:rPr lang="en-US" sz="1000" b="1">
                          <a:solidFill>
                            <a:schemeClr val="tx1"/>
                          </a:solidFill>
                        </a:rPr>
                        <a:t>AIM Portal </a:t>
                      </a:r>
                    </a:p>
                  </a:txBody>
                  <a:tcPr marL="96015" marR="96015" marT="96015" marB="96015" anchor="ctr"/>
                </a:tc>
                <a:tc>
                  <a:txBody>
                    <a:bodyPr/>
                    <a:lstStyle/>
                    <a:p>
                      <a:r>
                        <a:rPr lang="en-US" sz="1000" b="0">
                          <a:solidFill>
                            <a:schemeClr val="tx1"/>
                          </a:solidFill>
                        </a:rPr>
                        <a:t>Navy and Marine Tuition Assistance Portal</a:t>
                      </a:r>
                    </a:p>
                  </a:txBody>
                  <a:tcPr marL="96015" marR="96015" marT="96015" marB="96015" anchor="ctr"/>
                </a:tc>
                <a:tc>
                  <a:txBody>
                    <a:bodyPr/>
                    <a:lstStyle/>
                    <a:p>
                      <a:r>
                        <a:rPr lang="en-US" sz="1000" b="0">
                          <a:solidFill>
                            <a:schemeClr val="tx1"/>
                          </a:solidFill>
                          <a:hlinkClick r:id="rId5">
                            <a:extLst>
                              <a:ext uri="{A12FA001-AC4F-418D-AE19-62706E023703}">
                                <ahyp:hlinkClr xmlns:ahyp="http://schemas.microsoft.com/office/drawing/2018/hyperlinkcolor" val="tx"/>
                              </a:ext>
                            </a:extLst>
                          </a:hlinkClick>
                        </a:rPr>
                        <a:t>https://myeducation.netc.navy.mil/school_portal</a:t>
                      </a:r>
                      <a:endParaRPr lang="en-US" sz="1000" b="0">
                        <a:solidFill>
                          <a:schemeClr val="tx1"/>
                        </a:solidFill>
                      </a:endParaRPr>
                    </a:p>
                    <a:p>
                      <a:endParaRPr lang="en-US" sz="1000" b="0">
                        <a:solidFill>
                          <a:schemeClr val="tx1"/>
                        </a:solidFill>
                      </a:endParaRPr>
                    </a:p>
                  </a:txBody>
                  <a:tcPr marL="96015" marR="96015" marT="96015" marB="96015" anchor="ctr"/>
                </a:tc>
                <a:extLst>
                  <a:ext uri="{0D108BD9-81ED-4DB2-BD59-A6C34878D82A}">
                    <a16:rowId xmlns:a16="http://schemas.microsoft.com/office/drawing/2014/main" val="4031271249"/>
                  </a:ext>
                </a:extLst>
              </a:tr>
              <a:tr h="529796">
                <a:tc>
                  <a:txBody>
                    <a:bodyPr/>
                    <a:lstStyle/>
                    <a:p>
                      <a:r>
                        <a:rPr lang="en-US" sz="1000" b="1" err="1">
                          <a:solidFill>
                            <a:schemeClr val="tx1"/>
                          </a:solidFill>
                        </a:rPr>
                        <a:t>SpouseWorks</a:t>
                      </a:r>
                      <a:endParaRPr lang="en-US" sz="1000" b="1">
                        <a:solidFill>
                          <a:schemeClr val="tx1"/>
                        </a:solidFill>
                      </a:endParaRPr>
                    </a:p>
                  </a:txBody>
                  <a:tcPr marL="96015" marR="96015" marT="96015" marB="96015" anchor="ctr"/>
                </a:tc>
                <a:tc>
                  <a:txBody>
                    <a:bodyPr/>
                    <a:lstStyle/>
                    <a:p>
                      <a:r>
                        <a:rPr lang="en-US" sz="1000" b="0">
                          <a:solidFill>
                            <a:schemeClr val="tx1"/>
                          </a:solidFill>
                        </a:rPr>
                        <a:t>SpouseWorks Scholarship (formerly MyCAA) is a workforce development program</a:t>
                      </a:r>
                    </a:p>
                  </a:txBody>
                  <a:tcPr marL="96015" marR="96015" marT="96015" marB="96015" anchor="ctr"/>
                </a:tc>
                <a:tc>
                  <a:txBody>
                    <a:bodyPr/>
                    <a:lstStyle/>
                    <a:p>
                      <a:r>
                        <a:rPr lang="en-US" sz="1000" b="0">
                          <a:solidFill>
                            <a:schemeClr val="tx1"/>
                          </a:solidFill>
                          <a:hlinkClick r:id="rId6">
                            <a:extLst>
                              <a:ext uri="{A12FA001-AC4F-418D-AE19-62706E023703}">
                                <ahyp:hlinkClr xmlns:ahyp="http://schemas.microsoft.com/office/drawing/2018/hyperlinkcolor" val="tx"/>
                              </a:ext>
                            </a:extLst>
                          </a:hlinkClick>
                        </a:rPr>
                        <a:t>https://mycaa.militaryonesource.mil/mycaa/school-resources/for-institutions</a:t>
                      </a:r>
                      <a:endParaRPr lang="en-US" sz="1000" b="0">
                        <a:solidFill>
                          <a:schemeClr val="tx1"/>
                        </a:solidFill>
                      </a:endParaRPr>
                    </a:p>
                    <a:p>
                      <a:endParaRPr lang="en-US" sz="1000" b="0">
                        <a:solidFill>
                          <a:schemeClr val="tx1"/>
                        </a:solidFill>
                      </a:endParaRPr>
                    </a:p>
                  </a:txBody>
                  <a:tcPr marL="96015" marR="96015" marT="96015" marB="96015" anchor="ctr"/>
                </a:tc>
                <a:extLst>
                  <a:ext uri="{0D108BD9-81ED-4DB2-BD59-A6C34878D82A}">
                    <a16:rowId xmlns:a16="http://schemas.microsoft.com/office/drawing/2014/main" val="2924049109"/>
                  </a:ext>
                </a:extLst>
              </a:tr>
              <a:tr h="529796">
                <a:tc>
                  <a:txBody>
                    <a:bodyPr/>
                    <a:lstStyle/>
                    <a:p>
                      <a:r>
                        <a:rPr lang="en-US" sz="1000" b="1">
                          <a:solidFill>
                            <a:schemeClr val="tx1"/>
                          </a:solidFill>
                        </a:rPr>
                        <a:t>ASKVA </a:t>
                      </a:r>
                    </a:p>
                  </a:txBody>
                  <a:tcPr marL="96015" marR="96015" marT="96015" marB="96015" anchor="ctr"/>
                </a:tc>
                <a:tc>
                  <a:txBody>
                    <a:bodyPr/>
                    <a:lstStyle/>
                    <a:p>
                      <a:r>
                        <a:rPr lang="en-US" sz="1000" b="0">
                          <a:solidFill>
                            <a:schemeClr val="tx1"/>
                          </a:solidFill>
                        </a:rPr>
                        <a:t>Get answers to your questions about VA benefits and service. Submit VA Work Study Timesheets and paperwork. </a:t>
                      </a:r>
                    </a:p>
                  </a:txBody>
                  <a:tcPr marL="96015" marR="96015" marT="96015" marB="96015" anchor="ctr"/>
                </a:tc>
                <a:tc>
                  <a:txBody>
                    <a:bodyPr/>
                    <a:lstStyle/>
                    <a:p>
                      <a:r>
                        <a:rPr lang="en-US" sz="1000" b="0">
                          <a:solidFill>
                            <a:schemeClr val="tx1"/>
                          </a:solidFill>
                          <a:hlinkClick r:id="rId7">
                            <a:extLst>
                              <a:ext uri="{A12FA001-AC4F-418D-AE19-62706E023703}">
                                <ahyp:hlinkClr xmlns:ahyp="http://schemas.microsoft.com/office/drawing/2018/hyperlinkcolor" val="tx"/>
                              </a:ext>
                            </a:extLst>
                          </a:hlinkClick>
                        </a:rPr>
                        <a:t>https://www.va.gov/contact-us/ask-va/introduction</a:t>
                      </a:r>
                      <a:endParaRPr lang="en-US" sz="1000" b="0">
                        <a:solidFill>
                          <a:schemeClr val="tx1"/>
                        </a:solidFill>
                      </a:endParaRPr>
                    </a:p>
                    <a:p>
                      <a:endParaRPr lang="en-US" sz="1000" b="0">
                        <a:solidFill>
                          <a:schemeClr val="tx1"/>
                        </a:solidFill>
                      </a:endParaRPr>
                    </a:p>
                  </a:txBody>
                  <a:tcPr marL="96015" marR="96015" marT="96015" marB="96015" anchor="ctr"/>
                </a:tc>
                <a:extLst>
                  <a:ext uri="{0D108BD9-81ED-4DB2-BD59-A6C34878D82A}">
                    <a16:rowId xmlns:a16="http://schemas.microsoft.com/office/drawing/2014/main" val="784610018"/>
                  </a:ext>
                </a:extLst>
              </a:tr>
              <a:tr h="529796">
                <a:tc>
                  <a:txBody>
                    <a:bodyPr/>
                    <a:lstStyle/>
                    <a:p>
                      <a:r>
                        <a:rPr lang="en-US" sz="1000" b="1">
                          <a:solidFill>
                            <a:schemeClr val="tx1"/>
                          </a:solidFill>
                        </a:rPr>
                        <a:t>Debt Management </a:t>
                      </a:r>
                    </a:p>
                  </a:txBody>
                  <a:tcPr marL="96015" marR="96015" marT="96015" marB="96015" anchor="ctr"/>
                </a:tc>
                <a:tc>
                  <a:txBody>
                    <a:bodyPr/>
                    <a:lstStyle/>
                    <a:p>
                      <a:r>
                        <a:rPr lang="en-US" sz="1000" b="0">
                          <a:solidFill>
                            <a:schemeClr val="tx1"/>
                          </a:solidFill>
                        </a:rPr>
                        <a:t>Call School Debt Line: 833-870-2574 (for Post-9/11 GI Bill tuition/fees/Yellow Ribbon debts only).</a:t>
                      </a:r>
                    </a:p>
                  </a:txBody>
                  <a:tcPr marL="96015" marR="96015" marT="96015" marB="96015" anchor="ctr"/>
                </a:tc>
                <a:tc>
                  <a:txBody>
                    <a:bodyPr/>
                    <a:lstStyle/>
                    <a:p>
                      <a:r>
                        <a:rPr lang="en-US" sz="1000" b="0">
                          <a:solidFill>
                            <a:schemeClr val="tx1"/>
                          </a:solidFill>
                          <a:hlinkClick r:id="rId8">
                            <a:extLst>
                              <a:ext uri="{A12FA001-AC4F-418D-AE19-62706E023703}">
                                <ahyp:hlinkClr xmlns:ahyp="http://schemas.microsoft.com/office/drawing/2018/hyperlinkcolor" val="tx"/>
                              </a:ext>
                            </a:extLst>
                          </a:hlinkClick>
                        </a:rPr>
                        <a:t>https://www.va.gov/manage-va-debt/</a:t>
                      </a:r>
                      <a:endParaRPr lang="en-US" sz="1000" b="0">
                        <a:solidFill>
                          <a:schemeClr val="tx1"/>
                        </a:solidFill>
                      </a:endParaRPr>
                    </a:p>
                    <a:p>
                      <a:endParaRPr lang="en-US" sz="1000" b="0">
                        <a:solidFill>
                          <a:schemeClr val="tx1"/>
                        </a:solidFill>
                      </a:endParaRPr>
                    </a:p>
                  </a:txBody>
                  <a:tcPr marL="96015" marR="96015" marT="96015" marB="96015" anchor="ctr"/>
                </a:tc>
                <a:extLst>
                  <a:ext uri="{0D108BD9-81ED-4DB2-BD59-A6C34878D82A}">
                    <a16:rowId xmlns:a16="http://schemas.microsoft.com/office/drawing/2014/main" val="2972930995"/>
                  </a:ext>
                </a:extLst>
              </a:tr>
              <a:tr h="680584">
                <a:tc>
                  <a:txBody>
                    <a:bodyPr/>
                    <a:lstStyle/>
                    <a:p>
                      <a:r>
                        <a:rPr lang="en-US" sz="1000" b="1">
                          <a:solidFill>
                            <a:schemeClr val="tx1"/>
                          </a:solidFill>
                        </a:rPr>
                        <a:t>ACE Military Guide </a:t>
                      </a:r>
                    </a:p>
                  </a:txBody>
                  <a:tcPr marL="96015" marR="96015" marT="96015" marB="96015" anchor="ctr"/>
                </a:tc>
                <a:tc>
                  <a:txBody>
                    <a:bodyPr/>
                    <a:lstStyle/>
                    <a:p>
                      <a:r>
                        <a:rPr lang="en-US" sz="1000" b="0">
                          <a:solidFill>
                            <a:schemeClr val="tx1"/>
                          </a:solidFill>
                        </a:rPr>
                        <a:t>The ACE Military Guide supports academic institutions in awarding college credit to military-connected learners based on their military training and ​​occupations.</a:t>
                      </a:r>
                    </a:p>
                  </a:txBody>
                  <a:tcPr marL="96015" marR="96015" marT="96015" marB="96015" anchor="ctr"/>
                </a:tc>
                <a:tc>
                  <a:txBody>
                    <a:bodyPr/>
                    <a:lstStyle/>
                    <a:p>
                      <a:r>
                        <a:rPr lang="en-US" sz="1000" b="0">
                          <a:solidFill>
                            <a:schemeClr val="tx1"/>
                          </a:solidFill>
                          <a:hlinkClick r:id="rId9">
                            <a:extLst>
                              <a:ext uri="{A12FA001-AC4F-418D-AE19-62706E023703}">
                                <ahyp:hlinkClr xmlns:ahyp="http://schemas.microsoft.com/office/drawing/2018/hyperlinkcolor" val="tx"/>
                              </a:ext>
                            </a:extLst>
                          </a:hlinkClick>
                        </a:rPr>
                        <a:t>https://www.acenet.edu/Programs-Services/Pages/Credit-Transcripts/military-guide-online.aspx</a:t>
                      </a:r>
                      <a:endParaRPr lang="en-US" sz="1000" b="0">
                        <a:solidFill>
                          <a:schemeClr val="tx1"/>
                        </a:solidFill>
                      </a:endParaRPr>
                    </a:p>
                    <a:p>
                      <a:endParaRPr lang="en-US" sz="1000" b="0">
                        <a:solidFill>
                          <a:schemeClr val="tx1"/>
                        </a:solidFill>
                      </a:endParaRPr>
                    </a:p>
                  </a:txBody>
                  <a:tcPr marL="96015" marR="96015" marT="96015" marB="96015" anchor="ctr"/>
                </a:tc>
                <a:extLst>
                  <a:ext uri="{0D108BD9-81ED-4DB2-BD59-A6C34878D82A}">
                    <a16:rowId xmlns:a16="http://schemas.microsoft.com/office/drawing/2014/main" val="1043609926"/>
                  </a:ext>
                </a:extLst>
              </a:tr>
              <a:tr h="529796">
                <a:tc>
                  <a:txBody>
                    <a:bodyPr/>
                    <a:lstStyle/>
                    <a:p>
                      <a:r>
                        <a:rPr lang="en-US" sz="1000" b="1"/>
                        <a:t>GI Bill Comparison Tool </a:t>
                      </a:r>
                    </a:p>
                  </a:txBody>
                  <a:tcPr marL="96015" marR="96015" marT="96015" marB="96015" anchor="ctr"/>
                </a:tc>
                <a:tc>
                  <a:txBody>
                    <a:bodyPr/>
                    <a:lstStyle/>
                    <a:p>
                      <a:r>
                        <a:rPr lang="en-US" sz="1000" b="0"/>
                        <a:t>Programs approved for Veterans benefits. Includes exams, licenses, certifications.</a:t>
                      </a:r>
                    </a:p>
                  </a:txBody>
                  <a:tcPr marL="96015" marR="96015" marT="96015" marB="96015" anchor="ctr"/>
                </a:tc>
                <a:tc>
                  <a:txBody>
                    <a:bodyPr/>
                    <a:lstStyle/>
                    <a:p>
                      <a:r>
                        <a:rPr lang="en-US" sz="1000" b="0">
                          <a:hlinkClick r:id="rId10"/>
                        </a:rPr>
                        <a:t>https://www.va.gov/education/gi-bill-comparison-tool/institution/11000849</a:t>
                      </a:r>
                      <a:endParaRPr lang="en-US" sz="1000" b="0"/>
                    </a:p>
                    <a:p>
                      <a:endParaRPr lang="en-US" sz="1000" b="0"/>
                    </a:p>
                  </a:txBody>
                  <a:tcPr marL="96015" marR="96015" marT="96015" marB="96015" anchor="ctr"/>
                </a:tc>
                <a:extLst>
                  <a:ext uri="{0D108BD9-81ED-4DB2-BD59-A6C34878D82A}">
                    <a16:rowId xmlns:a16="http://schemas.microsoft.com/office/drawing/2014/main" val="1861033052"/>
                  </a:ext>
                </a:extLst>
              </a:tr>
              <a:tr h="379008">
                <a:tc>
                  <a:txBody>
                    <a:bodyPr/>
                    <a:lstStyle/>
                    <a:p>
                      <a:r>
                        <a:rPr lang="en-US" sz="1000" b="1"/>
                        <a:t>VR&amp;E Chapter 31 Handbook </a:t>
                      </a:r>
                    </a:p>
                  </a:txBody>
                  <a:tcPr marL="96015" marR="96015" marT="96015" marB="96015" anchor="ctr"/>
                </a:tc>
                <a:tc>
                  <a:txBody>
                    <a:bodyPr/>
                    <a:lstStyle/>
                    <a:p>
                      <a:r>
                        <a:rPr lang="en-US" sz="1000" b="0"/>
                        <a:t>Veterans Retraining and Employment Program </a:t>
                      </a:r>
                    </a:p>
                  </a:txBody>
                  <a:tcPr marL="96015" marR="96015" marT="96015" marB="96015" anchor="ctr"/>
                </a:tc>
                <a:tc>
                  <a:txBody>
                    <a:bodyPr/>
                    <a:lstStyle/>
                    <a:p>
                      <a:r>
                        <a:rPr lang="en-US" sz="1000" b="0">
                          <a:hlinkClick r:id="rId11"/>
                        </a:rPr>
                        <a:t>Handbook Link </a:t>
                      </a:r>
                      <a:endParaRPr lang="en-US" sz="1000" b="0"/>
                    </a:p>
                  </a:txBody>
                  <a:tcPr marL="96015" marR="96015" marT="96015" marB="96015" anchor="ctr"/>
                </a:tc>
                <a:extLst>
                  <a:ext uri="{0D108BD9-81ED-4DB2-BD59-A6C34878D82A}">
                    <a16:rowId xmlns:a16="http://schemas.microsoft.com/office/drawing/2014/main" val="2144800616"/>
                  </a:ext>
                </a:extLst>
              </a:tr>
            </a:tbl>
          </a:graphicData>
        </a:graphic>
      </p:graphicFrame>
      <p:sp>
        <p:nvSpPr>
          <p:cNvPr id="7" name="TextBox 6"/>
          <p:cNvSpPr txBox="1"/>
          <p:nvPr/>
        </p:nvSpPr>
        <p:spPr>
          <a:xfrm>
            <a:off x="11643360" y="6492240"/>
            <a:ext cx="365760" cy="182880"/>
          </a:xfrm>
          <a:prstGeom prst="rect">
            <a:avLst/>
          </a:prstGeom>
          <a:noFill/>
        </p:spPr>
        <p:txBody>
          <a:bodyPr wrap="none">
            <a:spAutoFit/>
          </a:bodyPr>
          <a:lstStyle/>
          <a:p>
            <a:pPr algn="r"/>
            <a:r>
              <a:t>7</a:t>
            </a:r>
          </a:p>
        </p:txBody>
      </p:sp>
    </p:spTree>
    <p:extLst>
      <p:ext uri="{BB962C8B-B14F-4D97-AF65-F5344CB8AC3E}">
        <p14:creationId xmlns:p14="http://schemas.microsoft.com/office/powerpoint/2010/main" val="4030972732"/>
      </p:ext>
    </p:extLst>
  </p:cSld>
  <p:clrMapOvr>
    <a:masterClrMapping/>
  </p:clrMapOvr>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_win32_DN_V3" id="{9F427321-9060-43C1-8B15-4D38A9FA231C}" vid="{F91C65FD-DCCD-4832-9662-5F5E106155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815C017-F059-461C-B5CA-F74FA8291930}">
  <ds:schemaRefs>
    <ds:schemaRef ds:uri="http://schemas.microsoft.com/sharepoint/v3/contenttype/forms"/>
  </ds:schemaRefs>
</ds:datastoreItem>
</file>

<file path=customXml/itemProps2.xml><?xml version="1.0" encoding="utf-8"?>
<ds:datastoreItem xmlns:ds="http://schemas.openxmlformats.org/officeDocument/2006/customXml" ds:itemID="{AF7CFCFE-9E11-486F-94A1-AD5EF62DEC4D}">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EA2E174-8201-44C8-8E86-D532E6482AAF}">
  <ds:schemaRefs>
    <ds:schemaRef ds:uri="http://schemas.microsoft.com/sharepoint/v3"/>
    <ds:schemaRef ds:uri="http://schemas.microsoft.com/office/2006/documentManagement/types"/>
    <ds:schemaRef ds:uri="http://purl.org/dc/elements/1.1/"/>
    <ds:schemaRef ds:uri="http://schemas.microsoft.com/office/2006/metadata/properties"/>
    <ds:schemaRef ds:uri="230e9df3-be65-4c73-a93b-d1236ebd677e"/>
    <ds:schemaRef ds:uri="http://purl.org/dc/dcmitype/"/>
    <ds:schemaRef ds:uri="http://schemas.microsoft.com/office/infopath/2007/PartnerControls"/>
    <ds:schemaRef ds:uri="http://www.w3.org/XML/1998/namespace"/>
    <ds:schemaRef ds:uri="http://purl.org/dc/terms/"/>
    <ds:schemaRef ds:uri="http://schemas.openxmlformats.org/package/2006/metadata/core-properties"/>
    <ds:schemaRef ds:uri="16c05727-aa75-4e4a-9b5f-8a80a1165891"/>
    <ds:schemaRef ds:uri="71af3243-3dd4-4a8d-8c0d-dd76da1f02a5"/>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{B492B114-FE42-4F63-9D53-5738A9D05EEA}9db5ba7a-f6a8-423e-8130-f3099013613b-TF6f351658-02aa-4255-a406-604a46294ca9_win32</Template>
  <TotalTime>10</TotalTime>
  <Words>2050</Words>
  <Application>Microsoft Office PowerPoint</Application>
  <PresentationFormat>Widescreen</PresentationFormat>
  <Paragraphs>268</Paragraphs>
  <Slides>26</Slides>
  <Notes>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1" baseType="lpstr">
      <vt:lpstr>Aptos</vt:lpstr>
      <vt:lpstr>Arial</vt:lpstr>
      <vt:lpstr>Neue Haas Grotesk Text Pro</vt:lpstr>
      <vt:lpstr>Helena</vt:lpstr>
      <vt:lpstr>Document</vt:lpstr>
      <vt:lpstr>  Onboarding a New SCO </vt:lpstr>
      <vt:lpstr>Agenda</vt:lpstr>
      <vt:lpstr>Introduction</vt:lpstr>
      <vt:lpstr>Federal VA     Education        Benefits </vt:lpstr>
      <vt:lpstr> Certifying students’ enrollment dates, credits, clock hours, and/or hours trained  Reporting changes like withdrawals, enrollment reductions, graduation, or program completion  Responding to inquiries from VA about student certifications  Maintaining documentation and records to support every certification  Following current VA policy, including annual training and compliance rules  Depending on your type of institution, your duties might also include:  Tracking student attendance or satisfactory progress  Documenting on-the-job or flight training hours  Submitting additional documentation for certain benefit types</vt:lpstr>
      <vt:lpstr>Federal SCO Onboarding Workflow</vt:lpstr>
      <vt:lpstr>Getting started </vt:lpstr>
      <vt:lpstr>Bookmark Pages For Federal Benefits</vt:lpstr>
      <vt:lpstr>Continued Bookmark Pages For Federal Benefits</vt:lpstr>
      <vt:lpstr>Help your New SCO Prepare for Compliance </vt:lpstr>
      <vt:lpstr>State  Benefits </vt:lpstr>
      <vt:lpstr>Wisconsin State Benefits Workflow</vt:lpstr>
      <vt:lpstr>SCO Responsibilities to the State Approving Agency (SAA</vt:lpstr>
      <vt:lpstr>Bookmarks For State Benefits</vt:lpstr>
      <vt:lpstr>WIGI Bill Portal </vt:lpstr>
      <vt:lpstr>WIGI Bill Data System; aka "the Portal"</vt:lpstr>
      <vt:lpstr>Getting Access to the WIGI Bill Reporting Portal</vt:lpstr>
      <vt:lpstr>Data Authorization Request</vt:lpstr>
      <vt:lpstr>Access Challenges</vt:lpstr>
      <vt:lpstr>Starting tips (UW Only)</vt:lpstr>
      <vt:lpstr>Important System Contacts for WIGI Bill </vt:lpstr>
      <vt:lpstr>Tips and Tools </vt:lpstr>
      <vt:lpstr>Create Tools for your SCO </vt:lpstr>
      <vt:lpstr>Create a Directory of Important Contacts  </vt:lpstr>
      <vt:lpstr>30-60-90 Day New SCO Success Plan</vt:lpstr>
      <vt:lpstr>Q &amp; A</vt:lpstr>
    </vt:vector>
  </TitlesOfParts>
  <Company>Western Technical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Onboarding a new SCO</dc:title>
  <dc:creator>Leon, Jackie</dc:creator>
  <cp:lastModifiedBy>Ellen Clark</cp:lastModifiedBy>
  <cp:revision>2</cp:revision>
  <dcterms:created xsi:type="dcterms:W3CDTF">2026-06-09T19:23:27Z</dcterms:created>
  <dcterms:modified xsi:type="dcterms:W3CDTF">2026-06-22T14:08:55Z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